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32"/>
  </p:notesMasterIdLst>
  <p:sldIdLst>
    <p:sldId id="513" r:id="rId2"/>
    <p:sldId id="672" r:id="rId3"/>
    <p:sldId id="673" r:id="rId4"/>
    <p:sldId id="424" r:id="rId5"/>
    <p:sldId id="593" r:id="rId6"/>
    <p:sldId id="702" r:id="rId7"/>
    <p:sldId id="428" r:id="rId8"/>
    <p:sldId id="693" r:id="rId9"/>
    <p:sldId id="688" r:id="rId10"/>
    <p:sldId id="610" r:id="rId11"/>
    <p:sldId id="608" r:id="rId12"/>
    <p:sldId id="607" r:id="rId13"/>
    <p:sldId id="527" r:id="rId14"/>
    <p:sldId id="584" r:id="rId15"/>
    <p:sldId id="585" r:id="rId16"/>
    <p:sldId id="675" r:id="rId17"/>
    <p:sldId id="576" r:id="rId18"/>
    <p:sldId id="577" r:id="rId19"/>
    <p:sldId id="684" r:id="rId20"/>
    <p:sldId id="572" r:id="rId21"/>
    <p:sldId id="703" r:id="rId22"/>
    <p:sldId id="704" r:id="rId23"/>
    <p:sldId id="700" r:id="rId24"/>
    <p:sldId id="701" r:id="rId25"/>
    <p:sldId id="699" r:id="rId26"/>
    <p:sldId id="697" r:id="rId27"/>
    <p:sldId id="674" r:id="rId28"/>
    <p:sldId id="690" r:id="rId29"/>
    <p:sldId id="685" r:id="rId30"/>
    <p:sldId id="692" r:id="rId31"/>
  </p:sldIdLst>
  <p:sldSz cx="12192000" cy="6858000"/>
  <p:notesSz cx="6810375"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F6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76" autoAdjust="0"/>
    <p:restoredTop sz="79228" autoAdjust="0"/>
  </p:normalViewPr>
  <p:slideViewPr>
    <p:cSldViewPr snapToGrid="0">
      <p:cViewPr varScale="1">
        <p:scale>
          <a:sx n="70" d="100"/>
          <a:sy n="70" d="100"/>
        </p:scale>
        <p:origin x="102"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94C23C-7085-4884-B0FB-5A22BAAA7644}" type="doc">
      <dgm:prSet loTypeId="urn:microsoft.com/office/officeart/2005/8/layout/chevron1" loCatId="process" qsTypeId="urn:microsoft.com/office/officeart/2005/8/quickstyle/simple5" qsCatId="simple" csTypeId="urn:microsoft.com/office/officeart/2005/8/colors/colorful5" csCatId="colorful" phldr="1"/>
      <dgm:spPr/>
    </dgm:pt>
    <dgm:pt modelId="{30AD83E6-F75F-4A16-B476-1A86EB44302C}">
      <dgm:prSet phldrT="[Text]"/>
      <dgm:spPr/>
      <dgm:t>
        <a:bodyPr/>
        <a:lstStyle/>
        <a:p>
          <a:r>
            <a:rPr lang="en-IN" dirty="0"/>
            <a:t>HDFC BF </a:t>
          </a:r>
          <a:r>
            <a:rPr lang="te-IN" dirty="0"/>
            <a:t>పోర్టల్/లోన్ బజార్ పోర్టల్‌కి వెళ్లండి</a:t>
          </a:r>
          <a:endParaRPr lang="en-IN" dirty="0"/>
        </a:p>
      </dgm:t>
    </dgm:pt>
    <dgm:pt modelId="{B087C4D5-319D-4B9D-983F-5D4F2FD84700}" type="parTrans" cxnId="{FE8E11CC-0326-478F-AB1F-59B0D49A5299}">
      <dgm:prSet/>
      <dgm:spPr/>
      <dgm:t>
        <a:bodyPr/>
        <a:lstStyle/>
        <a:p>
          <a:endParaRPr lang="en-IN"/>
        </a:p>
      </dgm:t>
    </dgm:pt>
    <dgm:pt modelId="{D96B6F1A-65CF-430D-8EF8-AF0F6E576D21}" type="sibTrans" cxnId="{FE8E11CC-0326-478F-AB1F-59B0D49A5299}">
      <dgm:prSet/>
      <dgm:spPr/>
      <dgm:t>
        <a:bodyPr/>
        <a:lstStyle/>
        <a:p>
          <a:endParaRPr lang="en-IN"/>
        </a:p>
      </dgm:t>
    </dgm:pt>
    <dgm:pt modelId="{8FA5A30C-698F-4F39-BCAF-D69C90D2CD85}">
      <dgm:prSet phldrT="[Text]"/>
      <dgm:spPr/>
      <dgm:t>
        <a:bodyPr/>
        <a:lstStyle/>
        <a:p>
          <a:r>
            <a:rPr lang="te-IN" dirty="0"/>
            <a:t>లోన్ ఉత్పత్తికి వెళ్లండి</a:t>
          </a:r>
          <a:endParaRPr lang="en-IN" dirty="0"/>
        </a:p>
      </dgm:t>
    </dgm:pt>
    <dgm:pt modelId="{A78BC67A-2FF1-42AD-9736-83D2EE331445}" type="parTrans" cxnId="{49C873E6-5C35-4BAD-8873-C1B205DE1144}">
      <dgm:prSet/>
      <dgm:spPr/>
      <dgm:t>
        <a:bodyPr/>
        <a:lstStyle/>
        <a:p>
          <a:endParaRPr lang="en-IN"/>
        </a:p>
      </dgm:t>
    </dgm:pt>
    <dgm:pt modelId="{D9F048FD-3AD7-474E-BB5D-D8691198EEA1}" type="sibTrans" cxnId="{49C873E6-5C35-4BAD-8873-C1B205DE1144}">
      <dgm:prSet/>
      <dgm:spPr/>
      <dgm:t>
        <a:bodyPr/>
        <a:lstStyle/>
        <a:p>
          <a:endParaRPr lang="en-IN"/>
        </a:p>
      </dgm:t>
    </dgm:pt>
    <dgm:pt modelId="{52ED9236-0010-4262-A014-82A5096E42B4}">
      <dgm:prSet phldrT="[Text]"/>
      <dgm:spPr/>
      <dgm:t>
        <a:bodyPr/>
        <a:lstStyle/>
        <a:p>
          <a:r>
            <a:rPr lang="te-IN" dirty="0"/>
            <a:t>కస్టమర్ కోసం అవసరమైన లోన్‌ను ఎంచుకోండి</a:t>
          </a:r>
          <a:endParaRPr lang="en-IN" dirty="0"/>
        </a:p>
      </dgm:t>
    </dgm:pt>
    <dgm:pt modelId="{3E8854E2-5961-4D10-9046-2BE883F81CA7}" type="parTrans" cxnId="{D2C91B06-CC23-41DF-B7B6-73308AC39302}">
      <dgm:prSet/>
      <dgm:spPr/>
      <dgm:t>
        <a:bodyPr/>
        <a:lstStyle/>
        <a:p>
          <a:endParaRPr lang="en-IN"/>
        </a:p>
      </dgm:t>
    </dgm:pt>
    <dgm:pt modelId="{7263CEEB-31D8-471C-B7D7-D1137A8FAE6E}" type="sibTrans" cxnId="{D2C91B06-CC23-41DF-B7B6-73308AC39302}">
      <dgm:prSet/>
      <dgm:spPr/>
      <dgm:t>
        <a:bodyPr/>
        <a:lstStyle/>
        <a:p>
          <a:endParaRPr lang="en-IN"/>
        </a:p>
      </dgm:t>
    </dgm:pt>
    <dgm:pt modelId="{99443817-347C-4061-825F-34FB83531DF8}">
      <dgm:prSet phldrT="[Text]"/>
      <dgm:spPr/>
      <dgm:t>
        <a:bodyPr/>
        <a:lstStyle/>
        <a:p>
          <a:r>
            <a:rPr lang="te-IN" dirty="0"/>
            <a:t>వివరాలను పూరించండి మరియు ప్రయాణాన్ని పూర్తి చేయండి</a:t>
          </a:r>
          <a:endParaRPr lang="en-IN" dirty="0"/>
        </a:p>
      </dgm:t>
    </dgm:pt>
    <dgm:pt modelId="{A0DCF5B6-379E-4AAB-B8AF-123A01A3C906}" type="parTrans" cxnId="{078BF7C1-F575-465C-974C-93D535541CDE}">
      <dgm:prSet/>
      <dgm:spPr/>
      <dgm:t>
        <a:bodyPr/>
        <a:lstStyle/>
        <a:p>
          <a:endParaRPr lang="en-IN"/>
        </a:p>
      </dgm:t>
    </dgm:pt>
    <dgm:pt modelId="{0BF9891D-7180-4280-B649-60C346CF911F}" type="sibTrans" cxnId="{078BF7C1-F575-465C-974C-93D535541CDE}">
      <dgm:prSet/>
      <dgm:spPr/>
      <dgm:t>
        <a:bodyPr/>
        <a:lstStyle/>
        <a:p>
          <a:endParaRPr lang="en-IN"/>
        </a:p>
      </dgm:t>
    </dgm:pt>
    <dgm:pt modelId="{48A95469-1251-4622-8B4E-B9CF42289706}">
      <dgm:prSet phldrT="[Text]"/>
      <dgm:spPr/>
      <dgm:t>
        <a:bodyPr/>
        <a:lstStyle/>
        <a:p>
          <a:r>
            <a:rPr lang="te-IN" dirty="0"/>
            <a:t>రుణం చెల్లింపు కోసం తీసుకోబడింది</a:t>
          </a:r>
          <a:endParaRPr lang="en-IN" dirty="0"/>
        </a:p>
      </dgm:t>
    </dgm:pt>
    <dgm:pt modelId="{7327C970-2379-4155-8D8A-466F85BC7B90}" type="parTrans" cxnId="{DEBACDA1-92F3-4FAE-92C6-5BFC79EFF851}">
      <dgm:prSet/>
      <dgm:spPr/>
      <dgm:t>
        <a:bodyPr/>
        <a:lstStyle/>
        <a:p>
          <a:endParaRPr lang="en-IN"/>
        </a:p>
      </dgm:t>
    </dgm:pt>
    <dgm:pt modelId="{EF94B67F-8DD7-4302-883E-B5DB9924374E}" type="sibTrans" cxnId="{DEBACDA1-92F3-4FAE-92C6-5BFC79EFF851}">
      <dgm:prSet/>
      <dgm:spPr/>
      <dgm:t>
        <a:bodyPr/>
        <a:lstStyle/>
        <a:p>
          <a:endParaRPr lang="en-IN"/>
        </a:p>
      </dgm:t>
    </dgm:pt>
    <dgm:pt modelId="{8456C74F-9C06-436C-9514-D88746586471}" type="pres">
      <dgm:prSet presAssocID="{E994C23C-7085-4884-B0FB-5A22BAAA7644}" presName="Name0" presStyleCnt="0">
        <dgm:presLayoutVars>
          <dgm:dir/>
          <dgm:animLvl val="lvl"/>
          <dgm:resizeHandles val="exact"/>
        </dgm:presLayoutVars>
      </dgm:prSet>
      <dgm:spPr/>
    </dgm:pt>
    <dgm:pt modelId="{1F36C9DF-F022-4C03-84CF-185B33A8B464}" type="pres">
      <dgm:prSet presAssocID="{30AD83E6-F75F-4A16-B476-1A86EB44302C}" presName="parTxOnly" presStyleLbl="node1" presStyleIdx="0" presStyleCnt="5">
        <dgm:presLayoutVars>
          <dgm:chMax val="0"/>
          <dgm:chPref val="0"/>
          <dgm:bulletEnabled val="1"/>
        </dgm:presLayoutVars>
      </dgm:prSet>
      <dgm:spPr/>
    </dgm:pt>
    <dgm:pt modelId="{99C65C31-D4AC-45B7-B571-E6885838531F}" type="pres">
      <dgm:prSet presAssocID="{D96B6F1A-65CF-430D-8EF8-AF0F6E576D21}" presName="parTxOnlySpace" presStyleCnt="0"/>
      <dgm:spPr/>
    </dgm:pt>
    <dgm:pt modelId="{38C1D640-2387-44C0-BDB2-F3A9D1B15B0E}" type="pres">
      <dgm:prSet presAssocID="{8FA5A30C-698F-4F39-BCAF-D69C90D2CD85}" presName="parTxOnly" presStyleLbl="node1" presStyleIdx="1" presStyleCnt="5">
        <dgm:presLayoutVars>
          <dgm:chMax val="0"/>
          <dgm:chPref val="0"/>
          <dgm:bulletEnabled val="1"/>
        </dgm:presLayoutVars>
      </dgm:prSet>
      <dgm:spPr/>
    </dgm:pt>
    <dgm:pt modelId="{CE68B986-880E-4625-AFE5-623364545043}" type="pres">
      <dgm:prSet presAssocID="{D9F048FD-3AD7-474E-BB5D-D8691198EEA1}" presName="parTxOnlySpace" presStyleCnt="0"/>
      <dgm:spPr/>
    </dgm:pt>
    <dgm:pt modelId="{FC35B1CB-9C67-47AB-B5E4-44CADD9A6BB4}" type="pres">
      <dgm:prSet presAssocID="{52ED9236-0010-4262-A014-82A5096E42B4}" presName="parTxOnly" presStyleLbl="node1" presStyleIdx="2" presStyleCnt="5">
        <dgm:presLayoutVars>
          <dgm:chMax val="0"/>
          <dgm:chPref val="0"/>
          <dgm:bulletEnabled val="1"/>
        </dgm:presLayoutVars>
      </dgm:prSet>
      <dgm:spPr/>
    </dgm:pt>
    <dgm:pt modelId="{3FF22F90-011F-494B-A90A-6633A0D819D5}" type="pres">
      <dgm:prSet presAssocID="{7263CEEB-31D8-471C-B7D7-D1137A8FAE6E}" presName="parTxOnlySpace" presStyleCnt="0"/>
      <dgm:spPr/>
    </dgm:pt>
    <dgm:pt modelId="{C5F952AD-416D-4439-8639-E0C9F7D9A848}" type="pres">
      <dgm:prSet presAssocID="{99443817-347C-4061-825F-34FB83531DF8}" presName="parTxOnly" presStyleLbl="node1" presStyleIdx="3" presStyleCnt="5">
        <dgm:presLayoutVars>
          <dgm:chMax val="0"/>
          <dgm:chPref val="0"/>
          <dgm:bulletEnabled val="1"/>
        </dgm:presLayoutVars>
      </dgm:prSet>
      <dgm:spPr/>
    </dgm:pt>
    <dgm:pt modelId="{76616E21-A399-4B84-B8C3-FA7187192A8F}" type="pres">
      <dgm:prSet presAssocID="{0BF9891D-7180-4280-B649-60C346CF911F}" presName="parTxOnlySpace" presStyleCnt="0"/>
      <dgm:spPr/>
    </dgm:pt>
    <dgm:pt modelId="{37490697-7E2E-4A85-A671-0A4B71DCB279}" type="pres">
      <dgm:prSet presAssocID="{48A95469-1251-4622-8B4E-B9CF42289706}" presName="parTxOnly" presStyleLbl="node1" presStyleIdx="4" presStyleCnt="5">
        <dgm:presLayoutVars>
          <dgm:chMax val="0"/>
          <dgm:chPref val="0"/>
          <dgm:bulletEnabled val="1"/>
        </dgm:presLayoutVars>
      </dgm:prSet>
      <dgm:spPr/>
    </dgm:pt>
  </dgm:ptLst>
  <dgm:cxnLst>
    <dgm:cxn modelId="{D2C91B06-CC23-41DF-B7B6-73308AC39302}" srcId="{E994C23C-7085-4884-B0FB-5A22BAAA7644}" destId="{52ED9236-0010-4262-A014-82A5096E42B4}" srcOrd="2" destOrd="0" parTransId="{3E8854E2-5961-4D10-9046-2BE883F81CA7}" sibTransId="{7263CEEB-31D8-471C-B7D7-D1137A8FAE6E}"/>
    <dgm:cxn modelId="{010DDE35-6982-483F-8BF2-BB1DC0F372C3}" type="presOf" srcId="{52ED9236-0010-4262-A014-82A5096E42B4}" destId="{FC35B1CB-9C67-47AB-B5E4-44CADD9A6BB4}" srcOrd="0" destOrd="0" presId="urn:microsoft.com/office/officeart/2005/8/layout/chevron1"/>
    <dgm:cxn modelId="{9717483F-0E69-487B-836F-3725031179EC}" type="presOf" srcId="{48A95469-1251-4622-8B4E-B9CF42289706}" destId="{37490697-7E2E-4A85-A671-0A4B71DCB279}" srcOrd="0" destOrd="0" presId="urn:microsoft.com/office/officeart/2005/8/layout/chevron1"/>
    <dgm:cxn modelId="{19E0F13F-F728-4E53-8006-DF9C05EC822C}" type="presOf" srcId="{30AD83E6-F75F-4A16-B476-1A86EB44302C}" destId="{1F36C9DF-F022-4C03-84CF-185B33A8B464}" srcOrd="0" destOrd="0" presId="urn:microsoft.com/office/officeart/2005/8/layout/chevron1"/>
    <dgm:cxn modelId="{8C639E5F-90AC-4B7D-B4F5-F90DDF8B7548}" type="presOf" srcId="{8FA5A30C-698F-4F39-BCAF-D69C90D2CD85}" destId="{38C1D640-2387-44C0-BDB2-F3A9D1B15B0E}" srcOrd="0" destOrd="0" presId="urn:microsoft.com/office/officeart/2005/8/layout/chevron1"/>
    <dgm:cxn modelId="{916A9097-BA4D-4AB8-9485-DB730A2C0938}" type="presOf" srcId="{99443817-347C-4061-825F-34FB83531DF8}" destId="{C5F952AD-416D-4439-8639-E0C9F7D9A848}" srcOrd="0" destOrd="0" presId="urn:microsoft.com/office/officeart/2005/8/layout/chevron1"/>
    <dgm:cxn modelId="{DEBACDA1-92F3-4FAE-92C6-5BFC79EFF851}" srcId="{E994C23C-7085-4884-B0FB-5A22BAAA7644}" destId="{48A95469-1251-4622-8B4E-B9CF42289706}" srcOrd="4" destOrd="0" parTransId="{7327C970-2379-4155-8D8A-466F85BC7B90}" sibTransId="{EF94B67F-8DD7-4302-883E-B5DB9924374E}"/>
    <dgm:cxn modelId="{078BF7C1-F575-465C-974C-93D535541CDE}" srcId="{E994C23C-7085-4884-B0FB-5A22BAAA7644}" destId="{99443817-347C-4061-825F-34FB83531DF8}" srcOrd="3" destOrd="0" parTransId="{A0DCF5B6-379E-4AAB-B8AF-123A01A3C906}" sibTransId="{0BF9891D-7180-4280-B649-60C346CF911F}"/>
    <dgm:cxn modelId="{FE8E11CC-0326-478F-AB1F-59B0D49A5299}" srcId="{E994C23C-7085-4884-B0FB-5A22BAAA7644}" destId="{30AD83E6-F75F-4A16-B476-1A86EB44302C}" srcOrd="0" destOrd="0" parTransId="{B087C4D5-319D-4B9D-983F-5D4F2FD84700}" sibTransId="{D96B6F1A-65CF-430D-8EF8-AF0F6E576D21}"/>
    <dgm:cxn modelId="{49C873E6-5C35-4BAD-8873-C1B205DE1144}" srcId="{E994C23C-7085-4884-B0FB-5A22BAAA7644}" destId="{8FA5A30C-698F-4F39-BCAF-D69C90D2CD85}" srcOrd="1" destOrd="0" parTransId="{A78BC67A-2FF1-42AD-9736-83D2EE331445}" sibTransId="{D9F048FD-3AD7-474E-BB5D-D8691198EEA1}"/>
    <dgm:cxn modelId="{6A6230FD-D918-4937-8452-75AEF578EC57}" type="presOf" srcId="{E994C23C-7085-4884-B0FB-5A22BAAA7644}" destId="{8456C74F-9C06-436C-9514-D88746586471}" srcOrd="0" destOrd="0" presId="urn:microsoft.com/office/officeart/2005/8/layout/chevron1"/>
    <dgm:cxn modelId="{3C8F3616-4B3A-404D-8B63-784FBB9ED752}" type="presParOf" srcId="{8456C74F-9C06-436C-9514-D88746586471}" destId="{1F36C9DF-F022-4C03-84CF-185B33A8B464}" srcOrd="0" destOrd="0" presId="urn:microsoft.com/office/officeart/2005/8/layout/chevron1"/>
    <dgm:cxn modelId="{5F91D47F-3B5D-4060-939B-335618A3BE19}" type="presParOf" srcId="{8456C74F-9C06-436C-9514-D88746586471}" destId="{99C65C31-D4AC-45B7-B571-E6885838531F}" srcOrd="1" destOrd="0" presId="urn:microsoft.com/office/officeart/2005/8/layout/chevron1"/>
    <dgm:cxn modelId="{EC20D12F-FB7A-48BD-AD79-B50576A431A6}" type="presParOf" srcId="{8456C74F-9C06-436C-9514-D88746586471}" destId="{38C1D640-2387-44C0-BDB2-F3A9D1B15B0E}" srcOrd="2" destOrd="0" presId="urn:microsoft.com/office/officeart/2005/8/layout/chevron1"/>
    <dgm:cxn modelId="{A0B9A902-BAE5-472B-904C-1AF98C7991C3}" type="presParOf" srcId="{8456C74F-9C06-436C-9514-D88746586471}" destId="{CE68B986-880E-4625-AFE5-623364545043}" srcOrd="3" destOrd="0" presId="urn:microsoft.com/office/officeart/2005/8/layout/chevron1"/>
    <dgm:cxn modelId="{6EB25884-CF4D-46C7-8565-B8FAA97BA680}" type="presParOf" srcId="{8456C74F-9C06-436C-9514-D88746586471}" destId="{FC35B1CB-9C67-47AB-B5E4-44CADD9A6BB4}" srcOrd="4" destOrd="0" presId="urn:microsoft.com/office/officeart/2005/8/layout/chevron1"/>
    <dgm:cxn modelId="{97E7F228-BFC7-48F7-80C0-2C7DFF8E8773}" type="presParOf" srcId="{8456C74F-9C06-436C-9514-D88746586471}" destId="{3FF22F90-011F-494B-A90A-6633A0D819D5}" srcOrd="5" destOrd="0" presId="urn:microsoft.com/office/officeart/2005/8/layout/chevron1"/>
    <dgm:cxn modelId="{10535EDD-57F1-4F0A-B7DC-1F84DADA44E0}" type="presParOf" srcId="{8456C74F-9C06-436C-9514-D88746586471}" destId="{C5F952AD-416D-4439-8639-E0C9F7D9A848}" srcOrd="6" destOrd="0" presId="urn:microsoft.com/office/officeart/2005/8/layout/chevron1"/>
    <dgm:cxn modelId="{1D0E927A-AD8B-4C48-B4BD-3A87B4BE0F99}" type="presParOf" srcId="{8456C74F-9C06-436C-9514-D88746586471}" destId="{76616E21-A399-4B84-B8C3-FA7187192A8F}" srcOrd="7" destOrd="0" presId="urn:microsoft.com/office/officeart/2005/8/layout/chevron1"/>
    <dgm:cxn modelId="{FCC7E7FD-044D-4B1F-9C32-821E3E785148}" type="presParOf" srcId="{8456C74F-9C06-436C-9514-D88746586471}" destId="{37490697-7E2E-4A85-A671-0A4B71DCB279}"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6C9DF-F022-4C03-84CF-185B33A8B464}">
      <dsp:nvSpPr>
        <dsp:cNvPr id="0" name=""/>
        <dsp:cNvSpPr/>
      </dsp:nvSpPr>
      <dsp:spPr>
        <a:xfrm>
          <a:off x="2905" y="0"/>
          <a:ext cx="2585877" cy="800218"/>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IN" sz="1200" kern="1200" dirty="0"/>
            <a:t>HDFC BF </a:t>
          </a:r>
          <a:r>
            <a:rPr lang="te-IN" sz="1200" kern="1200" dirty="0"/>
            <a:t>పోర్టల్/లోన్ బజార్ పోర్టల్‌కి వెళ్లండి</a:t>
          </a:r>
          <a:endParaRPr lang="en-IN" sz="1200" kern="1200" dirty="0"/>
        </a:p>
      </dsp:txBody>
      <dsp:txXfrm>
        <a:off x="403014" y="0"/>
        <a:ext cx="1785659" cy="800218"/>
      </dsp:txXfrm>
    </dsp:sp>
    <dsp:sp modelId="{38C1D640-2387-44C0-BDB2-F3A9D1B15B0E}">
      <dsp:nvSpPr>
        <dsp:cNvPr id="0" name=""/>
        <dsp:cNvSpPr/>
      </dsp:nvSpPr>
      <dsp:spPr>
        <a:xfrm>
          <a:off x="2330195" y="0"/>
          <a:ext cx="2585877" cy="800218"/>
        </a:xfrm>
        <a:prstGeom prst="chevron">
          <a:avLst/>
        </a:prstGeom>
        <a:gradFill rotWithShape="0">
          <a:gsLst>
            <a:gs pos="0">
              <a:schemeClr val="accent5">
                <a:hueOff val="-1838336"/>
                <a:satOff val="-2557"/>
                <a:lumOff val="-981"/>
                <a:alphaOff val="0"/>
                <a:satMod val="103000"/>
                <a:lumMod val="102000"/>
                <a:tint val="94000"/>
              </a:schemeClr>
            </a:gs>
            <a:gs pos="50000">
              <a:schemeClr val="accent5">
                <a:hueOff val="-1838336"/>
                <a:satOff val="-2557"/>
                <a:lumOff val="-981"/>
                <a:alphaOff val="0"/>
                <a:satMod val="110000"/>
                <a:lumMod val="100000"/>
                <a:shade val="100000"/>
              </a:schemeClr>
            </a:gs>
            <a:gs pos="100000">
              <a:schemeClr val="accent5">
                <a:hueOff val="-1838336"/>
                <a:satOff val="-2557"/>
                <a:lumOff val="-98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te-IN" sz="1200" kern="1200" dirty="0"/>
            <a:t>లోన్ ఉత్పత్తికి వెళ్లండి</a:t>
          </a:r>
          <a:endParaRPr lang="en-IN" sz="1200" kern="1200" dirty="0"/>
        </a:p>
      </dsp:txBody>
      <dsp:txXfrm>
        <a:off x="2730304" y="0"/>
        <a:ext cx="1785659" cy="800218"/>
      </dsp:txXfrm>
    </dsp:sp>
    <dsp:sp modelId="{FC35B1CB-9C67-47AB-B5E4-44CADD9A6BB4}">
      <dsp:nvSpPr>
        <dsp:cNvPr id="0" name=""/>
        <dsp:cNvSpPr/>
      </dsp:nvSpPr>
      <dsp:spPr>
        <a:xfrm>
          <a:off x="4657485" y="0"/>
          <a:ext cx="2585877" cy="800218"/>
        </a:xfrm>
        <a:prstGeom prst="chevron">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te-IN" sz="1200" kern="1200" dirty="0"/>
            <a:t>కస్టమర్ కోసం అవసరమైన లోన్‌ను ఎంచుకోండి</a:t>
          </a:r>
          <a:endParaRPr lang="en-IN" sz="1200" kern="1200" dirty="0"/>
        </a:p>
      </dsp:txBody>
      <dsp:txXfrm>
        <a:off x="5057594" y="0"/>
        <a:ext cx="1785659" cy="800218"/>
      </dsp:txXfrm>
    </dsp:sp>
    <dsp:sp modelId="{C5F952AD-416D-4439-8639-E0C9F7D9A848}">
      <dsp:nvSpPr>
        <dsp:cNvPr id="0" name=""/>
        <dsp:cNvSpPr/>
      </dsp:nvSpPr>
      <dsp:spPr>
        <a:xfrm>
          <a:off x="6984775" y="0"/>
          <a:ext cx="2585877" cy="800218"/>
        </a:xfrm>
        <a:prstGeom prst="chevron">
          <a:avLst/>
        </a:prstGeom>
        <a:gradFill rotWithShape="0">
          <a:gsLst>
            <a:gs pos="0">
              <a:schemeClr val="accent5">
                <a:hueOff val="-5515009"/>
                <a:satOff val="-7671"/>
                <a:lumOff val="-2942"/>
                <a:alphaOff val="0"/>
                <a:satMod val="103000"/>
                <a:lumMod val="102000"/>
                <a:tint val="94000"/>
              </a:schemeClr>
            </a:gs>
            <a:gs pos="50000">
              <a:schemeClr val="accent5">
                <a:hueOff val="-5515009"/>
                <a:satOff val="-7671"/>
                <a:lumOff val="-2942"/>
                <a:alphaOff val="0"/>
                <a:satMod val="110000"/>
                <a:lumMod val="100000"/>
                <a:shade val="100000"/>
              </a:schemeClr>
            </a:gs>
            <a:gs pos="100000">
              <a:schemeClr val="accent5">
                <a:hueOff val="-5515009"/>
                <a:satOff val="-7671"/>
                <a:lumOff val="-294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te-IN" sz="1200" kern="1200" dirty="0"/>
            <a:t>వివరాలను పూరించండి మరియు ప్రయాణాన్ని పూర్తి చేయండి</a:t>
          </a:r>
          <a:endParaRPr lang="en-IN" sz="1200" kern="1200" dirty="0"/>
        </a:p>
      </dsp:txBody>
      <dsp:txXfrm>
        <a:off x="7384884" y="0"/>
        <a:ext cx="1785659" cy="800218"/>
      </dsp:txXfrm>
    </dsp:sp>
    <dsp:sp modelId="{37490697-7E2E-4A85-A671-0A4B71DCB279}">
      <dsp:nvSpPr>
        <dsp:cNvPr id="0" name=""/>
        <dsp:cNvSpPr/>
      </dsp:nvSpPr>
      <dsp:spPr>
        <a:xfrm>
          <a:off x="9312064" y="0"/>
          <a:ext cx="2585877" cy="800218"/>
        </a:xfrm>
        <a:prstGeom prst="chevron">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te-IN" sz="1200" kern="1200" dirty="0"/>
            <a:t>రుణం చెల్లింపు కోసం తీసుకోబడింది</a:t>
          </a:r>
          <a:endParaRPr lang="en-IN" sz="1200" kern="1200" dirty="0"/>
        </a:p>
      </dsp:txBody>
      <dsp:txXfrm>
        <a:off x="9712173" y="0"/>
        <a:ext cx="1785659" cy="80021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66BE38AA-540C-48DA-BDE9-4069F8C25EE1}" type="datetimeFigureOut">
              <a:rPr lang="en-US" smtClean="0"/>
              <a:pPr/>
              <a:t>2/16/2024</a:t>
            </a:fld>
            <a:endParaRPr lang="en-US" dirty="0"/>
          </a:p>
        </p:txBody>
      </p:sp>
      <p:sp>
        <p:nvSpPr>
          <p:cNvPr id="4" name="Slide Image Placeholder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C3C094D2-D4FE-40E4-95F4-788FC8FD4BE2}" type="slidenum">
              <a:rPr lang="en-US" smtClean="0"/>
              <a:pPr/>
              <a:t>‹#›</a:t>
            </a:fld>
            <a:endParaRPr lang="en-US" dirty="0"/>
          </a:p>
        </p:txBody>
      </p:sp>
    </p:spTree>
    <p:extLst>
      <p:ext uri="{BB962C8B-B14F-4D97-AF65-F5344CB8AC3E}">
        <p14:creationId xmlns:p14="http://schemas.microsoft.com/office/powerpoint/2010/main" val="3983236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E30121-14C0-0747-942B-939980C10C1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9339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E30121-14C0-0747-942B-939980C10C1E}" type="slidenum">
              <a:rPr lang="en-US" smtClean="0"/>
              <a:pPr/>
              <a:t>3</a:t>
            </a:fld>
            <a:endParaRPr lang="en-US" dirty="0"/>
          </a:p>
        </p:txBody>
      </p:sp>
    </p:spTree>
    <p:extLst>
      <p:ext uri="{BB962C8B-B14F-4D97-AF65-F5344CB8AC3E}">
        <p14:creationId xmlns:p14="http://schemas.microsoft.com/office/powerpoint/2010/main" val="1298502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3C094D2-D4FE-40E4-95F4-788FC8FD4BE2}" type="slidenum">
              <a:rPr lang="en-US" smtClean="0"/>
              <a:pPr/>
              <a:t>4</a:t>
            </a:fld>
            <a:endParaRPr lang="en-US" dirty="0"/>
          </a:p>
        </p:txBody>
      </p:sp>
    </p:spTree>
    <p:extLst>
      <p:ext uri="{BB962C8B-B14F-4D97-AF65-F5344CB8AC3E}">
        <p14:creationId xmlns:p14="http://schemas.microsoft.com/office/powerpoint/2010/main" val="2816351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To increase banking penetration and financial inclusion drive, the Reserve Bank of India (RBI) has asked banks to expand their branches in unbanked rural centers and draw up their next Financial Inclusion Plan (FIP) for the period 2013-16.</a:t>
            </a:r>
          </a:p>
          <a:p>
            <a:pPr marL="0" indent="0" algn="just">
              <a:buNone/>
            </a:pPr>
            <a:endParaRPr lang="en-US" dirty="0"/>
          </a:p>
          <a:p>
            <a:pPr algn="just"/>
            <a:r>
              <a:rPr lang="en-US" dirty="0"/>
              <a:t>To facilitate speedier branch expansion in unbanked rural centers for ensuring seamless roll out of the Direct Benefit Transfer/EBT Scheme of the government, banks are advised that they may consider prioritizing the opening of branches in unbanked rural centers</a:t>
            </a:r>
          </a:p>
          <a:p>
            <a:pPr marL="0" indent="0" algn="just">
              <a:buNone/>
            </a:pPr>
            <a:endParaRPr lang="en-US" dirty="0"/>
          </a:p>
          <a:p>
            <a:pPr algn="just"/>
            <a:r>
              <a:rPr lang="en-US" dirty="0"/>
              <a:t>Branch expansion in rural areas is essential to address the existing asymmetries in achieving financial inclusion. The DBT scheme covers benefits like scholarships, pensions, NREGA wages directly to the bank or Post Office accounts of identified beneficiaries.</a:t>
            </a:r>
          </a:p>
        </p:txBody>
      </p:sp>
      <p:sp>
        <p:nvSpPr>
          <p:cNvPr id="4" name="Slide Number Placeholder 3"/>
          <p:cNvSpPr>
            <a:spLocks noGrp="1"/>
          </p:cNvSpPr>
          <p:nvPr>
            <p:ph type="sldNum" sz="quarter" idx="10"/>
          </p:nvPr>
        </p:nvSpPr>
        <p:spPr/>
        <p:txBody>
          <a:bodyPr/>
          <a:lstStyle/>
          <a:p>
            <a:fld id="{C3C094D2-D4FE-40E4-95F4-788FC8FD4BE2}" type="slidenum">
              <a:rPr lang="en-US" smtClean="0"/>
              <a:pPr/>
              <a:t>7</a:t>
            </a:fld>
            <a:endParaRPr lang="en-US" dirty="0"/>
          </a:p>
        </p:txBody>
      </p:sp>
    </p:spTree>
    <p:extLst>
      <p:ext uri="{BB962C8B-B14F-4D97-AF65-F5344CB8AC3E}">
        <p14:creationId xmlns:p14="http://schemas.microsoft.com/office/powerpoint/2010/main" val="1015947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C094D2-D4FE-40E4-95F4-788FC8FD4BE2}" type="slidenum">
              <a:rPr lang="en-US" smtClean="0"/>
              <a:pPr/>
              <a:t>14</a:t>
            </a:fld>
            <a:endParaRPr lang="en-US" dirty="0"/>
          </a:p>
        </p:txBody>
      </p:sp>
    </p:spTree>
    <p:extLst>
      <p:ext uri="{BB962C8B-B14F-4D97-AF65-F5344CB8AC3E}">
        <p14:creationId xmlns:p14="http://schemas.microsoft.com/office/powerpoint/2010/main" val="3993341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endParaRPr lang="en-IN" dirty="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EB45362-F008-4CB9-82D4-87A8D1D068A0}" type="slidenum">
              <a:rPr lang="en-US" altLang="en-US" smtClean="0"/>
              <a:pPr/>
              <a:t>17</a:t>
            </a:fld>
            <a:endParaRPr lang="en-US" altLang="en-US" dirty="0"/>
          </a:p>
        </p:txBody>
      </p:sp>
    </p:spTree>
    <p:extLst>
      <p:ext uri="{BB962C8B-B14F-4D97-AF65-F5344CB8AC3E}">
        <p14:creationId xmlns:p14="http://schemas.microsoft.com/office/powerpoint/2010/main" val="3691120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endParaRPr lang="en-IN" dirty="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EB45362-F008-4CB9-82D4-87A8D1D068A0}" type="slidenum">
              <a:rPr lang="en-US" altLang="en-US" smtClean="0"/>
              <a:pPr/>
              <a:t>18</a:t>
            </a:fld>
            <a:endParaRPr lang="en-US" altLang="en-US" dirty="0"/>
          </a:p>
        </p:txBody>
      </p:sp>
    </p:spTree>
    <p:extLst>
      <p:ext uri="{BB962C8B-B14F-4D97-AF65-F5344CB8AC3E}">
        <p14:creationId xmlns:p14="http://schemas.microsoft.com/office/powerpoint/2010/main" val="68186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C094D2-D4FE-40E4-95F4-788FC8FD4BE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3341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1743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eaLnBrk="1" hangingPunct="1">
              <a:defRPr>
                <a:latin typeface="Arial" charset="0"/>
              </a:defRPr>
            </a:lvl1pPr>
          </a:lstStyle>
          <a:p>
            <a:pPr>
              <a:defRPr/>
            </a:pPr>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eaLnBrk="1" hangingPunct="1">
              <a:defRPr>
                <a:latin typeface="Arial" charset="0"/>
              </a:defRPr>
            </a:lvl1pPr>
          </a:lstStyle>
          <a:p>
            <a:pPr>
              <a:defRPr/>
            </a:pPr>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B077D105-B8AE-431B-9933-EF77445EA80E}" type="slidenum">
              <a:rPr lang="en-US" altLang="en-US"/>
              <a:pPr>
                <a:defRPr/>
              </a:pPr>
              <a:t>‹#›</a:t>
            </a:fld>
            <a:endParaRPr lang="en-US" altLang="en-US" dirty="0"/>
          </a:p>
        </p:txBody>
      </p:sp>
    </p:spTree>
    <p:extLst>
      <p:ext uri="{BB962C8B-B14F-4D97-AF65-F5344CB8AC3E}">
        <p14:creationId xmlns:p14="http://schemas.microsoft.com/office/powerpoint/2010/main" val="2983616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600" y="6356351"/>
            <a:ext cx="2844800" cy="365125"/>
          </a:xfrm>
          <a:prstGeom prst="rect">
            <a:avLst/>
          </a:prstGeom>
        </p:spPr>
        <p:txBody>
          <a:bodyPr/>
          <a:lstStyle>
            <a:lvl1pPr eaLnBrk="1" hangingPunct="1">
              <a:defRPr>
                <a:latin typeface="Arial" charset="0"/>
                <a:cs typeface="+mn-cs"/>
              </a:defRPr>
            </a:lvl1pPr>
          </a:lstStyle>
          <a:p>
            <a:pPr>
              <a:defRPr/>
            </a:pPr>
            <a:fld id="{BDB090B0-2EA8-43EC-B6C4-77909A96E308}" type="datetimeFigureOut">
              <a:rPr lang="en-US"/>
              <a:pPr>
                <a:defRPr/>
              </a:pPr>
              <a:t>2/16/2024</a:t>
            </a:fld>
            <a:endParaRPr lang="en-US" dirty="0"/>
          </a:p>
        </p:txBody>
      </p:sp>
      <p:sp>
        <p:nvSpPr>
          <p:cNvPr id="3" name="Footer Placeholder 4"/>
          <p:cNvSpPr>
            <a:spLocks noGrp="1"/>
          </p:cNvSpPr>
          <p:nvPr>
            <p:ph type="ftr" sz="quarter" idx="11"/>
          </p:nvPr>
        </p:nvSpPr>
        <p:spPr>
          <a:xfrm>
            <a:off x="4165600" y="6356351"/>
            <a:ext cx="3860800" cy="365125"/>
          </a:xfrm>
          <a:prstGeom prst="rect">
            <a:avLst/>
          </a:prstGeom>
        </p:spPr>
        <p:txBody>
          <a:bodyPr/>
          <a:lstStyle>
            <a:lvl1pPr eaLnBrk="1" hangingPunct="1">
              <a:defRPr>
                <a:latin typeface="Arial" charset="0"/>
                <a:cs typeface="+mn-cs"/>
              </a:defRPr>
            </a:lvl1pPr>
          </a:lstStyle>
          <a:p>
            <a:pPr>
              <a:defRPr/>
            </a:pPr>
            <a:endParaRPr lang="en-US" dirty="0"/>
          </a:p>
        </p:txBody>
      </p:sp>
      <p:sp>
        <p:nvSpPr>
          <p:cNvPr id="4"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2C1FE2C2-50B8-4C8B-9AFC-E8A860C31625}" type="slidenum">
              <a:rPr lang="en-US" altLang="en-US"/>
              <a:pPr>
                <a:defRPr/>
              </a:pPr>
              <a:t>‹#›</a:t>
            </a:fld>
            <a:endParaRPr lang="en-US" altLang="en-US" dirty="0"/>
          </a:p>
        </p:txBody>
      </p:sp>
    </p:spTree>
    <p:extLst>
      <p:ext uri="{BB962C8B-B14F-4D97-AF65-F5344CB8AC3E}">
        <p14:creationId xmlns:p14="http://schemas.microsoft.com/office/powerpoint/2010/main" val="1869962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lIns="91428" tIns="45715" rIns="91428" bIns="45715"/>
          <a:lstStyle/>
          <a:p>
            <a:r>
              <a:rPr lang="en-US"/>
              <a:t>Click to edit Master title style</a:t>
            </a:r>
          </a:p>
        </p:txBody>
      </p:sp>
      <p:sp>
        <p:nvSpPr>
          <p:cNvPr id="3" name="Content Placeholder 2"/>
          <p:cNvSpPr>
            <a:spLocks noGrp="1"/>
          </p:cNvSpPr>
          <p:nvPr>
            <p:ph idx="1"/>
          </p:nvPr>
        </p:nvSpPr>
        <p:spPr>
          <a:xfrm>
            <a:off x="609600" y="1600204"/>
            <a:ext cx="10972800" cy="4525963"/>
          </a:xfrm>
          <a:prstGeom prst="rect">
            <a:avLst/>
          </a:prstGeom>
        </p:spPr>
        <p:txBody>
          <a:bodyPr lIns="91428" tIns="45715" rIns="91428" bIns="4571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p:txBody>
          <a:bodyPr/>
          <a:lstStyle>
            <a:lvl1pPr defTabSz="914290" fontAlgn="auto">
              <a:spcBef>
                <a:spcPts val="0"/>
              </a:spcBef>
              <a:spcAft>
                <a:spcPts val="0"/>
              </a:spcAft>
              <a:tabLst>
                <a:tab pos="723813" algn="l"/>
                <a:tab pos="1447626" algn="l"/>
              </a:tabLst>
              <a:defRPr>
                <a:latin typeface="Times New Roman" pitchFamily="16" charset="0"/>
                <a:cs typeface="+mn-cs"/>
              </a:defRPr>
            </a:lvl1pPr>
          </a:lstStyle>
          <a:p>
            <a:pPr>
              <a:defRPr/>
            </a:pPr>
            <a:endParaRPr lang="en-US" dirty="0"/>
          </a:p>
        </p:txBody>
      </p:sp>
      <p:sp>
        <p:nvSpPr>
          <p:cNvPr id="5" name="Rectangle 5"/>
          <p:cNvSpPr>
            <a:spLocks noGrp="1" noChangeArrowheads="1"/>
          </p:cNvSpPr>
          <p:nvPr>
            <p:ph type="sldNum" idx="11"/>
          </p:nvPr>
        </p:nvSpPr>
        <p:spPr/>
        <p:txBody>
          <a:bodyPr/>
          <a:lstStyle>
            <a:lvl1pPr defTabSz="914290" fontAlgn="auto">
              <a:spcBef>
                <a:spcPts val="0"/>
              </a:spcBef>
              <a:spcAft>
                <a:spcPts val="0"/>
              </a:spcAft>
              <a:tabLst>
                <a:tab pos="723813" algn="l"/>
                <a:tab pos="1447626" algn="l"/>
              </a:tabLst>
              <a:defRPr>
                <a:latin typeface="Times New Roman" pitchFamily="16" charset="0"/>
                <a:cs typeface="+mn-cs"/>
              </a:defRPr>
            </a:lvl1pPr>
          </a:lstStyle>
          <a:p>
            <a:pPr>
              <a:defRPr/>
            </a:pPr>
            <a:fld id="{916A9A17-085B-4733-8AA1-0D27800F0590}" type="slidenum">
              <a:rPr lang="en-US"/>
              <a:pPr>
                <a:defRPr/>
              </a:pPr>
              <a:t>‹#›</a:t>
            </a:fld>
            <a:endParaRPr lang="en-US" dirty="0"/>
          </a:p>
        </p:txBody>
      </p:sp>
    </p:spTree>
    <p:extLst>
      <p:ext uri="{BB962C8B-B14F-4D97-AF65-F5344CB8AC3E}">
        <p14:creationId xmlns:p14="http://schemas.microsoft.com/office/powerpoint/2010/main" val="936431201"/>
      </p:ext>
    </p:extLst>
  </p:cSld>
  <p:clrMapOvr>
    <a:masterClrMapping/>
  </p:clrMapOvr>
  <p:transition>
    <p:zoom dir="in"/>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MSIPCMContentMarking" descr="{&quot;HashCode&quot;:-257768570,&quot;Placement&quot;:&quot;Footer&quot;,&quot;Top&quot;:517.997253,&quot;Left&quot;:416.625977,&quot;SlideWidth&quot;:960,&quot;SlideHeight&quot;:540}">
            <a:extLst>
              <a:ext uri="{FF2B5EF4-FFF2-40B4-BE49-F238E27FC236}">
                <a16:creationId xmlns:a16="http://schemas.microsoft.com/office/drawing/2014/main" id="{2CD06A91-4BB7-4660-83C6-320F38AD0E12}"/>
              </a:ext>
            </a:extLst>
          </p:cNvPr>
          <p:cNvSpPr txBox="1"/>
          <p:nvPr userDrawn="1"/>
        </p:nvSpPr>
        <p:spPr>
          <a:xfrm>
            <a:off x="5291150" y="6578565"/>
            <a:ext cx="1609700" cy="279435"/>
          </a:xfrm>
          <a:prstGeom prst="rect">
            <a:avLst/>
          </a:prstGeom>
          <a:noFill/>
        </p:spPr>
        <p:txBody>
          <a:bodyPr vert="horz" wrap="square" lIns="0" tIns="0" rIns="0" bIns="0" rtlCol="0" anchor="ctr" anchorCtr="1">
            <a:spAutoFit/>
          </a:bodyPr>
          <a:lstStyle/>
          <a:p>
            <a:pPr algn="ctr">
              <a:spcBef>
                <a:spcPts val="0"/>
              </a:spcBef>
              <a:spcAft>
                <a:spcPts val="0"/>
              </a:spcAft>
            </a:pPr>
            <a:r>
              <a:rPr lang="en-IN" sz="1100">
                <a:solidFill>
                  <a:srgbClr val="0000FF"/>
                </a:solidFill>
                <a:latin typeface="Calibri" panose="020F0502020204030204" pitchFamily="34" charset="0"/>
              </a:rPr>
              <a:t>Classification - Internal</a:t>
            </a:r>
          </a:p>
        </p:txBody>
      </p:sp>
      <p:sp>
        <p:nvSpPr>
          <p:cNvPr id="3" name="MSIPCMContentMarking" descr="{&quot;HashCode&quot;:-281906139,&quot;Placement&quot;:&quot;Header&quot;,&quot;Top&quot;:0.0,&quot;Left&quot;:416.625977,&quot;SlideWidth&quot;:960,&quot;SlideHeight&quot;:540}">
            <a:extLst>
              <a:ext uri="{FF2B5EF4-FFF2-40B4-BE49-F238E27FC236}">
                <a16:creationId xmlns:a16="http://schemas.microsoft.com/office/drawing/2014/main" id="{5E921EEB-141E-4F85-8C50-B2563FA3D4C2}"/>
              </a:ext>
            </a:extLst>
          </p:cNvPr>
          <p:cNvSpPr txBox="1"/>
          <p:nvPr userDrawn="1"/>
        </p:nvSpPr>
        <p:spPr>
          <a:xfrm>
            <a:off x="5291150" y="0"/>
            <a:ext cx="1609700" cy="279435"/>
          </a:xfrm>
          <a:prstGeom prst="rect">
            <a:avLst/>
          </a:prstGeom>
          <a:noFill/>
        </p:spPr>
        <p:txBody>
          <a:bodyPr vert="horz" wrap="square" lIns="0" tIns="0" rIns="0" bIns="0" rtlCol="0" anchor="ctr" anchorCtr="1">
            <a:spAutoFit/>
          </a:bodyPr>
          <a:lstStyle/>
          <a:p>
            <a:pPr algn="ctr">
              <a:spcBef>
                <a:spcPts val="0"/>
              </a:spcBef>
              <a:spcAft>
                <a:spcPts val="0"/>
              </a:spcAft>
            </a:pPr>
            <a:r>
              <a:rPr lang="en-IN" sz="1100">
                <a:solidFill>
                  <a:srgbClr val="0000FF"/>
                </a:solidFill>
                <a:latin typeface="Calibri" panose="020F0502020204030204" pitchFamily="34" charset="0"/>
              </a:rPr>
              <a:t>Classification - Internal</a:t>
            </a:r>
          </a:p>
        </p:txBody>
      </p:sp>
    </p:spTree>
    <p:extLst>
      <p:ext uri="{BB962C8B-B14F-4D97-AF65-F5344CB8AC3E}">
        <p14:creationId xmlns:p14="http://schemas.microsoft.com/office/powerpoint/2010/main" val="177819667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4" r:id="rId3"/>
    <p:sldLayoutId id="214748369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5.png"/><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5.png"/><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jpeg"/><Relationship Id="rId2" Type="http://schemas.openxmlformats.org/officeDocument/2006/relationships/image" Target="../media/image5.png"/><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8.pn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8.jpeg"/><Relationship Id="rId7" Type="http://schemas.openxmlformats.org/officeDocument/2006/relationships/image" Target="../media/image40.png"/><Relationship Id="rId2" Type="http://schemas.openxmlformats.org/officeDocument/2006/relationships/hyperlink" Target="https://www.hdfcbank.com/personal/insure/social-security-schemes/pradhan-mantri-jeevan-jyoti-bima-yojana" TargetMode="External"/><Relationship Id="rId1" Type="http://schemas.openxmlformats.org/officeDocument/2006/relationships/slideLayout" Target="../slideLayouts/slideLayout2.xml"/><Relationship Id="rId6" Type="http://schemas.openxmlformats.org/officeDocument/2006/relationships/hyperlink" Target="https://www.hdfcbank.com/personal/insure/social-security-schemes/atal-pension-yojana" TargetMode="External"/><Relationship Id="rId5" Type="http://schemas.openxmlformats.org/officeDocument/2006/relationships/image" Target="../media/image39.png"/><Relationship Id="rId4" Type="http://schemas.openxmlformats.org/officeDocument/2006/relationships/hyperlink" Target="https://www.hdfcbank.com/personal/insure/social-security-schemes/pradhan-mantri-suraksha-bima-yojana" TargetMode="External"/><Relationship Id="rId9"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18.png"/><Relationship Id="rId4" Type="http://schemas.openxmlformats.org/officeDocument/2006/relationships/image" Target="../media/image22.png"/><Relationship Id="rId9" Type="http://schemas.openxmlformats.org/officeDocument/2006/relationships/image" Target="../media/image20.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27.jpeg"/></Relationships>
</file>

<file path=ppt/slides/_rels/slide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0.jpe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png"/><Relationship Id="rId4" Type="http://schemas.openxmlformats.org/officeDocument/2006/relationships/image" Target="../media/image30.sv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6.png"/><Relationship Id="rId7" Type="http://schemas.openxmlformats.org/officeDocument/2006/relationships/image" Target="../media/image34.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D83132A-C667-6A41-BA3E-44FE1DD4B878}"/>
              </a:ext>
            </a:extLst>
          </p:cNvPr>
          <p:cNvGrpSpPr/>
          <p:nvPr/>
        </p:nvGrpSpPr>
        <p:grpSpPr>
          <a:xfrm>
            <a:off x="3586072" y="5253026"/>
            <a:ext cx="11382735" cy="1312587"/>
            <a:chOff x="3586072" y="5253026"/>
            <a:chExt cx="11382735" cy="1312587"/>
          </a:xfrm>
        </p:grpSpPr>
        <p:sp>
          <p:nvSpPr>
            <p:cNvPr id="4" name="Rectangle 3"/>
            <p:cNvSpPr/>
            <p:nvPr/>
          </p:nvSpPr>
          <p:spPr>
            <a:xfrm>
              <a:off x="3586072" y="6165503"/>
              <a:ext cx="11382735" cy="400110"/>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000" b="1" dirty="0">
                  <a:solidFill>
                    <a:srgbClr val="FEFEFE"/>
                  </a:solidFill>
                  <a:ea typeface="Helvetica" charset="0"/>
                  <a:cs typeface="Helvetica" charset="0"/>
                </a:rPr>
                <a:t>					VLE </a:t>
              </a:r>
              <a:r>
                <a:rPr lang="te-IN" sz="2000" b="1" dirty="0">
                  <a:solidFill>
                    <a:srgbClr val="FEFEFE"/>
                  </a:solidFill>
                  <a:ea typeface="Helvetica" charset="0"/>
                  <a:cs typeface="Helvetica" charset="0"/>
                </a:rPr>
                <a:t>కెపాసిటీ బిల్డింగ్ ప్రోగ్రామ్</a:t>
              </a:r>
              <a:endParaRPr kumimoji="0" lang="en-US" sz="1000" b="1" i="0" u="none" strike="noStrike" kern="1200" cap="none" spc="0" normalizeH="0" baseline="0" noProof="0" dirty="0">
                <a:ln>
                  <a:noFill/>
                </a:ln>
                <a:solidFill>
                  <a:srgbClr val="FEFEFE"/>
                </a:solidFill>
                <a:effectLst/>
                <a:uLnTx/>
                <a:uFillTx/>
                <a:latin typeface="Helvetica" charset="0"/>
                <a:ea typeface="Helvetica" charset="0"/>
                <a:cs typeface="Helvetica" charset="0"/>
              </a:endParaRPr>
            </a:p>
          </p:txBody>
        </p:sp>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605929" y="5253026"/>
              <a:ext cx="3291840" cy="912477"/>
            </a:xfrm>
            <a:prstGeom prst="rect">
              <a:avLst/>
            </a:prstGeom>
            <a:ln>
              <a:noFill/>
            </a:ln>
            <a:effectLst>
              <a:outerShdw blurRad="292100" dist="139700" dir="2700000" algn="tl" rotWithShape="0">
                <a:srgbClr val="333333">
                  <a:alpha val="65000"/>
                </a:srgbClr>
              </a:outerShdw>
            </a:effectLst>
          </p:spPr>
        </p:pic>
      </p:grpSp>
      <p:pic>
        <p:nvPicPr>
          <p:cNvPr id="2" name="Picture 1" descr="A blue and white logo&#10;&#10;Description automatically generated">
            <a:extLst>
              <a:ext uri="{FF2B5EF4-FFF2-40B4-BE49-F238E27FC236}">
                <a16:creationId xmlns:a16="http://schemas.microsoft.com/office/drawing/2014/main" id="{701A5E2D-BFEE-331A-8E07-56FA53682D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569880"/>
            <a:ext cx="2545977" cy="1298846"/>
          </a:xfrm>
          <a:prstGeom prst="rect">
            <a:avLst/>
          </a:prstGeom>
        </p:spPr>
      </p:pic>
    </p:spTree>
    <p:extLst>
      <p:ext uri="{BB962C8B-B14F-4D97-AF65-F5344CB8AC3E}">
        <p14:creationId xmlns:p14="http://schemas.microsoft.com/office/powerpoint/2010/main" val="1890283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126966"/>
            <a:ext cx="11958918" cy="4351338"/>
          </a:xfrm>
          <a:prstGeom prst="rect">
            <a:avLst/>
          </a:prstGeom>
        </p:spPr>
        <p:txBody>
          <a:bodyPr>
            <a:normAutofit/>
          </a:bodyPr>
          <a:lstStyle/>
          <a:p>
            <a:r>
              <a:rPr lang="te-IN" sz="2000" dirty="0"/>
              <a:t>ఒక బిజినెస్ కరస్పాండెంట్ అనేది పౌరులకు బ్యాంక్ బ్రాంచ్ యొక్క మొదటి సంప్రదింపు మరియు ముందు ముఖం.</a:t>
            </a:r>
            <a:endParaRPr lang="en-US" sz="2000" dirty="0"/>
          </a:p>
          <a:p>
            <a:r>
              <a:rPr lang="en-IN" sz="2000" dirty="0"/>
              <a:t>BC </a:t>
            </a:r>
            <a:r>
              <a:rPr lang="te-IN" sz="2000" dirty="0"/>
              <a:t>ఏజెంట్లు మరింత ప్రభావవంతంగా ఉండేలా చేయడానికి, వారికి కావలసిన స్థాయి జ్ఞానాన్ని అందించాలి.</a:t>
            </a:r>
            <a:endParaRPr lang="en-US" sz="2000" dirty="0"/>
          </a:p>
          <a:p>
            <a:r>
              <a:rPr lang="te-IN" sz="2000" dirty="0"/>
              <a:t>ఈ కోర్సు </a:t>
            </a:r>
            <a:r>
              <a:rPr lang="en-IN" sz="2000" dirty="0"/>
              <a:t>BC </a:t>
            </a:r>
            <a:r>
              <a:rPr lang="te-IN" sz="2000" dirty="0"/>
              <a:t>ఏజెంట్లకు సెట్ చేయబడిన నాలెడ్జ్ ఇన్‌పుట్‌లు మరియు నైపుణ్యాలను అందించడం లక్ష్యంగా పెట్టుకుంది. కోర్సు యొక్క నిర్మాణం, కాబట్టి, బ్యాంకింగ్ కార్యకలాపాలలో ప్రాథమిక పరిజ్ఞానాన్ని అందించడం మరియు సబ్జెక్ట్‌పై పూర్తి అవగాహనను పెంపొందించడంలో </a:t>
            </a:r>
            <a:r>
              <a:rPr lang="en-IN" sz="2000" dirty="0"/>
              <a:t>BC </a:t>
            </a:r>
            <a:r>
              <a:rPr lang="te-IN" sz="2000" dirty="0"/>
              <a:t>ఏజెంట్లకు సహాయం చేయడం.</a:t>
            </a:r>
            <a:br>
              <a:rPr lang="en-US" sz="2000" dirty="0"/>
            </a:br>
            <a:endParaRPr lang="en-IN" sz="2000" dirty="0"/>
          </a:p>
          <a:p>
            <a:pPr>
              <a:buNone/>
            </a:pPr>
            <a:r>
              <a:rPr lang="te-IN" sz="2000" b="1" dirty="0"/>
              <a:t>కోర్సు విషయాలు</a:t>
            </a:r>
            <a:endParaRPr lang="en-US" sz="2000" dirty="0"/>
          </a:p>
        </p:txBody>
      </p:sp>
      <p:sp>
        <p:nvSpPr>
          <p:cNvPr id="4" name="Rectangle 3"/>
          <p:cNvSpPr/>
          <p:nvPr/>
        </p:nvSpPr>
        <p:spPr>
          <a:xfrm>
            <a:off x="0" y="158022"/>
            <a:ext cx="7717177" cy="584775"/>
          </a:xfrm>
          <a:prstGeom prst="rect">
            <a:avLst/>
          </a:prstGeom>
        </p:spPr>
        <p:txBody>
          <a:bodyPr wrap="none">
            <a:spAutoFit/>
          </a:bodyPr>
          <a:lstStyle/>
          <a:p>
            <a:r>
              <a:rPr lang="en-US" sz="3200" b="1" dirty="0">
                <a:solidFill>
                  <a:schemeClr val="bg1"/>
                </a:solidFill>
                <a:latin typeface="Helvetica" panose="020B0604020202020204" pitchFamily="34" charset="0"/>
                <a:cs typeface="Helvetica" panose="020B0604020202020204" pitchFamily="34" charset="0"/>
              </a:rPr>
              <a:t>IIBF </a:t>
            </a:r>
            <a:r>
              <a:rPr lang="te-IN" sz="3200" b="1" dirty="0">
                <a:solidFill>
                  <a:schemeClr val="bg1"/>
                </a:solidFill>
                <a:latin typeface="Helvetica" panose="020B0604020202020204" pitchFamily="34" charset="0"/>
                <a:cs typeface="Helvetica" panose="020B0604020202020204" pitchFamily="34" charset="0"/>
              </a:rPr>
              <a:t>ద్వారా తప్పనిసరి సర్టిఫికేట్ కోర్సు</a:t>
            </a:r>
            <a:endParaRPr lang="en-US" sz="3200" b="1" dirty="0">
              <a:solidFill>
                <a:schemeClr val="bg1"/>
              </a:solidFill>
              <a:latin typeface="Helvetica" panose="020B0604020202020204" pitchFamily="34" charset="0"/>
              <a:cs typeface="Helvetica" panose="020B0604020202020204" pitchFamily="34" charset="0"/>
            </a:endParaRPr>
          </a:p>
        </p:txBody>
      </p:sp>
      <p:sp>
        <p:nvSpPr>
          <p:cNvPr id="8" name="Rectangle 7"/>
          <p:cNvSpPr/>
          <p:nvPr/>
        </p:nvSpPr>
        <p:spPr>
          <a:xfrm>
            <a:off x="776385" y="4037163"/>
            <a:ext cx="2070338" cy="146649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e-IN" dirty="0">
                <a:solidFill>
                  <a:srgbClr val="002060"/>
                </a:solidFill>
              </a:rPr>
              <a:t>సాధారణ బ్యాంకింగ్</a:t>
            </a:r>
            <a:endParaRPr lang="en-IN" dirty="0">
              <a:solidFill>
                <a:srgbClr val="002060"/>
              </a:solidFill>
            </a:endParaRPr>
          </a:p>
        </p:txBody>
      </p:sp>
      <p:sp>
        <p:nvSpPr>
          <p:cNvPr id="9" name="Rectangle 8"/>
          <p:cNvSpPr/>
          <p:nvPr/>
        </p:nvSpPr>
        <p:spPr>
          <a:xfrm>
            <a:off x="3551216" y="4051539"/>
            <a:ext cx="2070338" cy="1452113"/>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e-IN" dirty="0">
                <a:solidFill>
                  <a:srgbClr val="002060"/>
                </a:solidFill>
              </a:rPr>
              <a:t>ఆర్థిక చేరిక మరియు వ్యాపార కరస్పాండెంట్ ఏజెంట్ల పాత్ర</a:t>
            </a:r>
            <a:endParaRPr lang="en-IN" dirty="0">
              <a:solidFill>
                <a:srgbClr val="002060"/>
              </a:solidFill>
            </a:endParaRPr>
          </a:p>
        </p:txBody>
      </p:sp>
      <p:sp>
        <p:nvSpPr>
          <p:cNvPr id="10" name="Rectangle 9"/>
          <p:cNvSpPr/>
          <p:nvPr/>
        </p:nvSpPr>
        <p:spPr>
          <a:xfrm>
            <a:off x="6239782" y="4048663"/>
            <a:ext cx="2070338" cy="1452113"/>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e-IN" dirty="0">
                <a:solidFill>
                  <a:srgbClr val="002060"/>
                </a:solidFill>
              </a:rPr>
              <a:t>సాంకేతిక నైపుణ్యాలు</a:t>
            </a:r>
            <a:endParaRPr lang="en-IN" dirty="0">
              <a:solidFill>
                <a:srgbClr val="002060"/>
              </a:solidFill>
            </a:endParaRPr>
          </a:p>
        </p:txBody>
      </p:sp>
      <p:sp>
        <p:nvSpPr>
          <p:cNvPr id="11" name="Rectangle 10"/>
          <p:cNvSpPr/>
          <p:nvPr/>
        </p:nvSpPr>
        <p:spPr>
          <a:xfrm>
            <a:off x="8824831" y="4063040"/>
            <a:ext cx="2070338" cy="1452113"/>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e-IN" dirty="0">
                <a:solidFill>
                  <a:srgbClr val="002060"/>
                </a:solidFill>
              </a:rPr>
              <a:t>సాఫ్ట్ స్కిల్స్ మరియు ప్రవర్తనా అంశాలు</a:t>
            </a:r>
            <a:endParaRPr lang="en-IN" dirty="0">
              <a:solidFill>
                <a:srgbClr val="002060"/>
              </a:solidFill>
            </a:endParaRPr>
          </a:p>
        </p:txBody>
      </p:sp>
      <p:pic>
        <p:nvPicPr>
          <p:cNvPr id="13" name="Picture 40">
            <a:extLst>
              <a:ext uri="{FF2B5EF4-FFF2-40B4-BE49-F238E27FC236}">
                <a16:creationId xmlns:a16="http://schemas.microsoft.com/office/drawing/2014/main" id="{655E4712-1192-9D43-90AC-54835B3BC3E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96AA9E99-6D55-6E3E-F4F1-CA759D55E8C8}"/>
              </a:ext>
            </a:extLst>
          </p:cNvPr>
          <p:cNvSpPr/>
          <p:nvPr/>
        </p:nvSpPr>
        <p:spPr>
          <a:xfrm>
            <a:off x="-3743" y="6566288"/>
            <a:ext cx="12192000" cy="276999"/>
          </a:xfrm>
          <a:prstGeom prst="rect">
            <a:avLst/>
          </a:prstGeom>
        </p:spPr>
        <p:txBody>
          <a:bodyPr wrap="square">
            <a:spAutoFit/>
          </a:bodyPr>
          <a:lstStyle/>
          <a:p>
            <a:pPr algn="ctr"/>
            <a:r>
              <a:rPr lang="te-IN" sz="1200" dirty="0">
                <a:solidFill>
                  <a:schemeClr val="bg1">
                    <a:lumMod val="50000"/>
                  </a:schemeClr>
                </a:solidFill>
                <a:latin typeface="Helvetica" charset="0"/>
                <a:ea typeface="Helvetica" charset="0"/>
                <a:cs typeface="Helvetica" charset="0"/>
              </a:rPr>
              <a:t>కాపీరైట్‌లు © </a:t>
            </a:r>
            <a:r>
              <a:rPr lang="en-US" sz="1200" dirty="0">
                <a:solidFill>
                  <a:schemeClr val="bg1">
                    <a:lumMod val="50000"/>
                  </a:schemeClr>
                </a:solidFill>
                <a:latin typeface="Helvetica" charset="0"/>
                <a:ea typeface="Helvetica" charset="0"/>
                <a:cs typeface="Helvetica" charset="0"/>
              </a:rPr>
              <a:t>HDFC </a:t>
            </a:r>
            <a:r>
              <a:rPr lang="te-IN" sz="1200" dirty="0">
                <a:solidFill>
                  <a:schemeClr val="bg1">
                    <a:lumMod val="50000"/>
                  </a:schemeClr>
                </a:solidFill>
                <a:latin typeface="Helvetica" charset="0"/>
                <a:ea typeface="Helvetica" charset="0"/>
                <a:cs typeface="Helvetica" charset="0"/>
              </a:rPr>
              <a:t>బ్యాంక్</a:t>
            </a:r>
            <a:r>
              <a:rPr lang="en-US" sz="1200" dirty="0">
                <a:solidFill>
                  <a:schemeClr val="bg1">
                    <a:lumMod val="50000"/>
                  </a:schemeClr>
                </a:solidFill>
                <a:latin typeface="Helvetica" charset="0"/>
                <a:ea typeface="Helvetica" charset="0"/>
                <a:cs typeface="Helvetica" charset="0"/>
              </a:rPr>
              <a:t>          </a:t>
            </a:r>
            <a:r>
              <a:rPr lang="te-IN" sz="1200" dirty="0">
                <a:solidFill>
                  <a:schemeClr val="bg1">
                    <a:lumMod val="50000"/>
                  </a:schemeClr>
                </a:solidFill>
                <a:latin typeface="Helvetica" charset="0"/>
                <a:ea typeface="Helvetica" charset="0"/>
                <a:cs typeface="Helvetica" charset="0"/>
              </a:rPr>
              <a:t>గోప్యమైనది</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పరిమితం చేయబడింది</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అంతర్గత</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ప్రజా</a:t>
            </a:r>
            <a:r>
              <a:rPr lang="en-US" sz="1200" dirty="0">
                <a:solidFill>
                  <a:schemeClr val="bg1">
                    <a:lumMod val="50000"/>
                  </a:schemeClr>
                </a:solidFill>
                <a:latin typeface="Helvetica" charset="0"/>
                <a:ea typeface="Helvetica" charset="0"/>
                <a:cs typeface="Helvetica" charset="0"/>
              </a:rPr>
              <a:t>* </a:t>
            </a:r>
          </a:p>
        </p:txBody>
      </p:sp>
      <p:pic>
        <p:nvPicPr>
          <p:cNvPr id="5" name="Picture 4" descr="A blue and white logo&#10;&#10;Description automatically generated">
            <a:extLst>
              <a:ext uri="{FF2B5EF4-FFF2-40B4-BE49-F238E27FC236}">
                <a16:creationId xmlns:a16="http://schemas.microsoft.com/office/drawing/2014/main" id="{71492298-5D1B-C4B7-FFCA-72F4AFA25F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8605" y="6566610"/>
            <a:ext cx="702365" cy="255824"/>
          </a:xfrm>
          <a:prstGeom prst="rect">
            <a:avLst/>
          </a:prstGeom>
        </p:spPr>
      </p:pic>
    </p:spTree>
    <p:extLst>
      <p:ext uri="{BB962C8B-B14F-4D97-AF65-F5344CB8AC3E}">
        <p14:creationId xmlns:p14="http://schemas.microsoft.com/office/powerpoint/2010/main" val="3262577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395568" y="270617"/>
            <a:ext cx="87113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SzPct val="100000"/>
            </a:pPr>
            <a:r>
              <a:rPr lang="te-IN" altLang="en-US" sz="3200" b="1" dirty="0">
                <a:solidFill>
                  <a:schemeClr val="bg1"/>
                </a:solidFill>
                <a:latin typeface="Helvetica" panose="020B0604020202020204" pitchFamily="34" charset="0"/>
                <a:cs typeface="Helvetica" panose="020B0604020202020204" pitchFamily="34" charset="0"/>
              </a:rPr>
              <a:t>బిజినెస్ కరస్పాండెంట్ - </a:t>
            </a:r>
            <a:r>
              <a:rPr lang="en-US" altLang="en-US" sz="3200" b="1" dirty="0">
                <a:solidFill>
                  <a:schemeClr val="bg1"/>
                </a:solidFill>
                <a:latin typeface="Helvetica" panose="020B0604020202020204" pitchFamily="34" charset="0"/>
                <a:cs typeface="Helvetica" panose="020B0604020202020204" pitchFamily="34" charset="0"/>
              </a:rPr>
              <a:t>KBS</a:t>
            </a:r>
          </a:p>
        </p:txBody>
      </p:sp>
      <p:sp>
        <p:nvSpPr>
          <p:cNvPr id="5" name="Title 1"/>
          <p:cNvSpPr txBox="1">
            <a:spLocks/>
          </p:cNvSpPr>
          <p:nvPr/>
        </p:nvSpPr>
        <p:spPr bwMode="auto">
          <a:xfrm>
            <a:off x="0" y="905097"/>
            <a:ext cx="11524129" cy="670614"/>
          </a:xfrm>
          <a:prstGeom prst="rect">
            <a:avLst/>
          </a:prstGeom>
          <a:noFill/>
          <a:ln>
            <a:noFill/>
          </a:ln>
          <a:effectLst>
            <a:reflection blurRad="6350" stA="52000" endA="300" endPos="35000" dir="5400000" sy="-100000" algn="bl" rotWithShape="0"/>
          </a:effectLst>
        </p:spPr>
        <p:txBody>
          <a:bodyPr lIns="79416" tIns="39708" rIns="79416" bIns="39708" anchor="ctr">
            <a:noAutofit/>
            <a:scene3d>
              <a:camera prst="orthographicFront"/>
              <a:lightRig rig="threePt" dir="t"/>
            </a:scene3d>
            <a:sp3d extrusionH="57150">
              <a:bevelT w="38100" h="38100"/>
            </a:sp3d>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defRPr/>
            </a:pPr>
            <a:r>
              <a:rPr lang="te-IN" sz="4000" b="1" dirty="0">
                <a:ln w="0"/>
                <a:solidFill>
                  <a:srgbClr val="002060"/>
                </a:solidFill>
                <a:effectLst/>
                <a:latin typeface="+mn-lt"/>
              </a:rPr>
              <a:t>హార్ దిన్ లాగిన్</a:t>
            </a:r>
            <a:endParaRPr lang="en-IN" sz="4000" b="1" dirty="0">
              <a:ln w="0"/>
              <a:solidFill>
                <a:srgbClr val="002060"/>
              </a:solidFill>
              <a:effectLst/>
              <a:latin typeface="+mn-lt"/>
            </a:endParaRPr>
          </a:p>
        </p:txBody>
      </p:sp>
      <p:pic>
        <p:nvPicPr>
          <p:cNvPr id="6" name="Picture 2"/>
          <p:cNvPicPr>
            <a:picLocks noChangeAspect="1" noChangeArrowheads="1"/>
          </p:cNvPicPr>
          <p:nvPr/>
        </p:nvPicPr>
        <p:blipFill>
          <a:blip r:embed="rId2"/>
          <a:srcRect/>
          <a:stretch>
            <a:fillRect/>
          </a:stretch>
        </p:blipFill>
        <p:spPr bwMode="auto">
          <a:xfrm>
            <a:off x="4195482" y="3431283"/>
            <a:ext cx="2912978" cy="1063137"/>
          </a:xfrm>
          <a:prstGeom prst="rect">
            <a:avLst/>
          </a:prstGeom>
          <a:noFill/>
          <a:ln w="9525">
            <a:noFill/>
            <a:round/>
            <a:headEnd/>
            <a:tailEnd/>
          </a:ln>
        </p:spPr>
      </p:pic>
      <p:sp>
        <p:nvSpPr>
          <p:cNvPr id="8" name="Rectangle 7"/>
          <p:cNvSpPr/>
          <p:nvPr/>
        </p:nvSpPr>
        <p:spPr>
          <a:xfrm>
            <a:off x="4249036" y="1607399"/>
            <a:ext cx="3516738" cy="1220326"/>
          </a:xfrm>
          <a:prstGeom prst="rect">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te-IN" sz="2000" b="1" dirty="0">
                <a:solidFill>
                  <a:schemeClr val="bg1"/>
                </a:solidFill>
              </a:rPr>
              <a:t>ప్రతి బిజినెస్ కరస్పాండెంట్ ప్రతిరోజూ కనీసం 4 గంటలు / వారానికి 5 రోజులు </a:t>
            </a:r>
            <a:r>
              <a:rPr lang="en-IN" sz="2000" b="1" dirty="0">
                <a:solidFill>
                  <a:schemeClr val="bg1"/>
                </a:solidFill>
              </a:rPr>
              <a:t>KBS</a:t>
            </a:r>
            <a:r>
              <a:rPr lang="te-IN" sz="2000" b="1" dirty="0">
                <a:solidFill>
                  <a:schemeClr val="bg1"/>
                </a:solidFill>
              </a:rPr>
              <a:t>కి లాగిన్ చేయాలి</a:t>
            </a:r>
            <a:endParaRPr lang="en-IN" sz="2000" b="1" dirty="0">
              <a:solidFill>
                <a:schemeClr val="bg1"/>
              </a:solidFill>
            </a:endParaRPr>
          </a:p>
        </p:txBody>
      </p:sp>
      <p:sp>
        <p:nvSpPr>
          <p:cNvPr id="9" name="Rectangle 8"/>
          <p:cNvSpPr/>
          <p:nvPr/>
        </p:nvSpPr>
        <p:spPr>
          <a:xfrm>
            <a:off x="7798526" y="4395651"/>
            <a:ext cx="3738653" cy="1196788"/>
          </a:xfrm>
          <a:prstGeom prst="rect">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te-IN" sz="2000" b="1" dirty="0">
                <a:solidFill>
                  <a:schemeClr val="bg1"/>
                </a:solidFill>
              </a:rPr>
              <a:t>కస్టమర్ సేవ - లావాదేవీలు</a:t>
            </a:r>
            <a:endParaRPr lang="en-IN" sz="2000" b="1" dirty="0">
              <a:solidFill>
                <a:schemeClr val="bg1"/>
              </a:solidFill>
            </a:endParaRPr>
          </a:p>
        </p:txBody>
      </p:sp>
      <p:sp>
        <p:nvSpPr>
          <p:cNvPr id="15" name="Rectangle 14"/>
          <p:cNvSpPr/>
          <p:nvPr/>
        </p:nvSpPr>
        <p:spPr>
          <a:xfrm>
            <a:off x="901336" y="4507755"/>
            <a:ext cx="3553577" cy="1014139"/>
          </a:xfrm>
          <a:prstGeom prst="rect">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te-IN" sz="2000" b="1" dirty="0">
                <a:solidFill>
                  <a:schemeClr val="bg1"/>
                </a:solidFill>
              </a:rPr>
              <a:t>కస్టమర్ల కోసం బ్యాంకింగ్ పాయింట్</a:t>
            </a:r>
            <a:endParaRPr lang="en-IN" sz="2000" b="1" dirty="0">
              <a:solidFill>
                <a:schemeClr val="bg1"/>
              </a:solidFill>
            </a:endParaRPr>
          </a:p>
        </p:txBody>
      </p:sp>
      <p:pic>
        <p:nvPicPr>
          <p:cNvPr id="12" name="Picture 40">
            <a:extLst>
              <a:ext uri="{FF2B5EF4-FFF2-40B4-BE49-F238E27FC236}">
                <a16:creationId xmlns:a16="http://schemas.microsoft.com/office/drawing/2014/main" id="{655E4712-1192-9D43-90AC-54835B3BC3E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8EA567B6-17C5-DAEF-A8AF-21A7E3FDD393}"/>
              </a:ext>
            </a:extLst>
          </p:cNvPr>
          <p:cNvSpPr/>
          <p:nvPr/>
        </p:nvSpPr>
        <p:spPr>
          <a:xfrm>
            <a:off x="-3743" y="6566288"/>
            <a:ext cx="12192000" cy="276999"/>
          </a:xfrm>
          <a:prstGeom prst="rect">
            <a:avLst/>
          </a:prstGeom>
        </p:spPr>
        <p:txBody>
          <a:bodyPr wrap="square">
            <a:spAutoFit/>
          </a:bodyPr>
          <a:lstStyle/>
          <a:p>
            <a:pPr algn="ctr"/>
            <a:r>
              <a:rPr lang="te-IN" sz="1200" dirty="0">
                <a:solidFill>
                  <a:schemeClr val="bg1">
                    <a:lumMod val="50000"/>
                  </a:schemeClr>
                </a:solidFill>
                <a:latin typeface="Helvetica" charset="0"/>
                <a:ea typeface="Helvetica" charset="0"/>
                <a:cs typeface="Helvetica" charset="0"/>
              </a:rPr>
              <a:t>కాపీరైట్‌లు © </a:t>
            </a:r>
            <a:r>
              <a:rPr lang="en-US" sz="1200" dirty="0">
                <a:solidFill>
                  <a:schemeClr val="bg1">
                    <a:lumMod val="50000"/>
                  </a:schemeClr>
                </a:solidFill>
                <a:latin typeface="Helvetica" charset="0"/>
                <a:ea typeface="Helvetica" charset="0"/>
                <a:cs typeface="Helvetica" charset="0"/>
              </a:rPr>
              <a:t>HDFC </a:t>
            </a:r>
            <a:r>
              <a:rPr lang="te-IN" sz="1200" dirty="0">
                <a:solidFill>
                  <a:schemeClr val="bg1">
                    <a:lumMod val="50000"/>
                  </a:schemeClr>
                </a:solidFill>
                <a:latin typeface="Helvetica" charset="0"/>
                <a:ea typeface="Helvetica" charset="0"/>
                <a:cs typeface="Helvetica" charset="0"/>
              </a:rPr>
              <a:t>బ్యాంక్</a:t>
            </a:r>
            <a:r>
              <a:rPr lang="en-US" sz="1200" dirty="0">
                <a:solidFill>
                  <a:schemeClr val="bg1">
                    <a:lumMod val="50000"/>
                  </a:schemeClr>
                </a:solidFill>
                <a:latin typeface="Helvetica" charset="0"/>
                <a:ea typeface="Helvetica" charset="0"/>
                <a:cs typeface="Helvetica" charset="0"/>
              </a:rPr>
              <a:t>          </a:t>
            </a:r>
            <a:r>
              <a:rPr lang="te-IN" sz="1200" dirty="0">
                <a:solidFill>
                  <a:schemeClr val="bg1">
                    <a:lumMod val="50000"/>
                  </a:schemeClr>
                </a:solidFill>
                <a:latin typeface="Helvetica" charset="0"/>
                <a:ea typeface="Helvetica" charset="0"/>
                <a:cs typeface="Helvetica" charset="0"/>
              </a:rPr>
              <a:t>గోప్యమైనది</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పరిమితం చేయబడింది</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అంతర్గత</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ప్రజా</a:t>
            </a:r>
            <a:r>
              <a:rPr lang="en-US" sz="1200" dirty="0">
                <a:solidFill>
                  <a:schemeClr val="bg1">
                    <a:lumMod val="50000"/>
                  </a:schemeClr>
                </a:solidFill>
                <a:latin typeface="Helvetica" charset="0"/>
                <a:ea typeface="Helvetica" charset="0"/>
                <a:cs typeface="Helvetica" charset="0"/>
              </a:rPr>
              <a:t>* </a:t>
            </a:r>
          </a:p>
        </p:txBody>
      </p:sp>
      <p:pic>
        <p:nvPicPr>
          <p:cNvPr id="4" name="Picture 3" descr="A blue and white logo&#10;&#10;Description automatically generated">
            <a:extLst>
              <a:ext uri="{FF2B5EF4-FFF2-40B4-BE49-F238E27FC236}">
                <a16:creationId xmlns:a16="http://schemas.microsoft.com/office/drawing/2014/main" id="{A94C501F-7679-E1CB-B981-644C325940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98605" y="6566610"/>
            <a:ext cx="702365" cy="255824"/>
          </a:xfrm>
          <a:prstGeom prst="rect">
            <a:avLst/>
          </a:prstGeom>
        </p:spPr>
      </p:pic>
    </p:spTree>
    <p:extLst>
      <p:ext uri="{BB962C8B-B14F-4D97-AF65-F5344CB8AC3E}">
        <p14:creationId xmlns:p14="http://schemas.microsoft.com/office/powerpoint/2010/main" val="3617252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879418" y="399286"/>
            <a:ext cx="92468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SzPct val="100000"/>
            </a:pPr>
            <a:r>
              <a:rPr lang="te-IN" altLang="en-US" sz="2000" b="1" dirty="0">
                <a:solidFill>
                  <a:schemeClr val="bg1"/>
                </a:solidFill>
                <a:latin typeface="Helvetica" panose="020B0604020202020204" pitchFamily="34" charset="0"/>
                <a:cs typeface="Helvetica" panose="020B0604020202020204" pitchFamily="34" charset="0"/>
              </a:rPr>
              <a:t>వ్యాపార కరస్పాండెంట్ - లావాదేవీలు- ముఖ్యమైన చర్యలు</a:t>
            </a:r>
            <a:endParaRPr lang="en-US" altLang="en-US" sz="2000" b="1" dirty="0">
              <a:solidFill>
                <a:schemeClr val="bg1"/>
              </a:solidFill>
              <a:latin typeface="Helvetica" panose="020B0604020202020204" pitchFamily="34" charset="0"/>
              <a:cs typeface="Helvetica" panose="020B0604020202020204" pitchFamily="34" charset="0"/>
            </a:endParaRPr>
          </a:p>
        </p:txBody>
      </p:sp>
      <p:sp>
        <p:nvSpPr>
          <p:cNvPr id="12" name="Rectangle 11"/>
          <p:cNvSpPr/>
          <p:nvPr/>
        </p:nvSpPr>
        <p:spPr>
          <a:xfrm>
            <a:off x="3765177" y="1317814"/>
            <a:ext cx="4477869" cy="1323439"/>
          </a:xfrm>
          <a:prstGeom prst="rect">
            <a:avLst/>
          </a:prstGeom>
        </p:spPr>
        <p:txBody>
          <a:bodyPr wrap="square">
            <a:spAutoFit/>
          </a:bodyPr>
          <a:lstStyle/>
          <a:p>
            <a:pPr>
              <a:defRPr/>
            </a:pPr>
            <a:r>
              <a:rPr lang="te-IN" sz="2000" dirty="0">
                <a:solidFill>
                  <a:srgbClr val="002060"/>
                </a:solidFill>
              </a:rPr>
              <a:t>బ్యాంక్ తరపున అతను/ఆమె నిర్వహించే అన్ని లావాదేవీలకు సిస్టమ్ జనరేట్ చేయబడిన ఆన్‌లైన్ రసీదును వినియోగదారునికి స్థిరంగా జారీ చేయాలి</a:t>
            </a:r>
            <a:endParaRPr lang="en-IN" sz="2000" dirty="0">
              <a:solidFill>
                <a:srgbClr val="002060"/>
              </a:solidFill>
            </a:endParaRPr>
          </a:p>
        </p:txBody>
      </p:sp>
      <p:sp>
        <p:nvSpPr>
          <p:cNvPr id="17" name="Isosceles Triangle 16"/>
          <p:cNvSpPr/>
          <p:nvPr/>
        </p:nvSpPr>
        <p:spPr>
          <a:xfrm>
            <a:off x="3765177" y="2823880"/>
            <a:ext cx="4128247" cy="2716306"/>
          </a:xfrm>
          <a:prstGeom prst="triangle">
            <a:avLst>
              <a:gd name="adj" fmla="val 50000"/>
            </a:avLst>
          </a:prstGeom>
          <a:solidFill>
            <a:schemeClr val="bg1"/>
          </a:solidFill>
          <a:ln w="3175">
            <a:solidFill>
              <a:schemeClr val="bg2">
                <a:lumMod val="2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IN" sz="2000" b="1" dirty="0">
              <a:solidFill>
                <a:srgbClr val="002060"/>
              </a:solidFill>
            </a:endParaRPr>
          </a:p>
          <a:p>
            <a:pPr algn="ctr">
              <a:defRPr/>
            </a:pPr>
            <a:endParaRPr lang="en-IN" sz="2000" b="1" dirty="0">
              <a:solidFill>
                <a:srgbClr val="002060"/>
              </a:solidFill>
            </a:endParaRPr>
          </a:p>
          <a:p>
            <a:pPr algn="ctr">
              <a:defRPr/>
            </a:pPr>
            <a:endParaRPr lang="en-IN" sz="2000" b="1" dirty="0">
              <a:solidFill>
                <a:srgbClr val="002060"/>
              </a:solidFill>
            </a:endParaRPr>
          </a:p>
          <a:p>
            <a:pPr algn="ctr">
              <a:defRPr/>
            </a:pPr>
            <a:endParaRPr lang="en-IN" sz="2000" b="1" dirty="0">
              <a:solidFill>
                <a:srgbClr val="002060"/>
              </a:solidFill>
            </a:endParaRPr>
          </a:p>
          <a:p>
            <a:pPr algn="ctr">
              <a:defRPr/>
            </a:pPr>
            <a:endParaRPr lang="en-IN" sz="2000" b="1" dirty="0">
              <a:solidFill>
                <a:srgbClr val="002060"/>
              </a:solidFill>
            </a:endParaRPr>
          </a:p>
          <a:p>
            <a:pPr algn="ctr">
              <a:defRPr/>
            </a:pPr>
            <a:r>
              <a:rPr lang="en-IN" sz="2000" b="1" dirty="0">
                <a:solidFill>
                  <a:srgbClr val="002060"/>
                </a:solidFill>
              </a:rPr>
              <a:t>KBS </a:t>
            </a:r>
            <a:r>
              <a:rPr lang="te-IN" sz="2000" b="1" dirty="0">
                <a:solidFill>
                  <a:srgbClr val="002060"/>
                </a:solidFill>
              </a:rPr>
              <a:t>కోసం బిజినెస్ కరస్పాండెంట్ పాయింట్ వద్ద ముఖ్యమైన చర్యలు</a:t>
            </a:r>
            <a:endParaRPr lang="en-IN" sz="2000" b="1" dirty="0">
              <a:solidFill>
                <a:srgbClr val="002060"/>
              </a:solidFill>
            </a:endParaRPr>
          </a:p>
          <a:p>
            <a:pPr algn="ctr">
              <a:defRPr/>
            </a:pPr>
            <a:endParaRPr lang="en-IN" sz="2000" b="1" dirty="0">
              <a:solidFill>
                <a:srgbClr val="002060"/>
              </a:solidFill>
            </a:endParaRPr>
          </a:p>
          <a:p>
            <a:pPr algn="ctr">
              <a:defRPr/>
            </a:pPr>
            <a:endParaRPr lang="en-IN" sz="2000" b="1" dirty="0">
              <a:solidFill>
                <a:srgbClr val="002060"/>
              </a:solidFill>
            </a:endParaRPr>
          </a:p>
          <a:p>
            <a:pPr algn="ctr">
              <a:defRPr/>
            </a:pPr>
            <a:endParaRPr lang="en-IN" sz="2000" b="1" dirty="0">
              <a:solidFill>
                <a:srgbClr val="002060"/>
              </a:solidFill>
            </a:endParaRPr>
          </a:p>
          <a:p>
            <a:pPr algn="ctr">
              <a:defRPr/>
            </a:pPr>
            <a:endParaRPr lang="en-IN" sz="2000" b="1" dirty="0">
              <a:solidFill>
                <a:srgbClr val="002060"/>
              </a:solidFill>
            </a:endParaRPr>
          </a:p>
          <a:p>
            <a:pPr algn="ctr">
              <a:defRPr/>
            </a:pPr>
            <a:endParaRPr lang="en-IN" sz="2000" b="1" dirty="0">
              <a:solidFill>
                <a:srgbClr val="002060"/>
              </a:solidFill>
            </a:endParaRPr>
          </a:p>
          <a:p>
            <a:pPr algn="ctr">
              <a:defRPr/>
            </a:pPr>
            <a:endParaRPr lang="en-IN" sz="2000" b="1" dirty="0">
              <a:solidFill>
                <a:srgbClr val="002060"/>
              </a:solidFill>
            </a:endParaRPr>
          </a:p>
        </p:txBody>
      </p:sp>
      <p:pic>
        <p:nvPicPr>
          <p:cNvPr id="6" name="Picture 2"/>
          <p:cNvPicPr>
            <a:picLocks noChangeAspect="1" noChangeArrowheads="1"/>
          </p:cNvPicPr>
          <p:nvPr/>
        </p:nvPicPr>
        <p:blipFill>
          <a:blip r:embed="rId2"/>
          <a:srcRect/>
          <a:stretch>
            <a:fillRect/>
          </a:stretch>
        </p:blipFill>
        <p:spPr bwMode="auto">
          <a:xfrm>
            <a:off x="5378823" y="3488666"/>
            <a:ext cx="927848" cy="410980"/>
          </a:xfrm>
          <a:prstGeom prst="rect">
            <a:avLst/>
          </a:prstGeom>
          <a:noFill/>
          <a:ln w="9525">
            <a:noFill/>
            <a:round/>
            <a:headEnd/>
            <a:tailEnd/>
          </a:ln>
        </p:spPr>
      </p:pic>
      <p:sp>
        <p:nvSpPr>
          <p:cNvPr id="18" name="Rectangle 17"/>
          <p:cNvSpPr/>
          <p:nvPr/>
        </p:nvSpPr>
        <p:spPr>
          <a:xfrm>
            <a:off x="8216151" y="4741427"/>
            <a:ext cx="2514600" cy="1323439"/>
          </a:xfrm>
          <a:prstGeom prst="rect">
            <a:avLst/>
          </a:prstGeom>
        </p:spPr>
        <p:txBody>
          <a:bodyPr wrap="square">
            <a:spAutoFit/>
          </a:bodyPr>
          <a:lstStyle/>
          <a:p>
            <a:pPr>
              <a:defRPr/>
            </a:pPr>
            <a:r>
              <a:rPr lang="te-IN" sz="2000" dirty="0">
                <a:solidFill>
                  <a:srgbClr val="002060"/>
                </a:solidFill>
              </a:rPr>
              <a:t>టెర్మినల్ శుభ్రంగా, సురక్షితంగా మరియు బాగా ఛార్జ్ చేయబడిందని నిర్ధారించుకోండి</a:t>
            </a:r>
            <a:endParaRPr lang="en-IN" sz="2000" dirty="0">
              <a:solidFill>
                <a:srgbClr val="002060"/>
              </a:solidFill>
            </a:endParaRPr>
          </a:p>
        </p:txBody>
      </p:sp>
      <p:sp>
        <p:nvSpPr>
          <p:cNvPr id="19" name="Rectangle 18"/>
          <p:cNvSpPr/>
          <p:nvPr/>
        </p:nvSpPr>
        <p:spPr>
          <a:xfrm>
            <a:off x="766481" y="4750847"/>
            <a:ext cx="3133164" cy="1015663"/>
          </a:xfrm>
          <a:prstGeom prst="rect">
            <a:avLst/>
          </a:prstGeom>
        </p:spPr>
        <p:txBody>
          <a:bodyPr wrap="square">
            <a:spAutoFit/>
          </a:bodyPr>
          <a:lstStyle/>
          <a:p>
            <a:pPr>
              <a:defRPr/>
            </a:pPr>
            <a:r>
              <a:rPr lang="te-IN" sz="2000" dirty="0">
                <a:solidFill>
                  <a:srgbClr val="002060"/>
                </a:solidFill>
              </a:rPr>
              <a:t>వినియోగదారుడు ఉపయోగించే ప్రతిసారీ పరికరాన్ని శానిటైజ్ చేసినట్లు నిర్ధారించుకోండి</a:t>
            </a:r>
            <a:endParaRPr lang="en-IN" sz="2000" dirty="0">
              <a:solidFill>
                <a:srgbClr val="002060"/>
              </a:solidFill>
            </a:endParaRPr>
          </a:p>
        </p:txBody>
      </p:sp>
      <p:pic>
        <p:nvPicPr>
          <p:cNvPr id="15" name="Picture 40">
            <a:extLst>
              <a:ext uri="{FF2B5EF4-FFF2-40B4-BE49-F238E27FC236}">
                <a16:creationId xmlns:a16="http://schemas.microsoft.com/office/drawing/2014/main" id="{0C5876F2-5766-43FE-973F-63894093A2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9B705A1A-1027-B4DC-EF8A-7BC4EE56769F}"/>
              </a:ext>
            </a:extLst>
          </p:cNvPr>
          <p:cNvSpPr/>
          <p:nvPr/>
        </p:nvSpPr>
        <p:spPr>
          <a:xfrm>
            <a:off x="-3743" y="6566288"/>
            <a:ext cx="12192000" cy="276999"/>
          </a:xfrm>
          <a:prstGeom prst="rect">
            <a:avLst/>
          </a:prstGeom>
        </p:spPr>
        <p:txBody>
          <a:bodyPr wrap="square">
            <a:spAutoFit/>
          </a:bodyPr>
          <a:lstStyle/>
          <a:p>
            <a:pPr algn="ctr"/>
            <a:r>
              <a:rPr lang="te-IN" sz="1200" dirty="0">
                <a:solidFill>
                  <a:schemeClr val="bg1">
                    <a:lumMod val="50000"/>
                  </a:schemeClr>
                </a:solidFill>
                <a:latin typeface="Helvetica" charset="0"/>
                <a:ea typeface="Helvetica" charset="0"/>
                <a:cs typeface="Helvetica" charset="0"/>
              </a:rPr>
              <a:t>కాపీరైట్‌లు © </a:t>
            </a:r>
            <a:r>
              <a:rPr lang="en-US" sz="1200" dirty="0">
                <a:solidFill>
                  <a:schemeClr val="bg1">
                    <a:lumMod val="50000"/>
                  </a:schemeClr>
                </a:solidFill>
                <a:latin typeface="Helvetica" charset="0"/>
                <a:ea typeface="Helvetica" charset="0"/>
                <a:cs typeface="Helvetica" charset="0"/>
              </a:rPr>
              <a:t>HDFC </a:t>
            </a:r>
            <a:r>
              <a:rPr lang="te-IN" sz="1200" dirty="0">
                <a:solidFill>
                  <a:schemeClr val="bg1">
                    <a:lumMod val="50000"/>
                  </a:schemeClr>
                </a:solidFill>
                <a:latin typeface="Helvetica" charset="0"/>
                <a:ea typeface="Helvetica" charset="0"/>
                <a:cs typeface="Helvetica" charset="0"/>
              </a:rPr>
              <a:t>బ్యాంక్</a:t>
            </a:r>
            <a:r>
              <a:rPr lang="en-US" sz="1200" dirty="0">
                <a:solidFill>
                  <a:schemeClr val="bg1">
                    <a:lumMod val="50000"/>
                  </a:schemeClr>
                </a:solidFill>
                <a:latin typeface="Helvetica" charset="0"/>
                <a:ea typeface="Helvetica" charset="0"/>
                <a:cs typeface="Helvetica" charset="0"/>
              </a:rPr>
              <a:t>          </a:t>
            </a:r>
            <a:r>
              <a:rPr lang="te-IN" sz="1200" dirty="0">
                <a:solidFill>
                  <a:schemeClr val="bg1">
                    <a:lumMod val="50000"/>
                  </a:schemeClr>
                </a:solidFill>
                <a:latin typeface="Helvetica" charset="0"/>
                <a:ea typeface="Helvetica" charset="0"/>
                <a:cs typeface="Helvetica" charset="0"/>
              </a:rPr>
              <a:t>గోప్యమైనది</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పరిమితం చేయబడింది</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అంతర్గత</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ప్రజా</a:t>
            </a:r>
            <a:r>
              <a:rPr lang="en-US" sz="1200" dirty="0">
                <a:solidFill>
                  <a:schemeClr val="bg1">
                    <a:lumMod val="50000"/>
                  </a:schemeClr>
                </a:solidFill>
                <a:latin typeface="Helvetica" charset="0"/>
                <a:ea typeface="Helvetica" charset="0"/>
                <a:cs typeface="Helvetica" charset="0"/>
              </a:rPr>
              <a:t>* </a:t>
            </a:r>
          </a:p>
        </p:txBody>
      </p:sp>
      <p:pic>
        <p:nvPicPr>
          <p:cNvPr id="4" name="Picture 3" descr="A blue and white logo&#10;&#10;Description automatically generated">
            <a:extLst>
              <a:ext uri="{FF2B5EF4-FFF2-40B4-BE49-F238E27FC236}">
                <a16:creationId xmlns:a16="http://schemas.microsoft.com/office/drawing/2014/main" id="{08E6CF72-94A7-27DD-890E-22C8BABCF2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98605" y="6566610"/>
            <a:ext cx="702365" cy="25582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811870" y="234323"/>
            <a:ext cx="92030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SzPct val="100000"/>
            </a:pPr>
            <a:r>
              <a:rPr lang="te-IN" altLang="en-US" sz="2800" b="1" dirty="0">
                <a:solidFill>
                  <a:schemeClr val="bg1"/>
                </a:solidFill>
                <a:latin typeface="Helvetica" panose="020B0604020202020204" pitchFamily="34" charset="0"/>
                <a:cs typeface="Helvetica" panose="020B0604020202020204" pitchFamily="34" charset="0"/>
              </a:rPr>
              <a:t>వ్యాపార కరస్పాండెంట్ - లావాదేవీల రకాలు</a:t>
            </a:r>
            <a:endParaRPr lang="en-US" altLang="en-US" sz="2800" b="1" dirty="0">
              <a:solidFill>
                <a:schemeClr val="bg1"/>
              </a:solidFill>
              <a:latin typeface="Helvetica" panose="020B0604020202020204" pitchFamily="34" charset="0"/>
              <a:cs typeface="Helvetica" panose="020B0604020202020204" pitchFamily="34" charset="0"/>
            </a:endParaRPr>
          </a:p>
        </p:txBody>
      </p:sp>
      <p:grpSp>
        <p:nvGrpSpPr>
          <p:cNvPr id="2" name="Group 2"/>
          <p:cNvGrpSpPr/>
          <p:nvPr/>
        </p:nvGrpSpPr>
        <p:grpSpPr bwMode="auto">
          <a:xfrm>
            <a:off x="2849193" y="1322297"/>
            <a:ext cx="2182306" cy="941292"/>
            <a:chOff x="2766576" y="3284"/>
            <a:chExt cx="1947327" cy="479728"/>
          </a:xfrm>
          <a:scene3d>
            <a:camera prst="orthographicFront"/>
            <a:lightRig rig="threePt" dir="t">
              <a:rot lat="0" lon="0" rev="7500000"/>
            </a:lightRig>
          </a:scene3d>
        </p:grpSpPr>
        <p:sp>
          <p:nvSpPr>
            <p:cNvPr id="18" name="Rounded Rectangle 3"/>
            <p:cNvSpPr/>
            <p:nvPr/>
          </p:nvSpPr>
          <p:spPr>
            <a:xfrm>
              <a:off x="2766576" y="3284"/>
              <a:ext cx="1947327" cy="479728"/>
            </a:xfrm>
            <a:prstGeom prst="roundRect">
              <a:avLst/>
            </a:prstGeom>
            <a:solidFill>
              <a:schemeClr val="tx2"/>
            </a:solid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IN"/>
            </a:p>
          </p:txBody>
        </p:sp>
        <p:sp>
          <p:nvSpPr>
            <p:cNvPr id="19" name="Rounded Rectangle 4"/>
            <p:cNvSpPr/>
            <p:nvPr/>
          </p:nvSpPr>
          <p:spPr>
            <a:xfrm>
              <a:off x="2956837" y="133197"/>
              <a:ext cx="1503153" cy="234792"/>
            </a:xfrm>
            <a:prstGeom prst="rect">
              <a:avLst/>
            </a:prstGeom>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r>
                <a:rPr lang="te-IN" sz="2400" b="1" dirty="0">
                  <a:solidFill>
                    <a:schemeClr val="bg1"/>
                  </a:solidFill>
                </a:rPr>
                <a:t>ఆర్థిక</a:t>
              </a:r>
              <a:endParaRPr lang="en-IN" sz="2400" b="1"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p:txBody>
        </p:sp>
      </p:grpSp>
      <p:grpSp>
        <p:nvGrpSpPr>
          <p:cNvPr id="3" name="Group 2"/>
          <p:cNvGrpSpPr/>
          <p:nvPr/>
        </p:nvGrpSpPr>
        <p:grpSpPr bwMode="auto">
          <a:xfrm>
            <a:off x="7268436" y="1322297"/>
            <a:ext cx="2182306" cy="941292"/>
            <a:chOff x="2766576" y="3284"/>
            <a:chExt cx="1947327" cy="479728"/>
          </a:xfrm>
          <a:solidFill>
            <a:schemeClr val="tx2"/>
          </a:solidFill>
          <a:scene3d>
            <a:camera prst="orthographicFront"/>
            <a:lightRig rig="threePt" dir="t">
              <a:rot lat="0" lon="0" rev="7500000"/>
            </a:lightRig>
          </a:scene3d>
        </p:grpSpPr>
        <p:sp>
          <p:nvSpPr>
            <p:cNvPr id="21" name="Rounded Rectangle 3"/>
            <p:cNvSpPr/>
            <p:nvPr/>
          </p:nvSpPr>
          <p:spPr>
            <a:xfrm>
              <a:off x="2766576" y="3284"/>
              <a:ext cx="1947327" cy="479728"/>
            </a:xfrm>
            <a:prstGeom prst="roundRect">
              <a:avLst/>
            </a:prstGeom>
            <a:grp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IN"/>
            </a:p>
          </p:txBody>
        </p:sp>
        <p:sp>
          <p:nvSpPr>
            <p:cNvPr id="22" name="Rounded Rectangle 4"/>
            <p:cNvSpPr/>
            <p:nvPr/>
          </p:nvSpPr>
          <p:spPr>
            <a:xfrm>
              <a:off x="2910211" y="75461"/>
              <a:ext cx="1716479" cy="234792"/>
            </a:xfrm>
            <a:prstGeom prst="rect">
              <a:avLst/>
            </a:prstGeom>
            <a:grpFill/>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endParaRPr lang="en-IN" sz="2200" dirty="0">
                <a:solidFill>
                  <a:schemeClr val="bg1"/>
                </a:solidFill>
              </a:endParaRPr>
            </a:p>
            <a:p>
              <a:pPr algn="ctr" defTabSz="711200">
                <a:lnSpc>
                  <a:spcPct val="90000"/>
                </a:lnSpc>
                <a:spcAft>
                  <a:spcPct val="35000"/>
                </a:spcAft>
                <a:defRPr/>
              </a:pPr>
              <a:endParaRPr lang="en-IN" sz="2200" dirty="0">
                <a:solidFill>
                  <a:schemeClr val="bg1"/>
                </a:solidFill>
              </a:endParaRPr>
            </a:p>
            <a:p>
              <a:pPr algn="ctr" defTabSz="711200">
                <a:lnSpc>
                  <a:spcPct val="90000"/>
                </a:lnSpc>
                <a:spcAft>
                  <a:spcPct val="35000"/>
                </a:spcAft>
                <a:defRPr/>
              </a:pPr>
              <a:r>
                <a:rPr lang="te-IN" sz="2200" b="1" dirty="0">
                  <a:solidFill>
                    <a:schemeClr val="bg1"/>
                  </a:solidFill>
                </a:rPr>
                <a:t>ఆర్థికేతర</a:t>
              </a:r>
              <a:endParaRPr lang="en-IN" sz="2200" dirty="0">
                <a:solidFill>
                  <a:schemeClr val="bg1"/>
                </a:solidFill>
              </a:endParaRPr>
            </a:p>
            <a:p>
              <a:pPr algn="ctr" defTabSz="711200">
                <a:lnSpc>
                  <a:spcPct val="90000"/>
                </a:lnSpc>
                <a:spcAft>
                  <a:spcPct val="35000"/>
                </a:spcAft>
                <a:defRPr/>
              </a:pPr>
              <a:endParaRPr lang="en-IN" sz="2200" dirty="0">
                <a:solidFill>
                  <a:schemeClr val="bg1"/>
                </a:solidFill>
              </a:endParaRPr>
            </a:p>
          </p:txBody>
        </p:sp>
      </p:grpSp>
      <p:cxnSp>
        <p:nvCxnSpPr>
          <p:cNvPr id="24" name="Straight Arrow Connector 23"/>
          <p:cNvCxnSpPr/>
          <p:nvPr/>
        </p:nvCxnSpPr>
        <p:spPr>
          <a:xfrm flipH="1">
            <a:off x="3200400" y="2339789"/>
            <a:ext cx="230188" cy="457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8274421" y="2385282"/>
            <a:ext cx="22664" cy="60678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4" name="Group 2"/>
          <p:cNvGrpSpPr/>
          <p:nvPr/>
        </p:nvGrpSpPr>
        <p:grpSpPr bwMode="auto">
          <a:xfrm>
            <a:off x="2181107" y="2846297"/>
            <a:ext cx="1579800" cy="941292"/>
            <a:chOff x="2766576" y="3284"/>
            <a:chExt cx="1947327" cy="479728"/>
          </a:xfrm>
          <a:solidFill>
            <a:srgbClr val="0070C0"/>
          </a:solidFill>
          <a:scene3d>
            <a:camera prst="orthographicFront"/>
            <a:lightRig rig="threePt" dir="t">
              <a:rot lat="0" lon="0" rev="7500000"/>
            </a:lightRig>
          </a:scene3d>
        </p:grpSpPr>
        <p:sp>
          <p:nvSpPr>
            <p:cNvPr id="27" name="Rounded Rectangle 3"/>
            <p:cNvSpPr/>
            <p:nvPr/>
          </p:nvSpPr>
          <p:spPr>
            <a:xfrm>
              <a:off x="2766576" y="3284"/>
              <a:ext cx="1947327" cy="479728"/>
            </a:xfrm>
            <a:prstGeom prst="roundRect">
              <a:avLst/>
            </a:prstGeom>
            <a:grp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IN"/>
            </a:p>
          </p:txBody>
        </p:sp>
        <p:sp>
          <p:nvSpPr>
            <p:cNvPr id="28" name="Rounded Rectangle 4"/>
            <p:cNvSpPr/>
            <p:nvPr/>
          </p:nvSpPr>
          <p:spPr>
            <a:xfrm>
              <a:off x="2966538" y="45284"/>
              <a:ext cx="1503153" cy="234792"/>
            </a:xfrm>
            <a:prstGeom prst="rect">
              <a:avLst/>
            </a:prstGeom>
            <a:grpFill/>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r>
                <a:rPr lang="te-IN" b="1" dirty="0">
                  <a:solidFill>
                    <a:schemeClr val="bg1"/>
                  </a:solidFill>
                </a:rPr>
                <a:t>మాకు ఆఫ్</a:t>
              </a:r>
              <a:br>
                <a:rPr lang="en-US" b="1" dirty="0">
                  <a:solidFill>
                    <a:schemeClr val="bg1"/>
                  </a:solidFill>
                </a:rPr>
              </a:br>
              <a:r>
                <a:rPr lang="te-IN" sz="1100" b="1" dirty="0">
                  <a:solidFill>
                    <a:schemeClr val="bg1"/>
                  </a:solidFill>
                </a:rPr>
                <a:t>(ఏదైనా బ్యాంక్ ఏసీలో లావాదేవీ)</a:t>
              </a:r>
              <a:endParaRPr lang="en-IN" dirty="0">
                <a:solidFill>
                  <a:schemeClr val="bg1"/>
                </a:solidFill>
              </a:endParaRPr>
            </a:p>
            <a:p>
              <a:pPr algn="ctr" defTabSz="711200">
                <a:lnSpc>
                  <a:spcPct val="90000"/>
                </a:lnSpc>
                <a:spcAft>
                  <a:spcPct val="35000"/>
                </a:spcAft>
                <a:defRPr/>
              </a:pPr>
              <a:endParaRPr lang="en-IN" dirty="0">
                <a:solidFill>
                  <a:schemeClr val="bg1"/>
                </a:solidFill>
              </a:endParaRPr>
            </a:p>
          </p:txBody>
        </p:sp>
      </p:grpSp>
      <p:grpSp>
        <p:nvGrpSpPr>
          <p:cNvPr id="5" name="Group 2"/>
          <p:cNvGrpSpPr/>
          <p:nvPr/>
        </p:nvGrpSpPr>
        <p:grpSpPr bwMode="auto">
          <a:xfrm>
            <a:off x="4009907" y="2846298"/>
            <a:ext cx="1579800" cy="941291"/>
            <a:chOff x="2766576" y="3284"/>
            <a:chExt cx="1947327" cy="479728"/>
          </a:xfrm>
          <a:solidFill>
            <a:srgbClr val="0070C0"/>
          </a:solidFill>
          <a:scene3d>
            <a:camera prst="orthographicFront"/>
            <a:lightRig rig="threePt" dir="t">
              <a:rot lat="0" lon="0" rev="7500000"/>
            </a:lightRig>
          </a:scene3d>
        </p:grpSpPr>
        <p:sp>
          <p:nvSpPr>
            <p:cNvPr id="30" name="Rounded Rectangle 3"/>
            <p:cNvSpPr/>
            <p:nvPr/>
          </p:nvSpPr>
          <p:spPr>
            <a:xfrm>
              <a:off x="2766576" y="3284"/>
              <a:ext cx="1947327" cy="479728"/>
            </a:xfrm>
            <a:prstGeom prst="roundRect">
              <a:avLst/>
            </a:prstGeom>
            <a:grp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IN"/>
            </a:p>
          </p:txBody>
        </p:sp>
        <p:sp>
          <p:nvSpPr>
            <p:cNvPr id="31" name="Rounded Rectangle 4"/>
            <p:cNvSpPr/>
            <p:nvPr/>
          </p:nvSpPr>
          <p:spPr>
            <a:xfrm>
              <a:off x="2956837" y="130313"/>
              <a:ext cx="1503153" cy="234792"/>
            </a:xfrm>
            <a:prstGeom prst="rect">
              <a:avLst/>
            </a:prstGeom>
            <a:grpFill/>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r>
                <a:rPr lang="te-IN" b="1" dirty="0">
                  <a:solidFill>
                    <a:schemeClr val="bg1"/>
                  </a:solidFill>
                </a:rPr>
                <a:t>మాపై</a:t>
              </a:r>
              <a:br>
                <a:rPr lang="en-US" b="1" dirty="0">
                  <a:solidFill>
                    <a:schemeClr val="bg1"/>
                  </a:solidFill>
                </a:rPr>
              </a:br>
              <a:r>
                <a:rPr lang="en-IN" sz="1100" b="1" dirty="0">
                  <a:solidFill>
                    <a:schemeClr val="bg1"/>
                  </a:solidFill>
                </a:rPr>
                <a:t>(HDFC </a:t>
              </a:r>
              <a:r>
                <a:rPr lang="te-IN" sz="1100" b="1" dirty="0">
                  <a:solidFill>
                    <a:schemeClr val="bg1"/>
                  </a:solidFill>
                </a:rPr>
                <a:t>బ్యాంక్ </a:t>
              </a:r>
              <a:r>
                <a:rPr lang="en-IN" sz="1100" b="1" dirty="0" err="1">
                  <a:solidFill>
                    <a:schemeClr val="bg1"/>
                  </a:solidFill>
                </a:rPr>
                <a:t>Acc</a:t>
              </a:r>
              <a:r>
                <a:rPr lang="te-IN" sz="1100" b="1" dirty="0">
                  <a:solidFill>
                    <a:schemeClr val="bg1"/>
                  </a:solidFill>
                </a:rPr>
                <a:t>లో లావాదేవీ)</a:t>
              </a:r>
              <a:endParaRPr lang="en-IN" sz="1200" b="1"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p:txBody>
        </p:sp>
      </p:grpSp>
      <p:cxnSp>
        <p:nvCxnSpPr>
          <p:cNvPr id="33" name="Straight Arrow Connector 32"/>
          <p:cNvCxnSpPr/>
          <p:nvPr/>
        </p:nvCxnSpPr>
        <p:spPr>
          <a:xfrm>
            <a:off x="4495800" y="2339790"/>
            <a:ext cx="227013" cy="457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2819400" y="3863789"/>
            <a:ext cx="230188" cy="457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6" name="Group 2"/>
          <p:cNvGrpSpPr/>
          <p:nvPr/>
        </p:nvGrpSpPr>
        <p:grpSpPr bwMode="auto">
          <a:xfrm>
            <a:off x="2849193" y="5512343"/>
            <a:ext cx="2081824" cy="941292"/>
            <a:chOff x="2766576" y="3284"/>
            <a:chExt cx="1947327" cy="479728"/>
          </a:xfrm>
          <a:solidFill>
            <a:srgbClr val="0070C0"/>
          </a:solidFill>
          <a:scene3d>
            <a:camera prst="orthographicFront"/>
            <a:lightRig rig="threePt" dir="t">
              <a:rot lat="0" lon="0" rev="7500000"/>
            </a:lightRig>
          </a:scene3d>
        </p:grpSpPr>
        <p:sp>
          <p:nvSpPr>
            <p:cNvPr id="38" name="Rounded Rectangle 3"/>
            <p:cNvSpPr/>
            <p:nvPr/>
          </p:nvSpPr>
          <p:spPr>
            <a:xfrm>
              <a:off x="2766576" y="3284"/>
              <a:ext cx="1947327" cy="479728"/>
            </a:xfrm>
            <a:prstGeom prst="roundRect">
              <a:avLst/>
            </a:prstGeom>
            <a:grp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IN"/>
            </a:p>
          </p:txBody>
        </p:sp>
        <p:sp>
          <p:nvSpPr>
            <p:cNvPr id="39" name="Rounded Rectangle 4"/>
            <p:cNvSpPr/>
            <p:nvPr/>
          </p:nvSpPr>
          <p:spPr>
            <a:xfrm>
              <a:off x="2956837" y="50716"/>
              <a:ext cx="1503153" cy="234792"/>
            </a:xfrm>
            <a:prstGeom prst="rect">
              <a:avLst/>
            </a:prstGeom>
            <a:grpFill/>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r>
                <a:rPr lang="en-IN" b="1" dirty="0">
                  <a:solidFill>
                    <a:schemeClr val="bg1"/>
                  </a:solidFill>
                </a:rPr>
                <a:t>EMI </a:t>
              </a:r>
              <a:r>
                <a:rPr lang="te-IN" b="1" dirty="0">
                  <a:solidFill>
                    <a:schemeClr val="bg1"/>
                  </a:solidFill>
                </a:rPr>
                <a:t>సేకరణలు</a:t>
              </a:r>
              <a:endParaRPr lang="en-IN" dirty="0">
                <a:solidFill>
                  <a:schemeClr val="bg1"/>
                </a:solidFill>
              </a:endParaRPr>
            </a:p>
            <a:p>
              <a:pPr algn="ctr" defTabSz="711200">
                <a:lnSpc>
                  <a:spcPct val="90000"/>
                </a:lnSpc>
                <a:spcAft>
                  <a:spcPct val="35000"/>
                </a:spcAft>
                <a:defRPr/>
              </a:pPr>
              <a:endParaRPr lang="en-IN" dirty="0">
                <a:solidFill>
                  <a:schemeClr val="bg1"/>
                </a:solidFill>
              </a:endParaRPr>
            </a:p>
          </p:txBody>
        </p:sp>
      </p:grpSp>
      <p:grpSp>
        <p:nvGrpSpPr>
          <p:cNvPr id="7" name="Group 2"/>
          <p:cNvGrpSpPr/>
          <p:nvPr/>
        </p:nvGrpSpPr>
        <p:grpSpPr bwMode="auto">
          <a:xfrm>
            <a:off x="3963010" y="4393878"/>
            <a:ext cx="2209190" cy="941292"/>
            <a:chOff x="2766576" y="3284"/>
            <a:chExt cx="1947327" cy="479728"/>
          </a:xfrm>
          <a:solidFill>
            <a:srgbClr val="0070C0"/>
          </a:solidFill>
          <a:scene3d>
            <a:camera prst="orthographicFront"/>
            <a:lightRig rig="threePt" dir="t">
              <a:rot lat="0" lon="0" rev="7500000"/>
            </a:lightRig>
          </a:scene3d>
        </p:grpSpPr>
        <p:sp>
          <p:nvSpPr>
            <p:cNvPr id="41" name="Rounded Rectangle 3"/>
            <p:cNvSpPr/>
            <p:nvPr/>
          </p:nvSpPr>
          <p:spPr>
            <a:xfrm>
              <a:off x="2766576" y="3284"/>
              <a:ext cx="1947327" cy="479728"/>
            </a:xfrm>
            <a:prstGeom prst="roundRect">
              <a:avLst/>
            </a:prstGeom>
            <a:grp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IN"/>
            </a:p>
          </p:txBody>
        </p:sp>
        <p:sp>
          <p:nvSpPr>
            <p:cNvPr id="42" name="Rounded Rectangle 4"/>
            <p:cNvSpPr/>
            <p:nvPr/>
          </p:nvSpPr>
          <p:spPr>
            <a:xfrm>
              <a:off x="2956837" y="79585"/>
              <a:ext cx="1503153" cy="234792"/>
            </a:xfrm>
            <a:prstGeom prst="rect">
              <a:avLst/>
            </a:prstGeom>
            <a:grpFill/>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r>
                <a:rPr lang="te-IN" b="1" dirty="0">
                  <a:solidFill>
                    <a:schemeClr val="bg1"/>
                  </a:solidFill>
                </a:rPr>
                <a:t>నగదు ఉపసంహరణ / డిపాజిట్</a:t>
              </a:r>
              <a:endParaRPr lang="en-IN" dirty="0">
                <a:solidFill>
                  <a:schemeClr val="bg1"/>
                </a:solidFill>
              </a:endParaRPr>
            </a:p>
            <a:p>
              <a:pPr algn="ctr" defTabSz="711200">
                <a:lnSpc>
                  <a:spcPct val="90000"/>
                </a:lnSpc>
                <a:spcAft>
                  <a:spcPct val="35000"/>
                </a:spcAft>
                <a:defRPr/>
              </a:pPr>
              <a:endParaRPr lang="en-IN" dirty="0">
                <a:solidFill>
                  <a:schemeClr val="bg1"/>
                </a:solidFill>
              </a:endParaRPr>
            </a:p>
          </p:txBody>
        </p:sp>
      </p:grpSp>
      <p:cxnSp>
        <p:nvCxnSpPr>
          <p:cNvPr id="43" name="Straight Arrow Connector 42"/>
          <p:cNvCxnSpPr/>
          <p:nvPr/>
        </p:nvCxnSpPr>
        <p:spPr>
          <a:xfrm>
            <a:off x="4953000" y="3863790"/>
            <a:ext cx="227013" cy="457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8" name="Group 2"/>
          <p:cNvGrpSpPr/>
          <p:nvPr/>
        </p:nvGrpSpPr>
        <p:grpSpPr bwMode="auto">
          <a:xfrm>
            <a:off x="6617500" y="3036798"/>
            <a:ext cx="1588018" cy="941292"/>
            <a:chOff x="2756446" y="3284"/>
            <a:chExt cx="1957457" cy="479728"/>
          </a:xfrm>
          <a:solidFill>
            <a:srgbClr val="0070C0"/>
          </a:solidFill>
          <a:scene3d>
            <a:camera prst="orthographicFront"/>
            <a:lightRig rig="threePt" dir="t">
              <a:rot lat="0" lon="0" rev="7500000"/>
            </a:lightRig>
          </a:scene3d>
        </p:grpSpPr>
        <p:sp>
          <p:nvSpPr>
            <p:cNvPr id="45" name="Rounded Rectangle 3"/>
            <p:cNvSpPr/>
            <p:nvPr/>
          </p:nvSpPr>
          <p:spPr>
            <a:xfrm>
              <a:off x="2766576" y="3284"/>
              <a:ext cx="1947327" cy="479728"/>
            </a:xfrm>
            <a:prstGeom prst="roundRect">
              <a:avLst/>
            </a:prstGeom>
            <a:grp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IN"/>
            </a:p>
          </p:txBody>
        </p:sp>
        <p:sp>
          <p:nvSpPr>
            <p:cNvPr id="46" name="Rounded Rectangle 4"/>
            <p:cNvSpPr/>
            <p:nvPr/>
          </p:nvSpPr>
          <p:spPr>
            <a:xfrm>
              <a:off x="2756446" y="88213"/>
              <a:ext cx="1947326" cy="299749"/>
            </a:xfrm>
            <a:prstGeom prst="rect">
              <a:avLst/>
            </a:prstGeom>
            <a:grpFill/>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r>
                <a:rPr lang="te-IN" b="1" dirty="0">
                  <a:solidFill>
                    <a:schemeClr val="bg1"/>
                  </a:solidFill>
                </a:rPr>
                <a:t>నిధుల బదిలీ</a:t>
              </a:r>
              <a:br>
                <a:rPr lang="en-US" b="1" dirty="0">
                  <a:solidFill>
                    <a:schemeClr val="bg1"/>
                  </a:solidFill>
                </a:rPr>
              </a:br>
              <a:r>
                <a:rPr lang="en-IN" sz="1100" b="1" dirty="0">
                  <a:solidFill>
                    <a:schemeClr val="bg1"/>
                  </a:solidFill>
                </a:rPr>
                <a:t>(HDFC </a:t>
              </a:r>
              <a:r>
                <a:rPr lang="te-IN" sz="1100" b="1" dirty="0">
                  <a:solidFill>
                    <a:schemeClr val="bg1"/>
                  </a:solidFill>
                </a:rPr>
                <a:t>బ్యాంక్-</a:t>
              </a:r>
              <a:r>
                <a:rPr lang="en-IN" sz="1100" b="1" dirty="0">
                  <a:solidFill>
                    <a:schemeClr val="bg1"/>
                  </a:solidFill>
                </a:rPr>
                <a:t>HDFC </a:t>
              </a:r>
              <a:r>
                <a:rPr lang="te-IN" sz="1100" b="1" dirty="0">
                  <a:solidFill>
                    <a:schemeClr val="bg1"/>
                  </a:solidFill>
                </a:rPr>
                <a:t>బ్యాంక్)</a:t>
              </a:r>
              <a:endParaRPr lang="en-IN" dirty="0">
                <a:solidFill>
                  <a:schemeClr val="bg1"/>
                </a:solidFill>
              </a:endParaRPr>
            </a:p>
          </p:txBody>
        </p:sp>
      </p:grpSp>
      <p:grpSp>
        <p:nvGrpSpPr>
          <p:cNvPr id="9" name="Group 2"/>
          <p:cNvGrpSpPr/>
          <p:nvPr/>
        </p:nvGrpSpPr>
        <p:grpSpPr bwMode="auto">
          <a:xfrm>
            <a:off x="8359589" y="3024973"/>
            <a:ext cx="1579800" cy="941291"/>
            <a:chOff x="2766576" y="-2743"/>
            <a:chExt cx="1947327" cy="479728"/>
          </a:xfrm>
          <a:solidFill>
            <a:srgbClr val="0070C0"/>
          </a:solidFill>
          <a:scene3d>
            <a:camera prst="orthographicFront"/>
            <a:lightRig rig="threePt" dir="t">
              <a:rot lat="0" lon="0" rev="7500000"/>
            </a:lightRig>
          </a:scene3d>
        </p:grpSpPr>
        <p:sp>
          <p:nvSpPr>
            <p:cNvPr id="51" name="Rounded Rectangle 3"/>
            <p:cNvSpPr/>
            <p:nvPr/>
          </p:nvSpPr>
          <p:spPr>
            <a:xfrm>
              <a:off x="2766576" y="-2743"/>
              <a:ext cx="1947327" cy="479728"/>
            </a:xfrm>
            <a:prstGeom prst="roundRect">
              <a:avLst/>
            </a:prstGeom>
            <a:grp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IN"/>
            </a:p>
          </p:txBody>
        </p:sp>
        <p:sp>
          <p:nvSpPr>
            <p:cNvPr id="52" name="Rounded Rectangle 4"/>
            <p:cNvSpPr/>
            <p:nvPr/>
          </p:nvSpPr>
          <p:spPr>
            <a:xfrm>
              <a:off x="2835470" y="20766"/>
              <a:ext cx="1732907" cy="124271"/>
            </a:xfrm>
            <a:prstGeom prst="rect">
              <a:avLst/>
            </a:prstGeom>
            <a:grpFill/>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r>
                <a:rPr lang="te-IN" b="1" dirty="0">
                  <a:solidFill>
                    <a:schemeClr val="bg1"/>
                  </a:solidFill>
                </a:rPr>
                <a:t>బ్యాలెన్స్ విచారణ</a:t>
              </a:r>
              <a:br>
                <a:rPr lang="en-US" b="1" dirty="0">
                  <a:solidFill>
                    <a:schemeClr val="bg1"/>
                  </a:solidFill>
                </a:rPr>
              </a:br>
              <a:r>
                <a:rPr lang="te-IN" sz="1100" b="1" dirty="0">
                  <a:solidFill>
                    <a:schemeClr val="bg1"/>
                  </a:solidFill>
                </a:rPr>
                <a:t>(అన్ని బ్యాంకు ఖాతాలు)</a:t>
              </a:r>
              <a:endParaRPr lang="en-IN" dirty="0">
                <a:solidFill>
                  <a:schemeClr val="bg1"/>
                </a:solidFill>
              </a:endParaRPr>
            </a:p>
          </p:txBody>
        </p:sp>
      </p:grpSp>
      <p:grpSp>
        <p:nvGrpSpPr>
          <p:cNvPr id="10" name="Group 2"/>
          <p:cNvGrpSpPr/>
          <p:nvPr/>
        </p:nvGrpSpPr>
        <p:grpSpPr bwMode="auto">
          <a:xfrm>
            <a:off x="7507185" y="4320989"/>
            <a:ext cx="1579800" cy="941292"/>
            <a:chOff x="2766576" y="3284"/>
            <a:chExt cx="1947327" cy="479728"/>
          </a:xfrm>
          <a:solidFill>
            <a:srgbClr val="0070C0"/>
          </a:solidFill>
          <a:scene3d>
            <a:camera prst="orthographicFront"/>
            <a:lightRig rig="threePt" dir="t">
              <a:rot lat="0" lon="0" rev="7500000"/>
            </a:lightRig>
          </a:scene3d>
        </p:grpSpPr>
        <p:sp>
          <p:nvSpPr>
            <p:cNvPr id="54" name="Rounded Rectangle 3"/>
            <p:cNvSpPr/>
            <p:nvPr/>
          </p:nvSpPr>
          <p:spPr>
            <a:xfrm>
              <a:off x="2766576" y="3284"/>
              <a:ext cx="1947327" cy="479728"/>
            </a:xfrm>
            <a:prstGeom prst="roundRect">
              <a:avLst/>
            </a:prstGeom>
            <a:grp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IN"/>
            </a:p>
          </p:txBody>
        </p:sp>
        <p:sp>
          <p:nvSpPr>
            <p:cNvPr id="55" name="Rounded Rectangle 4"/>
            <p:cNvSpPr/>
            <p:nvPr/>
          </p:nvSpPr>
          <p:spPr>
            <a:xfrm>
              <a:off x="2890355" y="75785"/>
              <a:ext cx="1732907" cy="299749"/>
            </a:xfrm>
            <a:prstGeom prst="rect">
              <a:avLst/>
            </a:prstGeom>
            <a:grpFill/>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r>
                <a:rPr lang="te-IN" b="1" dirty="0">
                  <a:solidFill>
                    <a:schemeClr val="bg1"/>
                  </a:solidFill>
                </a:rPr>
                <a:t>మినీ స్టేట్‌మెంట్</a:t>
              </a:r>
              <a:br>
                <a:rPr lang="en-US" b="1" dirty="0">
                  <a:solidFill>
                    <a:schemeClr val="bg1"/>
                  </a:solidFill>
                </a:rPr>
              </a:br>
              <a:r>
                <a:rPr lang="te-IN" sz="1100" b="1" dirty="0">
                  <a:solidFill>
                    <a:schemeClr val="bg1"/>
                  </a:solidFill>
                </a:rPr>
                <a:t>(అన్ని బ్యాంకు ఖాతాలు)</a:t>
              </a:r>
              <a:endParaRPr lang="en-IN" b="1"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p:txBody>
        </p:sp>
      </p:grpSp>
      <p:pic>
        <p:nvPicPr>
          <p:cNvPr id="37" name="Picture 40">
            <a:extLst>
              <a:ext uri="{FF2B5EF4-FFF2-40B4-BE49-F238E27FC236}">
                <a16:creationId xmlns:a16="http://schemas.microsoft.com/office/drawing/2014/main" id="{655E4712-1192-9D43-90AC-54835B3BC3E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 name="Group 2">
            <a:extLst>
              <a:ext uri="{FF2B5EF4-FFF2-40B4-BE49-F238E27FC236}">
                <a16:creationId xmlns:a16="http://schemas.microsoft.com/office/drawing/2014/main" id="{C9632956-C407-45FA-BE07-552EEBBA1AA8}"/>
              </a:ext>
            </a:extLst>
          </p:cNvPr>
          <p:cNvGrpSpPr/>
          <p:nvPr/>
        </p:nvGrpSpPr>
        <p:grpSpPr bwMode="auto">
          <a:xfrm>
            <a:off x="1479176" y="4347497"/>
            <a:ext cx="2081824" cy="941292"/>
            <a:chOff x="2766576" y="3284"/>
            <a:chExt cx="1947327" cy="479728"/>
          </a:xfrm>
          <a:solidFill>
            <a:srgbClr val="0070C0"/>
          </a:solidFill>
          <a:scene3d>
            <a:camera prst="orthographicFront"/>
            <a:lightRig rig="threePt" dir="t">
              <a:rot lat="0" lon="0" rev="7500000"/>
            </a:lightRig>
          </a:scene3d>
        </p:grpSpPr>
        <p:sp>
          <p:nvSpPr>
            <p:cNvPr id="44" name="Rounded Rectangle 3">
              <a:extLst>
                <a:ext uri="{FF2B5EF4-FFF2-40B4-BE49-F238E27FC236}">
                  <a16:creationId xmlns:a16="http://schemas.microsoft.com/office/drawing/2014/main" id="{7EEB1EE1-A7EF-458F-BE6E-BA22E60824A4}"/>
                </a:ext>
              </a:extLst>
            </p:cNvPr>
            <p:cNvSpPr/>
            <p:nvPr/>
          </p:nvSpPr>
          <p:spPr>
            <a:xfrm>
              <a:off x="2766576" y="3284"/>
              <a:ext cx="1947327" cy="479728"/>
            </a:xfrm>
            <a:prstGeom prst="roundRect">
              <a:avLst/>
            </a:prstGeom>
            <a:grp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IN"/>
            </a:p>
          </p:txBody>
        </p:sp>
        <p:sp>
          <p:nvSpPr>
            <p:cNvPr id="47" name="Rounded Rectangle 4">
              <a:extLst>
                <a:ext uri="{FF2B5EF4-FFF2-40B4-BE49-F238E27FC236}">
                  <a16:creationId xmlns:a16="http://schemas.microsoft.com/office/drawing/2014/main" id="{25062D6D-EF6B-48D3-8F78-5E74F0B41C9D}"/>
                </a:ext>
              </a:extLst>
            </p:cNvPr>
            <p:cNvSpPr/>
            <p:nvPr/>
          </p:nvSpPr>
          <p:spPr>
            <a:xfrm>
              <a:off x="2956837" y="79585"/>
              <a:ext cx="1503153" cy="234792"/>
            </a:xfrm>
            <a:prstGeom prst="rect">
              <a:avLst/>
            </a:prstGeom>
            <a:grpFill/>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r>
                <a:rPr lang="te-IN" b="1" dirty="0">
                  <a:solidFill>
                    <a:schemeClr val="bg1"/>
                  </a:solidFill>
                </a:rPr>
                <a:t>నగదు ఉపసంహరణ</a:t>
              </a:r>
              <a:endParaRPr lang="en-IN" dirty="0">
                <a:solidFill>
                  <a:schemeClr val="bg1"/>
                </a:solidFill>
              </a:endParaRPr>
            </a:p>
            <a:p>
              <a:pPr algn="ctr" defTabSz="711200">
                <a:lnSpc>
                  <a:spcPct val="90000"/>
                </a:lnSpc>
                <a:spcAft>
                  <a:spcPct val="35000"/>
                </a:spcAft>
                <a:defRPr/>
              </a:pPr>
              <a:endParaRPr lang="en-IN" dirty="0">
                <a:solidFill>
                  <a:schemeClr val="bg1"/>
                </a:solidFill>
              </a:endParaRPr>
            </a:p>
          </p:txBody>
        </p:sp>
      </p:grpSp>
      <p:sp>
        <p:nvSpPr>
          <p:cNvPr id="11" name="Rectangle 10">
            <a:extLst>
              <a:ext uri="{FF2B5EF4-FFF2-40B4-BE49-F238E27FC236}">
                <a16:creationId xmlns:a16="http://schemas.microsoft.com/office/drawing/2014/main" id="{3DCD7FFC-7B1A-61B2-0AF2-2A8486C42C2D}"/>
              </a:ext>
            </a:extLst>
          </p:cNvPr>
          <p:cNvSpPr/>
          <p:nvPr/>
        </p:nvSpPr>
        <p:spPr>
          <a:xfrm>
            <a:off x="-3743" y="6566288"/>
            <a:ext cx="12192000" cy="276999"/>
          </a:xfrm>
          <a:prstGeom prst="rect">
            <a:avLst/>
          </a:prstGeom>
        </p:spPr>
        <p:txBody>
          <a:bodyPr wrap="square">
            <a:spAutoFit/>
          </a:bodyPr>
          <a:lstStyle/>
          <a:p>
            <a:pPr algn="ctr"/>
            <a:r>
              <a:rPr lang="te-IN" sz="1200" dirty="0">
                <a:solidFill>
                  <a:schemeClr val="bg1">
                    <a:lumMod val="50000"/>
                  </a:schemeClr>
                </a:solidFill>
                <a:latin typeface="Helvetica" charset="0"/>
                <a:ea typeface="Helvetica" charset="0"/>
                <a:cs typeface="Helvetica" charset="0"/>
              </a:rPr>
              <a:t>కాపీరైట్‌లు © </a:t>
            </a:r>
            <a:r>
              <a:rPr lang="en-US" sz="1200" dirty="0">
                <a:solidFill>
                  <a:schemeClr val="bg1">
                    <a:lumMod val="50000"/>
                  </a:schemeClr>
                </a:solidFill>
                <a:latin typeface="Helvetica" charset="0"/>
                <a:ea typeface="Helvetica" charset="0"/>
                <a:cs typeface="Helvetica" charset="0"/>
              </a:rPr>
              <a:t>HDFC </a:t>
            </a:r>
            <a:r>
              <a:rPr lang="te-IN" sz="1200" dirty="0">
                <a:solidFill>
                  <a:schemeClr val="bg1">
                    <a:lumMod val="50000"/>
                  </a:schemeClr>
                </a:solidFill>
                <a:latin typeface="Helvetica" charset="0"/>
                <a:ea typeface="Helvetica" charset="0"/>
                <a:cs typeface="Helvetica" charset="0"/>
              </a:rPr>
              <a:t>బ్యాంక్</a:t>
            </a:r>
            <a:r>
              <a:rPr lang="en-US" sz="1200" dirty="0">
                <a:solidFill>
                  <a:schemeClr val="bg1">
                    <a:lumMod val="50000"/>
                  </a:schemeClr>
                </a:solidFill>
                <a:latin typeface="Helvetica" charset="0"/>
                <a:ea typeface="Helvetica" charset="0"/>
                <a:cs typeface="Helvetica" charset="0"/>
              </a:rPr>
              <a:t>          </a:t>
            </a:r>
            <a:r>
              <a:rPr lang="te-IN" sz="1200" dirty="0">
                <a:solidFill>
                  <a:schemeClr val="bg1">
                    <a:lumMod val="50000"/>
                  </a:schemeClr>
                </a:solidFill>
                <a:latin typeface="Helvetica" charset="0"/>
                <a:ea typeface="Helvetica" charset="0"/>
                <a:cs typeface="Helvetica" charset="0"/>
              </a:rPr>
              <a:t>గోప్యమైనది</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పరిమితం చేయబడింది</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అంతర్గత</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ప్రజా</a:t>
            </a:r>
            <a:r>
              <a:rPr lang="en-US" sz="1200" dirty="0">
                <a:solidFill>
                  <a:schemeClr val="bg1">
                    <a:lumMod val="50000"/>
                  </a:schemeClr>
                </a:solidFill>
                <a:latin typeface="Helvetica" charset="0"/>
                <a:ea typeface="Helvetica" charset="0"/>
                <a:cs typeface="Helvetica" charset="0"/>
              </a:rPr>
              <a:t>* </a:t>
            </a:r>
          </a:p>
        </p:txBody>
      </p:sp>
      <p:pic>
        <p:nvPicPr>
          <p:cNvPr id="12" name="Picture 11" descr="A blue and white logo&#10;&#10;Description automatically generated">
            <a:extLst>
              <a:ext uri="{FF2B5EF4-FFF2-40B4-BE49-F238E27FC236}">
                <a16:creationId xmlns:a16="http://schemas.microsoft.com/office/drawing/2014/main" id="{3464E157-590F-68B9-7256-2D87B9B4DB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8605" y="6566610"/>
            <a:ext cx="702365" cy="255824"/>
          </a:xfrm>
          <a:prstGeom prst="rect">
            <a:avLst/>
          </a:prstGeom>
        </p:spPr>
      </p:pic>
    </p:spTree>
    <p:extLst>
      <p:ext uri="{BB962C8B-B14F-4D97-AF65-F5344CB8AC3E}">
        <p14:creationId xmlns:p14="http://schemas.microsoft.com/office/powerpoint/2010/main" val="3754355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45766" y="2885746"/>
            <a:ext cx="7964040" cy="769441"/>
          </a:xfrm>
          <a:prstGeom prst="rect">
            <a:avLst/>
          </a:prstGeom>
        </p:spPr>
        <p:txBody>
          <a:bodyPr wrap="none">
            <a:spAutoFit/>
          </a:bodyPr>
          <a:lstStyle/>
          <a:p>
            <a:r>
              <a:rPr lang="en-US" sz="4400" dirty="0">
                <a:solidFill>
                  <a:schemeClr val="accent1">
                    <a:lumMod val="50000"/>
                  </a:schemeClr>
                </a:solidFill>
              </a:rPr>
              <a:t>BC </a:t>
            </a:r>
            <a:r>
              <a:rPr lang="te-IN" sz="4400" dirty="0">
                <a:solidFill>
                  <a:schemeClr val="accent1">
                    <a:lumMod val="50000"/>
                  </a:schemeClr>
                </a:solidFill>
              </a:rPr>
              <a:t>పాయింట్ వద్ద తప్పనిసరి ప్రదర్శన</a:t>
            </a:r>
            <a:endParaRPr lang="en-US" sz="4400" dirty="0">
              <a:solidFill>
                <a:schemeClr val="accent1">
                  <a:lumMod val="50000"/>
                </a:schemeClr>
              </a:solidFill>
            </a:endParaRPr>
          </a:p>
        </p:txBody>
      </p:sp>
      <p:pic>
        <p:nvPicPr>
          <p:cNvPr id="7" name="Picture 40">
            <a:extLst>
              <a:ext uri="{FF2B5EF4-FFF2-40B4-BE49-F238E27FC236}">
                <a16:creationId xmlns:a16="http://schemas.microsoft.com/office/drawing/2014/main" id="{A41BE1CC-4D02-473F-A88D-18B21D5D0A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BAEB9457-4F7A-C834-56C1-39989777DE03}"/>
              </a:ext>
            </a:extLst>
          </p:cNvPr>
          <p:cNvSpPr/>
          <p:nvPr/>
        </p:nvSpPr>
        <p:spPr>
          <a:xfrm>
            <a:off x="-3743" y="6566288"/>
            <a:ext cx="12192000" cy="276999"/>
          </a:xfrm>
          <a:prstGeom prst="rect">
            <a:avLst/>
          </a:prstGeom>
        </p:spPr>
        <p:txBody>
          <a:bodyPr wrap="square">
            <a:spAutoFit/>
          </a:bodyPr>
          <a:lstStyle/>
          <a:p>
            <a:pPr algn="ctr"/>
            <a:r>
              <a:rPr lang="te-IN" sz="1200" dirty="0">
                <a:solidFill>
                  <a:schemeClr val="bg1">
                    <a:lumMod val="50000"/>
                  </a:schemeClr>
                </a:solidFill>
                <a:latin typeface="Helvetica" charset="0"/>
                <a:ea typeface="Helvetica" charset="0"/>
                <a:cs typeface="Helvetica" charset="0"/>
              </a:rPr>
              <a:t>కాపీరైట్‌లు © </a:t>
            </a:r>
            <a:r>
              <a:rPr lang="en-US" sz="1200" dirty="0">
                <a:solidFill>
                  <a:schemeClr val="bg1">
                    <a:lumMod val="50000"/>
                  </a:schemeClr>
                </a:solidFill>
                <a:latin typeface="Helvetica" charset="0"/>
                <a:ea typeface="Helvetica" charset="0"/>
                <a:cs typeface="Helvetica" charset="0"/>
              </a:rPr>
              <a:t>HDFC </a:t>
            </a:r>
            <a:r>
              <a:rPr lang="te-IN" sz="1200" dirty="0">
                <a:solidFill>
                  <a:schemeClr val="bg1">
                    <a:lumMod val="50000"/>
                  </a:schemeClr>
                </a:solidFill>
                <a:latin typeface="Helvetica" charset="0"/>
                <a:ea typeface="Helvetica" charset="0"/>
                <a:cs typeface="Helvetica" charset="0"/>
              </a:rPr>
              <a:t>బ్యాంక్</a:t>
            </a:r>
            <a:r>
              <a:rPr lang="en-US" sz="1200" dirty="0">
                <a:solidFill>
                  <a:schemeClr val="bg1">
                    <a:lumMod val="50000"/>
                  </a:schemeClr>
                </a:solidFill>
                <a:latin typeface="Helvetica" charset="0"/>
                <a:ea typeface="Helvetica" charset="0"/>
                <a:cs typeface="Helvetica" charset="0"/>
              </a:rPr>
              <a:t>          </a:t>
            </a:r>
            <a:r>
              <a:rPr lang="te-IN" sz="1200" dirty="0">
                <a:solidFill>
                  <a:schemeClr val="bg1">
                    <a:lumMod val="50000"/>
                  </a:schemeClr>
                </a:solidFill>
                <a:latin typeface="Helvetica" charset="0"/>
                <a:ea typeface="Helvetica" charset="0"/>
                <a:cs typeface="Helvetica" charset="0"/>
              </a:rPr>
              <a:t>గోప్యమైనది</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పరిమితం చేయబడింది</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అంతర్గత</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ప్రజా</a:t>
            </a:r>
            <a:r>
              <a:rPr lang="en-US" sz="1200" dirty="0">
                <a:solidFill>
                  <a:schemeClr val="bg1">
                    <a:lumMod val="50000"/>
                  </a:schemeClr>
                </a:solidFill>
                <a:latin typeface="Helvetica" charset="0"/>
                <a:ea typeface="Helvetica" charset="0"/>
                <a:cs typeface="Helvetica" charset="0"/>
              </a:rPr>
              <a:t>* </a:t>
            </a:r>
          </a:p>
        </p:txBody>
      </p:sp>
      <p:pic>
        <p:nvPicPr>
          <p:cNvPr id="4" name="Picture 3" descr="A blue and white logo&#10;&#10;Description automatically generated">
            <a:extLst>
              <a:ext uri="{FF2B5EF4-FFF2-40B4-BE49-F238E27FC236}">
                <a16:creationId xmlns:a16="http://schemas.microsoft.com/office/drawing/2014/main" id="{4A3525D5-1DEC-4E86-7A58-75B75B863C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98605" y="6566610"/>
            <a:ext cx="702365" cy="255824"/>
          </a:xfrm>
          <a:prstGeom prst="rect">
            <a:avLst/>
          </a:prstGeom>
        </p:spPr>
      </p:pic>
    </p:spTree>
    <p:extLst>
      <p:ext uri="{BB962C8B-B14F-4D97-AF65-F5344CB8AC3E}">
        <p14:creationId xmlns:p14="http://schemas.microsoft.com/office/powerpoint/2010/main" val="1228625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97157" y="1276444"/>
            <a:ext cx="10515600" cy="6451600"/>
          </a:xfrm>
          <a:prstGeom prst="rect">
            <a:avLst/>
          </a:prstGeom>
        </p:spPr>
        <p:txBody>
          <a:bodyPr>
            <a:normAutofit/>
          </a:bodyPr>
          <a:lstStyle/>
          <a:p>
            <a:pPr>
              <a:buFont typeface="Wingdings" panose="05000000000000000000" pitchFamily="2" charset="2"/>
              <a:buChar char="ü"/>
            </a:pPr>
            <a:r>
              <a:rPr lang="te-IN" sz="2000" dirty="0"/>
              <a:t>ఫిర్యాదుల పరిష్కార పోస్టర్</a:t>
            </a:r>
            <a:endParaRPr lang="en-US" sz="2000" dirty="0"/>
          </a:p>
          <a:p>
            <a:pPr>
              <a:buFont typeface="Wingdings" panose="05000000000000000000" pitchFamily="2" charset="2"/>
              <a:buChar char="ü"/>
            </a:pPr>
            <a:r>
              <a:rPr lang="te-IN" sz="2000" dirty="0"/>
              <a:t>బ్యాంకింగ్ అంబుడ్స్‌మన్ పోస్టర్</a:t>
            </a:r>
            <a:endParaRPr lang="en-US" sz="2000" dirty="0"/>
          </a:p>
          <a:p>
            <a:pPr>
              <a:buFont typeface="Wingdings" panose="05000000000000000000" pitchFamily="2" charset="2"/>
              <a:buChar char="ü"/>
            </a:pPr>
            <a:r>
              <a:rPr lang="te-IN" sz="2000" dirty="0"/>
              <a:t>సర్వీస్ ఛార్జీల పోస్టర్</a:t>
            </a:r>
            <a:endParaRPr lang="en-US" sz="2000" dirty="0"/>
          </a:p>
          <a:p>
            <a:pPr>
              <a:buFont typeface="Wingdings" panose="05000000000000000000" pitchFamily="2" charset="2"/>
              <a:buChar char="ü"/>
            </a:pPr>
            <a:r>
              <a:rPr lang="te-IN" sz="2000" dirty="0"/>
              <a:t>ఫిర్యాదు పుస్తకం</a:t>
            </a:r>
            <a:endParaRPr lang="en-US" sz="2000" dirty="0"/>
          </a:p>
          <a:p>
            <a:pPr>
              <a:buFont typeface="Wingdings" panose="05000000000000000000" pitchFamily="2" charset="2"/>
              <a:buChar char="ü"/>
            </a:pPr>
            <a:r>
              <a:rPr lang="te-IN" sz="2000" dirty="0"/>
              <a:t>సేవలు అందించే పోస్టర్</a:t>
            </a:r>
            <a:endParaRPr lang="en-US" sz="2000" dirty="0"/>
          </a:p>
          <a:p>
            <a:pPr>
              <a:buFont typeface="Wingdings" panose="05000000000000000000" pitchFamily="2" charset="2"/>
              <a:buChar char="ü"/>
            </a:pPr>
            <a:r>
              <a:rPr lang="te-IN" sz="2000" dirty="0"/>
              <a:t>ఉత్పత్తుల పోస్టర్లు – రుణాలు మరియు ఖాతాలు</a:t>
            </a:r>
            <a:endParaRPr lang="en-US" sz="2000" dirty="0"/>
          </a:p>
          <a:p>
            <a:pPr>
              <a:buFont typeface="Wingdings" panose="05000000000000000000" pitchFamily="2" charset="2"/>
              <a:buChar char="ü"/>
            </a:pPr>
            <a:r>
              <a:rPr lang="te-IN" sz="2000" dirty="0"/>
              <a:t>రిజిస్టర్లు - ఫిర్యాదు, సందర్శన, ఖాతా తెరవడం, లావాదేవీలు</a:t>
            </a:r>
            <a:endParaRPr lang="en-US" sz="2000" dirty="0"/>
          </a:p>
          <a:p>
            <a:pPr>
              <a:buFont typeface="Wingdings" panose="05000000000000000000" pitchFamily="2" charset="2"/>
              <a:buChar char="ü"/>
            </a:pPr>
            <a:r>
              <a:rPr lang="te-IN" sz="2000" dirty="0"/>
              <a:t>ఫిర్యాదు డెస్క్ ఇమెయిల్ </a:t>
            </a:r>
            <a:r>
              <a:rPr lang="en-IN" sz="2000" dirty="0"/>
              <a:t>ID</a:t>
            </a:r>
          </a:p>
          <a:p>
            <a:pPr>
              <a:buFont typeface="Wingdings" panose="05000000000000000000" pitchFamily="2" charset="2"/>
              <a:buChar char="ü"/>
            </a:pPr>
            <a:r>
              <a:rPr lang="te-IN" sz="2000" dirty="0"/>
              <a:t>కస్టమర్ల కోసం చేయవలసినవి మరియు చేయకూడనివి</a:t>
            </a:r>
            <a:endParaRPr lang="en-US" sz="2000" dirty="0"/>
          </a:p>
          <a:p>
            <a:pPr marL="0" indent="0">
              <a:buNone/>
            </a:pPr>
            <a:endParaRPr lang="en-IN" sz="2000" dirty="0"/>
          </a:p>
          <a:p>
            <a:pPr>
              <a:buFont typeface="Wingdings" panose="05000000000000000000" pitchFamily="2" charset="2"/>
              <a:buChar char="ü"/>
            </a:pPr>
            <a:endParaRPr lang="fr-FR" sz="2000" dirty="0"/>
          </a:p>
          <a:p>
            <a:pPr marL="0" indent="0" algn="ctr">
              <a:buNone/>
            </a:pPr>
            <a:endParaRPr lang="fr-FR" dirty="0"/>
          </a:p>
          <a:p>
            <a:pPr marL="0" indent="0" algn="ctr">
              <a:buNone/>
            </a:pPr>
            <a:endParaRPr lang="en-US" dirty="0"/>
          </a:p>
        </p:txBody>
      </p:sp>
      <p:sp>
        <p:nvSpPr>
          <p:cNvPr id="8" name="Rectangle 7"/>
          <p:cNvSpPr/>
          <p:nvPr/>
        </p:nvSpPr>
        <p:spPr>
          <a:xfrm>
            <a:off x="-6648" y="264216"/>
            <a:ext cx="6875600" cy="523220"/>
          </a:xfrm>
          <a:prstGeom prst="rect">
            <a:avLst/>
          </a:prstGeom>
        </p:spPr>
        <p:txBody>
          <a:bodyPr wrap="none">
            <a:spAutoFit/>
          </a:bodyPr>
          <a:lstStyle/>
          <a:p>
            <a:r>
              <a:rPr lang="en-US" sz="2800" b="1" dirty="0">
                <a:solidFill>
                  <a:schemeClr val="bg1"/>
                </a:solidFill>
                <a:latin typeface="Helvetica" panose="020B0604020202020204" pitchFamily="34" charset="0"/>
                <a:cs typeface="Helvetica" panose="020B0604020202020204" pitchFamily="34" charset="0"/>
              </a:rPr>
              <a:t>BC </a:t>
            </a:r>
            <a:r>
              <a:rPr lang="te-IN" sz="2800" b="1" dirty="0">
                <a:solidFill>
                  <a:schemeClr val="bg1"/>
                </a:solidFill>
                <a:latin typeface="Helvetica" panose="020B0604020202020204" pitchFamily="34" charset="0"/>
                <a:cs typeface="Helvetica" panose="020B0604020202020204" pitchFamily="34" charset="0"/>
              </a:rPr>
              <a:t>పాయింట్ వద్ద తప్పనిసరి ప్రదర్శన</a:t>
            </a:r>
            <a:endParaRPr lang="en-US" sz="2800" b="1" dirty="0">
              <a:solidFill>
                <a:schemeClr val="bg1"/>
              </a:solidFill>
              <a:latin typeface="Helvetica" panose="020B0604020202020204" pitchFamily="34" charset="0"/>
              <a:cs typeface="Helvetica" panose="020B0604020202020204" pitchFamily="34" charset="0"/>
            </a:endParaRPr>
          </a:p>
        </p:txBody>
      </p:sp>
      <p:pic>
        <p:nvPicPr>
          <p:cNvPr id="10" name="Picture 40">
            <a:extLst>
              <a:ext uri="{FF2B5EF4-FFF2-40B4-BE49-F238E27FC236}">
                <a16:creationId xmlns:a16="http://schemas.microsoft.com/office/drawing/2014/main" id="{38D09043-9F1F-4FE7-BA18-7C37010E55D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90200B1D-61F8-BA87-112B-5D3B5690D214}"/>
              </a:ext>
            </a:extLst>
          </p:cNvPr>
          <p:cNvSpPr/>
          <p:nvPr/>
        </p:nvSpPr>
        <p:spPr>
          <a:xfrm>
            <a:off x="-3743" y="6566288"/>
            <a:ext cx="12192000" cy="276999"/>
          </a:xfrm>
          <a:prstGeom prst="rect">
            <a:avLst/>
          </a:prstGeom>
        </p:spPr>
        <p:txBody>
          <a:bodyPr wrap="square">
            <a:spAutoFit/>
          </a:bodyPr>
          <a:lstStyle/>
          <a:p>
            <a:pPr algn="ctr"/>
            <a:r>
              <a:rPr lang="te-IN" sz="1200" dirty="0">
                <a:solidFill>
                  <a:schemeClr val="bg1">
                    <a:lumMod val="50000"/>
                  </a:schemeClr>
                </a:solidFill>
                <a:latin typeface="Helvetica" charset="0"/>
                <a:ea typeface="Helvetica" charset="0"/>
                <a:cs typeface="Helvetica" charset="0"/>
              </a:rPr>
              <a:t>కాపీరైట్‌లు © </a:t>
            </a:r>
            <a:r>
              <a:rPr lang="en-US" sz="1200" dirty="0">
                <a:solidFill>
                  <a:schemeClr val="bg1">
                    <a:lumMod val="50000"/>
                  </a:schemeClr>
                </a:solidFill>
                <a:latin typeface="Helvetica" charset="0"/>
                <a:ea typeface="Helvetica" charset="0"/>
                <a:cs typeface="Helvetica" charset="0"/>
              </a:rPr>
              <a:t>HDFC </a:t>
            </a:r>
            <a:r>
              <a:rPr lang="te-IN" sz="1200" dirty="0">
                <a:solidFill>
                  <a:schemeClr val="bg1">
                    <a:lumMod val="50000"/>
                  </a:schemeClr>
                </a:solidFill>
                <a:latin typeface="Helvetica" charset="0"/>
                <a:ea typeface="Helvetica" charset="0"/>
                <a:cs typeface="Helvetica" charset="0"/>
              </a:rPr>
              <a:t>బ్యాంక్</a:t>
            </a:r>
            <a:r>
              <a:rPr lang="en-US" sz="1200" dirty="0">
                <a:solidFill>
                  <a:schemeClr val="bg1">
                    <a:lumMod val="50000"/>
                  </a:schemeClr>
                </a:solidFill>
                <a:latin typeface="Helvetica" charset="0"/>
                <a:ea typeface="Helvetica" charset="0"/>
                <a:cs typeface="Helvetica" charset="0"/>
              </a:rPr>
              <a:t>          </a:t>
            </a:r>
            <a:r>
              <a:rPr lang="te-IN" sz="1200" dirty="0">
                <a:solidFill>
                  <a:schemeClr val="bg1">
                    <a:lumMod val="50000"/>
                  </a:schemeClr>
                </a:solidFill>
                <a:latin typeface="Helvetica" charset="0"/>
                <a:ea typeface="Helvetica" charset="0"/>
                <a:cs typeface="Helvetica" charset="0"/>
              </a:rPr>
              <a:t>గోప్యమైనది</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పరిమితం చేయబడింది</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అంతర్గత</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ప్రజా</a:t>
            </a:r>
            <a:r>
              <a:rPr lang="en-US" sz="1200" dirty="0">
                <a:solidFill>
                  <a:schemeClr val="bg1">
                    <a:lumMod val="50000"/>
                  </a:schemeClr>
                </a:solidFill>
                <a:latin typeface="Helvetica" charset="0"/>
                <a:ea typeface="Helvetica" charset="0"/>
                <a:cs typeface="Helvetica" charset="0"/>
              </a:rPr>
              <a:t>* </a:t>
            </a:r>
          </a:p>
        </p:txBody>
      </p:sp>
      <p:pic>
        <p:nvPicPr>
          <p:cNvPr id="4" name="Picture 3" descr="A blue and white logo&#10;&#10;Description automatically generated">
            <a:extLst>
              <a:ext uri="{FF2B5EF4-FFF2-40B4-BE49-F238E27FC236}">
                <a16:creationId xmlns:a16="http://schemas.microsoft.com/office/drawing/2014/main" id="{93600842-AA88-A043-D8D9-D6D8E4A074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8605" y="6566610"/>
            <a:ext cx="702365" cy="255824"/>
          </a:xfrm>
          <a:prstGeom prst="rect">
            <a:avLst/>
          </a:prstGeom>
        </p:spPr>
      </p:pic>
    </p:spTree>
    <p:extLst>
      <p:ext uri="{BB962C8B-B14F-4D97-AF65-F5344CB8AC3E}">
        <p14:creationId xmlns:p14="http://schemas.microsoft.com/office/powerpoint/2010/main" val="3540006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70916"/>
            <a:ext cx="9314916" cy="646331"/>
          </a:xfrm>
          <a:prstGeom prst="rect">
            <a:avLst/>
          </a:prstGeom>
          <a:noFill/>
        </p:spPr>
        <p:txBody>
          <a:bodyPr wrap="square" rtlCol="0">
            <a:spAutoFit/>
          </a:bodyPr>
          <a:lstStyle/>
          <a:p>
            <a:r>
              <a:rPr lang="te-IN" sz="3600" b="1" dirty="0">
                <a:solidFill>
                  <a:srgbClr val="FEFEFE"/>
                </a:solidFill>
                <a:latin typeface="Helvetica" charset="0"/>
                <a:ea typeface="Helvetica" charset="0"/>
                <a:cs typeface="Helvetica" charset="0"/>
              </a:rPr>
              <a:t>ప్రాథమిక బ్యాంకింగ్ సూత్రాలు</a:t>
            </a:r>
            <a:endParaRPr lang="en-US" sz="3600" b="1" dirty="0">
              <a:solidFill>
                <a:srgbClr val="FEFEFE"/>
              </a:solidFill>
              <a:latin typeface="Helvetica" charset="0"/>
              <a:ea typeface="Helvetica" charset="0"/>
              <a:cs typeface="Helvetica" charset="0"/>
            </a:endParaRPr>
          </a:p>
        </p:txBody>
      </p:sp>
      <p:sp>
        <p:nvSpPr>
          <p:cNvPr id="5" name="TextBox 3"/>
          <p:cNvSpPr txBox="1"/>
          <p:nvPr/>
        </p:nvSpPr>
        <p:spPr>
          <a:xfrm>
            <a:off x="496389" y="1486099"/>
            <a:ext cx="9314916" cy="2862322"/>
          </a:xfrm>
          <a:prstGeom prst="rect">
            <a:avLst/>
          </a:prstGeom>
          <a:noFill/>
        </p:spPr>
        <p:txBody>
          <a:bodyPr wrap="square" rtlCol="0">
            <a:spAutoFit/>
          </a:bodyPr>
          <a:lstStyle/>
          <a:p>
            <a:pPr>
              <a:buFont typeface="Wingdings" pitchFamily="2" charset="2"/>
              <a:buChar char="ü"/>
            </a:pPr>
            <a:endParaRPr lang="en-IN" sz="2000" dirty="0">
              <a:solidFill>
                <a:srgbClr val="002060"/>
              </a:solidFill>
            </a:endParaRPr>
          </a:p>
          <a:p>
            <a:pPr>
              <a:buFont typeface="Wingdings" pitchFamily="2" charset="2"/>
              <a:buChar char="ü"/>
            </a:pPr>
            <a:r>
              <a:rPr lang="te-IN" sz="2000" dirty="0">
                <a:solidFill>
                  <a:srgbClr val="002060"/>
                </a:solidFill>
              </a:rPr>
              <a:t>ట్రస్ట్- కస్టమర్ ట్రస్ట్ బిల్డ్</a:t>
            </a:r>
            <a:br>
              <a:rPr lang="en-US" sz="2000" dirty="0">
                <a:solidFill>
                  <a:srgbClr val="002060"/>
                </a:solidFill>
              </a:rPr>
            </a:br>
            <a:endParaRPr lang="en-IN" sz="2000" dirty="0">
              <a:solidFill>
                <a:srgbClr val="002060"/>
              </a:solidFill>
            </a:endParaRPr>
          </a:p>
          <a:p>
            <a:pPr>
              <a:buFont typeface="Wingdings" pitchFamily="2" charset="2"/>
              <a:buChar char="ü"/>
            </a:pPr>
            <a:r>
              <a:rPr lang="te-IN" sz="2000" dirty="0">
                <a:solidFill>
                  <a:srgbClr val="002060"/>
                </a:solidFill>
              </a:rPr>
              <a:t>గోప్యత - కస్టమర్ గోప్యతను నిర్వహించండి</a:t>
            </a:r>
            <a:br>
              <a:rPr lang="en-US" sz="2000" dirty="0">
                <a:solidFill>
                  <a:srgbClr val="002060"/>
                </a:solidFill>
              </a:rPr>
            </a:br>
            <a:endParaRPr lang="en-IN" sz="2000" dirty="0">
              <a:solidFill>
                <a:srgbClr val="002060"/>
              </a:solidFill>
            </a:endParaRPr>
          </a:p>
          <a:p>
            <a:pPr>
              <a:buFont typeface="Wingdings" pitchFamily="2" charset="2"/>
              <a:buChar char="ü"/>
            </a:pPr>
            <a:r>
              <a:rPr lang="te-IN" sz="2000" dirty="0">
                <a:solidFill>
                  <a:srgbClr val="002060"/>
                </a:solidFill>
              </a:rPr>
              <a:t>సేవ - కస్టమర్ సేవ చాలా ముఖ్యమైనది</a:t>
            </a:r>
            <a:br>
              <a:rPr lang="en-US" sz="2000" dirty="0">
                <a:solidFill>
                  <a:srgbClr val="002060"/>
                </a:solidFill>
              </a:rPr>
            </a:br>
            <a:endParaRPr lang="en-IN" sz="2000" dirty="0">
              <a:solidFill>
                <a:srgbClr val="002060"/>
              </a:solidFill>
            </a:endParaRPr>
          </a:p>
          <a:p>
            <a:pPr>
              <a:buFont typeface="Wingdings" pitchFamily="2" charset="2"/>
              <a:buChar char="ü"/>
            </a:pPr>
            <a:r>
              <a:rPr lang="te-IN" sz="2000" dirty="0">
                <a:solidFill>
                  <a:srgbClr val="002060"/>
                </a:solidFill>
              </a:rPr>
              <a:t>సామాజిక-ఆర్థిక కారకాలపై అవగాహన</a:t>
            </a:r>
            <a:endParaRPr lang="en-IN" sz="2000" dirty="0">
              <a:solidFill>
                <a:srgbClr val="002060"/>
              </a:solidFill>
            </a:endParaRPr>
          </a:p>
          <a:p>
            <a:endParaRPr lang="en-IN" sz="2000" dirty="0">
              <a:solidFill>
                <a:srgbClr val="002060"/>
              </a:solidFill>
            </a:endParaRPr>
          </a:p>
        </p:txBody>
      </p:sp>
      <p:pic>
        <p:nvPicPr>
          <p:cNvPr id="7" name="Picture 40">
            <a:extLst>
              <a:ext uri="{FF2B5EF4-FFF2-40B4-BE49-F238E27FC236}">
                <a16:creationId xmlns:a16="http://schemas.microsoft.com/office/drawing/2014/main" id="{E216670A-FD53-43EA-9D77-780C84ABF60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6C692DE7-A6B8-59E5-457F-75F0B75829FA}"/>
              </a:ext>
            </a:extLst>
          </p:cNvPr>
          <p:cNvSpPr/>
          <p:nvPr/>
        </p:nvSpPr>
        <p:spPr>
          <a:xfrm>
            <a:off x="-3743" y="6566288"/>
            <a:ext cx="12192000" cy="276999"/>
          </a:xfrm>
          <a:prstGeom prst="rect">
            <a:avLst/>
          </a:prstGeom>
        </p:spPr>
        <p:txBody>
          <a:bodyPr wrap="square">
            <a:spAutoFit/>
          </a:bodyPr>
          <a:lstStyle/>
          <a:p>
            <a:pPr algn="ctr"/>
            <a:r>
              <a:rPr lang="te-IN" sz="1200" dirty="0">
                <a:solidFill>
                  <a:schemeClr val="bg1">
                    <a:lumMod val="50000"/>
                  </a:schemeClr>
                </a:solidFill>
                <a:latin typeface="Helvetica" charset="0"/>
                <a:ea typeface="Helvetica" charset="0"/>
                <a:cs typeface="Helvetica" charset="0"/>
              </a:rPr>
              <a:t>కాపీరైట్‌లు © </a:t>
            </a:r>
            <a:r>
              <a:rPr lang="en-US" sz="1200" dirty="0">
                <a:solidFill>
                  <a:schemeClr val="bg1">
                    <a:lumMod val="50000"/>
                  </a:schemeClr>
                </a:solidFill>
                <a:latin typeface="Helvetica" charset="0"/>
                <a:ea typeface="Helvetica" charset="0"/>
                <a:cs typeface="Helvetica" charset="0"/>
              </a:rPr>
              <a:t>HDFC </a:t>
            </a:r>
            <a:r>
              <a:rPr lang="te-IN" sz="1200" dirty="0">
                <a:solidFill>
                  <a:schemeClr val="bg1">
                    <a:lumMod val="50000"/>
                  </a:schemeClr>
                </a:solidFill>
                <a:latin typeface="Helvetica" charset="0"/>
                <a:ea typeface="Helvetica" charset="0"/>
                <a:cs typeface="Helvetica" charset="0"/>
              </a:rPr>
              <a:t>బ్యాంక్</a:t>
            </a:r>
            <a:r>
              <a:rPr lang="en-US" sz="1200" dirty="0">
                <a:solidFill>
                  <a:schemeClr val="bg1">
                    <a:lumMod val="50000"/>
                  </a:schemeClr>
                </a:solidFill>
                <a:latin typeface="Helvetica" charset="0"/>
                <a:ea typeface="Helvetica" charset="0"/>
                <a:cs typeface="Helvetica" charset="0"/>
              </a:rPr>
              <a:t>          </a:t>
            </a:r>
            <a:r>
              <a:rPr lang="te-IN" sz="1200" dirty="0">
                <a:solidFill>
                  <a:schemeClr val="bg1">
                    <a:lumMod val="50000"/>
                  </a:schemeClr>
                </a:solidFill>
                <a:latin typeface="Helvetica" charset="0"/>
                <a:ea typeface="Helvetica" charset="0"/>
                <a:cs typeface="Helvetica" charset="0"/>
              </a:rPr>
              <a:t>గోప్యమైనది</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పరిమితం చేయబడింది</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అంతర్గత</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ప్రజా</a:t>
            </a:r>
            <a:r>
              <a:rPr lang="en-US" sz="1200" dirty="0">
                <a:solidFill>
                  <a:schemeClr val="bg1">
                    <a:lumMod val="50000"/>
                  </a:schemeClr>
                </a:solidFill>
                <a:latin typeface="Helvetica" charset="0"/>
                <a:ea typeface="Helvetica" charset="0"/>
                <a:cs typeface="Helvetica" charset="0"/>
              </a:rPr>
              <a:t>* </a:t>
            </a:r>
          </a:p>
        </p:txBody>
      </p:sp>
      <p:pic>
        <p:nvPicPr>
          <p:cNvPr id="3" name="Picture 2" descr="A blue and white logo&#10;&#10;Description automatically generated">
            <a:extLst>
              <a:ext uri="{FF2B5EF4-FFF2-40B4-BE49-F238E27FC236}">
                <a16:creationId xmlns:a16="http://schemas.microsoft.com/office/drawing/2014/main" id="{6714E844-711C-8FCE-497F-4150DA7110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8605" y="6566610"/>
            <a:ext cx="702365" cy="25582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3753" y="1355749"/>
            <a:ext cx="10273553" cy="4708981"/>
          </a:xfrm>
          <a:prstGeom prst="rect">
            <a:avLst/>
          </a:prstGeom>
        </p:spPr>
        <p:txBody>
          <a:bodyPr wrap="square">
            <a:spAutoFit/>
          </a:bodyPr>
          <a:lstStyle/>
          <a:p>
            <a:r>
              <a:rPr lang="en-US" sz="2000" b="1" dirty="0">
                <a:solidFill>
                  <a:srgbClr val="000000"/>
                </a:solidFill>
                <a:latin typeface="Calibri" panose="020F0502020204030204" pitchFamily="34" charset="0"/>
              </a:rPr>
              <a:t> </a:t>
            </a:r>
            <a:endParaRPr lang="en-US" sz="2000" dirty="0">
              <a:solidFill>
                <a:srgbClr val="000000"/>
              </a:solidFill>
              <a:latin typeface="Calibri" panose="020F0502020204030204" pitchFamily="34" charset="0"/>
            </a:endParaRPr>
          </a:p>
          <a:p>
            <a:r>
              <a:rPr lang="en-US" sz="2000" dirty="0">
                <a:solidFill>
                  <a:srgbClr val="000000"/>
                </a:solidFill>
                <a:latin typeface="Calibri" panose="020F0502020204030204" pitchFamily="34" charset="0"/>
              </a:rPr>
              <a:t>KYC </a:t>
            </a:r>
            <a:r>
              <a:rPr lang="te-IN" sz="2000" dirty="0">
                <a:solidFill>
                  <a:srgbClr val="000000"/>
                </a:solidFill>
                <a:latin typeface="Calibri" panose="020F0502020204030204" pitchFamily="34" charset="0"/>
              </a:rPr>
              <a:t>అనేది పత్రాలు, డేటా లేదా సమాచారం యొక్క స్వతంత్ర మరియు రిలయన్స్ సోర్స్ ద్వారా కస్టమర్ యొక్క గుర్తింపును గుర్తించడం మరియు ధృవీకరించడం. గుర్తింపును ధృవీకరించే ప్రయోజనం కోసం:</a:t>
            </a:r>
            <a:br>
              <a:rPr lang="en-US" sz="2000" dirty="0">
                <a:solidFill>
                  <a:srgbClr val="000000"/>
                </a:solidFill>
                <a:latin typeface="Calibri" panose="020F0502020204030204" pitchFamily="34" charset="0"/>
              </a:rPr>
            </a:br>
            <a:endParaRPr lang="en-US" sz="2000" dirty="0">
              <a:solidFill>
                <a:srgbClr val="000000"/>
              </a:solidFill>
              <a:latin typeface="Calibri" panose="020F0502020204030204" pitchFamily="34" charset="0"/>
            </a:endParaRPr>
          </a:p>
          <a:p>
            <a:pPr marL="342900" indent="-342900">
              <a:buFontTx/>
              <a:buChar char="-"/>
            </a:pPr>
            <a:r>
              <a:rPr lang="te-IN" sz="2000" dirty="0">
                <a:solidFill>
                  <a:srgbClr val="000000"/>
                </a:solidFill>
                <a:latin typeface="Calibri" panose="020F0502020204030204" pitchFamily="34" charset="0"/>
              </a:rPr>
              <a:t>వ్యక్తిగత కస్టమర్లు: బ్యాంక్ కస్టమర్ యొక్క గుర్తింపు సమాచారం, చిరునామా మరియు ఇటీవలి ఫోటోను పొందుతుంది. జాయింట్ హోల్డర్‌లు మరియు మాండేట్ హోల్డర్‌లకు కూడా ఇలాంటి సమాచారం అందించాల్సి ఉంటుంది.</a:t>
            </a:r>
            <a:br>
              <a:rPr lang="en-US" sz="2000" dirty="0">
                <a:solidFill>
                  <a:srgbClr val="000000"/>
                </a:solidFill>
                <a:latin typeface="Calibri" panose="020F0502020204030204" pitchFamily="34" charset="0"/>
              </a:rPr>
            </a:br>
            <a:endParaRPr lang="en-US" sz="2000" dirty="0">
              <a:solidFill>
                <a:srgbClr val="000000"/>
              </a:solidFill>
              <a:latin typeface="Calibri" panose="020F0502020204030204" pitchFamily="34" charset="0"/>
            </a:endParaRPr>
          </a:p>
          <a:p>
            <a:pPr marL="342900" indent="-342900">
              <a:buFontTx/>
              <a:buChar char="-"/>
            </a:pPr>
            <a:r>
              <a:rPr lang="te-IN" sz="2000" dirty="0">
                <a:solidFill>
                  <a:srgbClr val="000000"/>
                </a:solidFill>
                <a:latin typeface="Calibri" panose="020F0502020204030204" pitchFamily="34" charset="0"/>
              </a:rPr>
              <a:t>వ్యక్తిగతేతర కస్టమర్‌లు: ఎంటిటీ, ఆపరేటింగ్ చిరునామా, అధీకృత సంతకందారులు మరియు ప్రయోజనకరమైన యజమానుల యొక్క చట్టపరమైన స్థితిని ధృవీకరించడానికి బ్యాంక్ గుర్తింపు డేటాను పొందుతుంది.</a:t>
            </a:r>
            <a:br>
              <a:rPr lang="en-US" sz="2000" dirty="0">
                <a:solidFill>
                  <a:srgbClr val="000000"/>
                </a:solidFill>
                <a:latin typeface="Calibri" panose="020F0502020204030204" pitchFamily="34" charset="0"/>
              </a:rPr>
            </a:br>
            <a:endParaRPr lang="en-US" sz="2000" dirty="0">
              <a:solidFill>
                <a:srgbClr val="000000"/>
              </a:solidFill>
              <a:latin typeface="Calibri" panose="020F0502020204030204" pitchFamily="34" charset="0"/>
            </a:endParaRPr>
          </a:p>
          <a:p>
            <a:r>
              <a:rPr lang="te-IN" sz="2000" dirty="0">
                <a:solidFill>
                  <a:srgbClr val="000000"/>
                </a:solidFill>
                <a:latin typeface="Calibri" panose="020F0502020204030204" pitchFamily="34" charset="0"/>
              </a:rPr>
              <a:t>కస్టమర్ చేసే లేదా చేపట్టాలని భావిస్తున్న ఉపాధి/వ్యాపార స్వభావం మరియు బ్యాంక్‌లో ఖాతా తెరవడం యొక్క ఉద్దేశ్యంపై కూడా సమాచారం అవసరం.</a:t>
            </a:r>
            <a:br>
              <a:rPr lang="en-US" sz="2000" dirty="0">
                <a:solidFill>
                  <a:srgbClr val="000000"/>
                </a:solidFill>
                <a:latin typeface="Calibri" panose="020F0502020204030204" pitchFamily="34" charset="0"/>
              </a:rPr>
            </a:br>
            <a:endParaRPr lang="en-US" sz="2000" dirty="0">
              <a:solidFill>
                <a:srgbClr val="000000"/>
              </a:solidFill>
              <a:latin typeface="Calibri" panose="020F0502020204030204" pitchFamily="34" charset="0"/>
            </a:endParaRPr>
          </a:p>
        </p:txBody>
      </p:sp>
      <p:sp>
        <p:nvSpPr>
          <p:cNvPr id="7" name="Rectangle 6"/>
          <p:cNvSpPr/>
          <p:nvPr/>
        </p:nvSpPr>
        <p:spPr>
          <a:xfrm>
            <a:off x="0" y="194877"/>
            <a:ext cx="6593305" cy="584775"/>
          </a:xfrm>
          <a:prstGeom prst="rect">
            <a:avLst/>
          </a:prstGeom>
        </p:spPr>
        <p:txBody>
          <a:bodyPr wrap="square">
            <a:spAutoFit/>
          </a:bodyPr>
          <a:lstStyle/>
          <a:p>
            <a:r>
              <a:rPr lang="en-US" sz="3200" b="1" dirty="0">
                <a:solidFill>
                  <a:schemeClr val="bg1"/>
                </a:solidFill>
                <a:latin typeface="Helvetica" panose="020B0604020202020204" pitchFamily="34" charset="0"/>
                <a:cs typeface="Helvetica" panose="020B0604020202020204" pitchFamily="34" charset="0"/>
              </a:rPr>
              <a:t>KYC </a:t>
            </a:r>
            <a:r>
              <a:rPr lang="te-IN" sz="3200" b="1" dirty="0">
                <a:solidFill>
                  <a:schemeClr val="bg1"/>
                </a:solidFill>
                <a:latin typeface="Helvetica" panose="020B0604020202020204" pitchFamily="34" charset="0"/>
                <a:cs typeface="Helvetica" panose="020B0604020202020204" pitchFamily="34" charset="0"/>
              </a:rPr>
              <a:t>యొక్క ప్రాముఖ్యత</a:t>
            </a:r>
            <a:endParaRPr lang="en-US" sz="3200" b="1" dirty="0">
              <a:solidFill>
                <a:schemeClr val="bg1"/>
              </a:solidFill>
              <a:latin typeface="Helvetica" panose="020B0604020202020204" pitchFamily="34" charset="0"/>
              <a:cs typeface="Helvetica" panose="020B0604020202020204" pitchFamily="34" charset="0"/>
            </a:endParaRPr>
          </a:p>
        </p:txBody>
      </p:sp>
      <p:pic>
        <p:nvPicPr>
          <p:cNvPr id="11" name="Picture 40">
            <a:extLst>
              <a:ext uri="{FF2B5EF4-FFF2-40B4-BE49-F238E27FC236}">
                <a16:creationId xmlns:a16="http://schemas.microsoft.com/office/drawing/2014/main" id="{1CF84811-C5CC-4F7C-A819-1D773D8520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F657D0C4-C58E-686E-8E1A-E9C729C76B1E}"/>
              </a:ext>
            </a:extLst>
          </p:cNvPr>
          <p:cNvSpPr/>
          <p:nvPr/>
        </p:nvSpPr>
        <p:spPr>
          <a:xfrm>
            <a:off x="-3743" y="6566288"/>
            <a:ext cx="12192000" cy="276999"/>
          </a:xfrm>
          <a:prstGeom prst="rect">
            <a:avLst/>
          </a:prstGeom>
        </p:spPr>
        <p:txBody>
          <a:bodyPr wrap="square">
            <a:spAutoFit/>
          </a:bodyPr>
          <a:lstStyle/>
          <a:p>
            <a:pPr algn="ctr"/>
            <a:r>
              <a:rPr lang="te-IN" sz="1200" dirty="0">
                <a:solidFill>
                  <a:schemeClr val="bg1">
                    <a:lumMod val="50000"/>
                  </a:schemeClr>
                </a:solidFill>
                <a:latin typeface="Helvetica" charset="0"/>
                <a:ea typeface="Helvetica" charset="0"/>
                <a:cs typeface="Helvetica" charset="0"/>
              </a:rPr>
              <a:t>కాపీరైట్‌లు © </a:t>
            </a:r>
            <a:r>
              <a:rPr lang="en-US" sz="1200" dirty="0">
                <a:solidFill>
                  <a:schemeClr val="bg1">
                    <a:lumMod val="50000"/>
                  </a:schemeClr>
                </a:solidFill>
                <a:latin typeface="Helvetica" charset="0"/>
                <a:ea typeface="Helvetica" charset="0"/>
                <a:cs typeface="Helvetica" charset="0"/>
              </a:rPr>
              <a:t>HDFC </a:t>
            </a:r>
            <a:r>
              <a:rPr lang="te-IN" sz="1200" dirty="0">
                <a:solidFill>
                  <a:schemeClr val="bg1">
                    <a:lumMod val="50000"/>
                  </a:schemeClr>
                </a:solidFill>
                <a:latin typeface="Helvetica" charset="0"/>
                <a:ea typeface="Helvetica" charset="0"/>
                <a:cs typeface="Helvetica" charset="0"/>
              </a:rPr>
              <a:t>బ్యాంక్</a:t>
            </a:r>
            <a:r>
              <a:rPr lang="en-US" sz="1200" dirty="0">
                <a:solidFill>
                  <a:schemeClr val="bg1">
                    <a:lumMod val="50000"/>
                  </a:schemeClr>
                </a:solidFill>
                <a:latin typeface="Helvetica" charset="0"/>
                <a:ea typeface="Helvetica" charset="0"/>
                <a:cs typeface="Helvetica" charset="0"/>
              </a:rPr>
              <a:t>          </a:t>
            </a:r>
            <a:r>
              <a:rPr lang="te-IN" sz="1200" dirty="0">
                <a:solidFill>
                  <a:schemeClr val="bg1">
                    <a:lumMod val="50000"/>
                  </a:schemeClr>
                </a:solidFill>
                <a:latin typeface="Helvetica" charset="0"/>
                <a:ea typeface="Helvetica" charset="0"/>
                <a:cs typeface="Helvetica" charset="0"/>
              </a:rPr>
              <a:t>గోప్యమైనది</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పరిమితం చేయబడింది</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అంతర్గత</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ప్రజా</a:t>
            </a:r>
            <a:r>
              <a:rPr lang="en-US" sz="1200" dirty="0">
                <a:solidFill>
                  <a:schemeClr val="bg1">
                    <a:lumMod val="50000"/>
                  </a:schemeClr>
                </a:solidFill>
                <a:latin typeface="Helvetica" charset="0"/>
                <a:ea typeface="Helvetica" charset="0"/>
                <a:cs typeface="Helvetica" charset="0"/>
              </a:rPr>
              <a:t>* </a:t>
            </a:r>
          </a:p>
        </p:txBody>
      </p:sp>
      <p:pic>
        <p:nvPicPr>
          <p:cNvPr id="3" name="Picture 2" descr="A blue and white logo&#10;&#10;Description automatically generated">
            <a:extLst>
              <a:ext uri="{FF2B5EF4-FFF2-40B4-BE49-F238E27FC236}">
                <a16:creationId xmlns:a16="http://schemas.microsoft.com/office/drawing/2014/main" id="{DBBD3498-A65D-6526-1BE3-E29CBC1B35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98605" y="6566610"/>
            <a:ext cx="702365" cy="255824"/>
          </a:xfrm>
          <a:prstGeom prst="rect">
            <a:avLst/>
          </a:prstGeom>
        </p:spPr>
      </p:pic>
    </p:spTree>
    <p:extLst>
      <p:ext uri="{BB962C8B-B14F-4D97-AF65-F5344CB8AC3E}">
        <p14:creationId xmlns:p14="http://schemas.microsoft.com/office/powerpoint/2010/main" val="474552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29676"/>
            <a:ext cx="12048565" cy="5324535"/>
          </a:xfrm>
          <a:prstGeom prst="rect">
            <a:avLst/>
          </a:prstGeom>
        </p:spPr>
        <p:txBody>
          <a:bodyPr wrap="square">
            <a:spAutoFit/>
          </a:bodyPr>
          <a:lstStyle/>
          <a:p>
            <a:pPr algn="just">
              <a:defRPr/>
            </a:pPr>
            <a:r>
              <a:rPr lang="te-IN" sz="2000" dirty="0"/>
              <a:t>బ్యాంకులు సాధారణంగా</a:t>
            </a:r>
            <a:r>
              <a:rPr lang="en-US" sz="2000" dirty="0"/>
              <a:t> </a:t>
            </a:r>
            <a:r>
              <a:rPr lang="te-IN" sz="2000" dirty="0"/>
              <a:t>తమ </a:t>
            </a:r>
            <a:r>
              <a:rPr lang="en-US" sz="2000" dirty="0"/>
              <a:t>KYC </a:t>
            </a:r>
            <a:r>
              <a:rPr lang="te-IN" sz="2000" dirty="0"/>
              <a:t>పాలసీలను ఈ క్రింది నాలుగు కీలక అంశాలను కలుపుకొని రూపొందించుకుంటాయి:</a:t>
            </a:r>
            <a:br>
              <a:rPr lang="en-US" sz="2000" dirty="0"/>
            </a:br>
            <a:endParaRPr lang="en-IN" sz="2000" dirty="0"/>
          </a:p>
          <a:p>
            <a:pPr algn="just">
              <a:defRPr/>
            </a:pPr>
            <a:r>
              <a:rPr lang="te-IN" sz="2000" b="1" dirty="0"/>
              <a:t>కస్టమర్ అంగీకార విధానం;</a:t>
            </a:r>
            <a:r>
              <a:rPr lang="te-IN" sz="2000" dirty="0"/>
              <a:t>క్లయింట్ యొక్క రిస్క్ ప్రొఫైల్‌కు తగిన శ్రద్ధను నిర్వహించడం ద్వారా వారి గుర్తింపు స్థాపించబడిన ఖాతాదారులను మాత్రమే అంగీకరించండి. పెట్టుబడిదారుడు కొత్త పెట్టుబడిదారు అయిన చోట, ముందుగా ఖాతా తెరవడానికి </a:t>
            </a:r>
            <a:r>
              <a:rPr lang="en-US" sz="2000" dirty="0"/>
              <a:t>KYC </a:t>
            </a:r>
            <a:r>
              <a:rPr lang="te-IN" sz="2000" dirty="0"/>
              <a:t>డాక్యుమెంటేషన్ మరియు విధానాలు నిర్వహించబడుతున్నాయని నిర్ధారించుకున్న తర్వాత మాత్రమే ఖాతాను తెరవాలి.</a:t>
            </a:r>
            <a:br>
              <a:rPr lang="en-US" sz="2000" dirty="0"/>
            </a:br>
            <a:endParaRPr lang="en-IN" sz="2000" dirty="0"/>
          </a:p>
          <a:p>
            <a:pPr algn="just">
              <a:defRPr/>
            </a:pPr>
            <a:r>
              <a:rPr lang="te-IN" sz="2000" b="1" dirty="0"/>
              <a:t>కస్టమర్ గుర్తింపు విధానాలు; </a:t>
            </a:r>
            <a:r>
              <a:rPr lang="te-IN" sz="2000" dirty="0"/>
              <a:t>బ్యాంకులు వివిధ దశల్లో అంటే బ్యాంకింగ్ సంబంధాన్ని ఏర్పరుచుకునేటప్పుడు నిర్వహించాల్సిన కస్టమర్ ఐడెంటిఫికేషన్ విధానాన్ని స్పష్టంగా వివరించాలి.</a:t>
            </a:r>
            <a:endParaRPr lang="en-US" sz="2000" dirty="0"/>
          </a:p>
          <a:p>
            <a:pPr algn="just">
              <a:defRPr/>
            </a:pPr>
            <a:br>
              <a:rPr lang="en-US" sz="2000" b="1" dirty="0"/>
            </a:br>
            <a:endParaRPr lang="en-IN" sz="2000" dirty="0"/>
          </a:p>
          <a:p>
            <a:pPr algn="just">
              <a:defRPr/>
            </a:pPr>
            <a:r>
              <a:rPr lang="te-IN" sz="2000" b="1" dirty="0"/>
              <a:t>లావాదేవీల పర్యవేక్షణ:ట్రాన్సాక్షన్ మానిటరింగ్‌ను "అనుమానాస్పద లావాదేవీలను గుర్తించే అధికారిక ప్రక్రియ మరియు అంతర్గతంగా రిపోర్ట్ చేసే విధానం"గా నిర్వచించవచ్చు.మానిటరింగ్ అంటే </a:t>
            </a:r>
            <a:r>
              <a:rPr lang="en-US" sz="2000" b="1" dirty="0"/>
              <a:t>AML </a:t>
            </a:r>
            <a:r>
              <a:rPr lang="te-IN" sz="2000" b="1" dirty="0"/>
              <a:t>నుండి లావాదేవీలు అనుమానాస్పదంగా ఉన్నట్లు గుర్తించడానికి కస్టమర్ లావాదేవీల విశ్లేషణ.</a:t>
            </a:r>
            <a:br>
              <a:rPr lang="en-US" sz="2000" b="1" dirty="0"/>
            </a:br>
            <a:endParaRPr lang="en-IN" sz="2000" dirty="0"/>
          </a:p>
          <a:p>
            <a:pPr algn="just">
              <a:defRPr/>
            </a:pPr>
            <a:r>
              <a:rPr lang="te-IN" sz="2000" b="1" dirty="0"/>
              <a:t>ప్రమాద నిర్వహణ. :ప్రభావవంతమైన </a:t>
            </a:r>
            <a:r>
              <a:rPr lang="en-US" sz="2000" b="1" dirty="0"/>
              <a:t>KYC </a:t>
            </a:r>
            <a:r>
              <a:rPr lang="te-IN" sz="2000" b="1" dirty="0"/>
              <a:t>అనేది కస్టమర్ల గుర్తింపు, వారి ఆర్థిక కార్యకలాపాలు మరియు వారు కలిగించే ప్రమాదాన్ని తెలుసుకోవడం. అలాగే ఖాతాలను తెరిచేటప్పుడు మనం మన డ్యూ డిలిజెన్స్ ఉండేలా చూసుకోవాలి.</a:t>
            </a:r>
            <a:br>
              <a:rPr lang="en-US" sz="2000" b="1" dirty="0"/>
            </a:br>
            <a:endParaRPr lang="en-IN" sz="2000" dirty="0"/>
          </a:p>
        </p:txBody>
      </p:sp>
      <p:sp>
        <p:nvSpPr>
          <p:cNvPr id="3" name="Rectangle 2"/>
          <p:cNvSpPr/>
          <p:nvPr/>
        </p:nvSpPr>
        <p:spPr>
          <a:xfrm>
            <a:off x="149422" y="158022"/>
            <a:ext cx="6808274" cy="553998"/>
          </a:xfrm>
          <a:prstGeom prst="rect">
            <a:avLst/>
          </a:prstGeom>
        </p:spPr>
        <p:txBody>
          <a:bodyPr wrap="none">
            <a:spAutoFit/>
          </a:bodyPr>
          <a:lstStyle/>
          <a:p>
            <a:r>
              <a:rPr lang="en-US" sz="3000" b="1" dirty="0">
                <a:solidFill>
                  <a:schemeClr val="bg1"/>
                </a:solidFill>
                <a:latin typeface="Helvetica" panose="020B0604020202020204" pitchFamily="34" charset="0"/>
                <a:cs typeface="Helvetica" panose="020B0604020202020204" pitchFamily="34" charset="0"/>
              </a:rPr>
              <a:t>KYC </a:t>
            </a:r>
            <a:r>
              <a:rPr lang="te-IN" sz="3000" b="1" dirty="0">
                <a:solidFill>
                  <a:schemeClr val="bg1"/>
                </a:solidFill>
                <a:latin typeface="Helvetica" panose="020B0604020202020204" pitchFamily="34" charset="0"/>
                <a:cs typeface="Helvetica" panose="020B0604020202020204" pitchFamily="34" charset="0"/>
              </a:rPr>
              <a:t>పాలసీ యొక్క ముఖ్య అంశాలు</a:t>
            </a:r>
            <a:endParaRPr lang="en-US" sz="3000" b="1" dirty="0">
              <a:solidFill>
                <a:schemeClr val="bg1"/>
              </a:solidFill>
              <a:latin typeface="Helvetica" panose="020B0604020202020204" pitchFamily="34" charset="0"/>
              <a:cs typeface="Helvetica" panose="020B0604020202020204" pitchFamily="34" charset="0"/>
            </a:endParaRPr>
          </a:p>
        </p:txBody>
      </p:sp>
      <p:pic>
        <p:nvPicPr>
          <p:cNvPr id="8" name="Picture 40">
            <a:extLst>
              <a:ext uri="{FF2B5EF4-FFF2-40B4-BE49-F238E27FC236}">
                <a16:creationId xmlns:a16="http://schemas.microsoft.com/office/drawing/2014/main" id="{2F317CDB-555A-447F-A092-239A0835D3D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F0CB9457-52AD-020C-7E0D-CC5E596BB24D}"/>
              </a:ext>
            </a:extLst>
          </p:cNvPr>
          <p:cNvSpPr/>
          <p:nvPr/>
        </p:nvSpPr>
        <p:spPr>
          <a:xfrm>
            <a:off x="-3743" y="6566288"/>
            <a:ext cx="12192000" cy="276999"/>
          </a:xfrm>
          <a:prstGeom prst="rect">
            <a:avLst/>
          </a:prstGeom>
        </p:spPr>
        <p:txBody>
          <a:bodyPr wrap="square">
            <a:spAutoFit/>
          </a:bodyPr>
          <a:lstStyle/>
          <a:p>
            <a:pPr algn="ctr"/>
            <a:r>
              <a:rPr lang="te-IN" sz="1200" dirty="0">
                <a:solidFill>
                  <a:schemeClr val="bg1">
                    <a:lumMod val="50000"/>
                  </a:schemeClr>
                </a:solidFill>
                <a:latin typeface="Helvetica" charset="0"/>
                <a:ea typeface="Helvetica" charset="0"/>
                <a:cs typeface="Helvetica" charset="0"/>
              </a:rPr>
              <a:t>కాపీరైట్‌లు © </a:t>
            </a:r>
            <a:r>
              <a:rPr lang="en-US" sz="1200" dirty="0">
                <a:solidFill>
                  <a:schemeClr val="bg1">
                    <a:lumMod val="50000"/>
                  </a:schemeClr>
                </a:solidFill>
                <a:latin typeface="Helvetica" charset="0"/>
                <a:ea typeface="Helvetica" charset="0"/>
                <a:cs typeface="Helvetica" charset="0"/>
              </a:rPr>
              <a:t>HDFC </a:t>
            </a:r>
            <a:r>
              <a:rPr lang="te-IN" sz="1200" dirty="0">
                <a:solidFill>
                  <a:schemeClr val="bg1">
                    <a:lumMod val="50000"/>
                  </a:schemeClr>
                </a:solidFill>
                <a:latin typeface="Helvetica" charset="0"/>
                <a:ea typeface="Helvetica" charset="0"/>
                <a:cs typeface="Helvetica" charset="0"/>
              </a:rPr>
              <a:t>బ్యాంక్</a:t>
            </a:r>
            <a:r>
              <a:rPr lang="en-US" sz="1200" dirty="0">
                <a:solidFill>
                  <a:schemeClr val="bg1">
                    <a:lumMod val="50000"/>
                  </a:schemeClr>
                </a:solidFill>
                <a:latin typeface="Helvetica" charset="0"/>
                <a:ea typeface="Helvetica" charset="0"/>
                <a:cs typeface="Helvetica" charset="0"/>
              </a:rPr>
              <a:t>          </a:t>
            </a:r>
            <a:r>
              <a:rPr lang="te-IN" sz="1200" dirty="0">
                <a:solidFill>
                  <a:schemeClr val="bg1">
                    <a:lumMod val="50000"/>
                  </a:schemeClr>
                </a:solidFill>
                <a:latin typeface="Helvetica" charset="0"/>
                <a:ea typeface="Helvetica" charset="0"/>
                <a:cs typeface="Helvetica" charset="0"/>
              </a:rPr>
              <a:t>గోప్యమైనది</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పరిమితం చేయబడింది</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అంతర్గత</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ప్రజా</a:t>
            </a:r>
            <a:r>
              <a:rPr lang="en-US" sz="1200" dirty="0">
                <a:solidFill>
                  <a:schemeClr val="bg1">
                    <a:lumMod val="50000"/>
                  </a:schemeClr>
                </a:solidFill>
                <a:latin typeface="Helvetica" charset="0"/>
                <a:ea typeface="Helvetica" charset="0"/>
                <a:cs typeface="Helvetica" charset="0"/>
              </a:rPr>
              <a:t>* </a:t>
            </a:r>
          </a:p>
        </p:txBody>
      </p:sp>
      <p:pic>
        <p:nvPicPr>
          <p:cNvPr id="5" name="Picture 4" descr="A blue and white logo&#10;&#10;Description automatically generated">
            <a:extLst>
              <a:ext uri="{FF2B5EF4-FFF2-40B4-BE49-F238E27FC236}">
                <a16:creationId xmlns:a16="http://schemas.microsoft.com/office/drawing/2014/main" id="{71B7B032-2B5A-16FB-06FE-19BFF675B2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98605" y="6566610"/>
            <a:ext cx="702365" cy="255824"/>
          </a:xfrm>
          <a:prstGeom prst="rect">
            <a:avLst/>
          </a:prstGeom>
        </p:spPr>
      </p:pic>
    </p:spTree>
    <p:extLst>
      <p:ext uri="{BB962C8B-B14F-4D97-AF65-F5344CB8AC3E}">
        <p14:creationId xmlns:p14="http://schemas.microsoft.com/office/powerpoint/2010/main" val="2033363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996" y="6109763"/>
            <a:ext cx="9847941" cy="421269"/>
          </a:xfrm>
          <a:prstGeom prst="rect">
            <a:avLst/>
          </a:prstGeom>
          <a:ln>
            <a:solidFill>
              <a:schemeClr val="accent1"/>
            </a:solidFill>
          </a:ln>
        </p:spPr>
        <p:txBody>
          <a:bodyPr wrap="square" tIns="0" bIns="0" anchor="ctr">
            <a:spAutoFit/>
          </a:bodyPr>
          <a:lstStyle/>
          <a:p>
            <a:pPr marL="119063" lvl="0" algn="ctr">
              <a:lnSpc>
                <a:spcPct val="90000"/>
              </a:lnSpc>
              <a:spcBef>
                <a:spcPts val="300"/>
              </a:spcBef>
            </a:pPr>
            <a:r>
              <a:rPr lang="te-IN" sz="1500" b="1" u="sng" dirty="0">
                <a:solidFill>
                  <a:srgbClr val="0070C0"/>
                </a:solidFill>
              </a:rPr>
              <a:t>ప్రతి ఏజెంట్ / బ్యాంక్ సిబ్బంది / బిజినెస్ కరస్పాండెంట్ (</a:t>
            </a:r>
            <a:r>
              <a:rPr lang="en-US" sz="1500" b="1" u="sng" dirty="0">
                <a:solidFill>
                  <a:srgbClr val="0070C0"/>
                </a:solidFill>
              </a:rPr>
              <a:t>BC) / </a:t>
            </a:r>
            <a:r>
              <a:rPr lang="te-IN" sz="1500" b="1" u="sng" dirty="0">
                <a:solidFill>
                  <a:srgbClr val="0070C0"/>
                </a:solidFill>
              </a:rPr>
              <a:t>బిజినెస్ ఫెసిలిటేటర్ (</a:t>
            </a:r>
            <a:r>
              <a:rPr lang="en-US" sz="1500" b="1" u="sng" dirty="0">
                <a:solidFill>
                  <a:srgbClr val="0070C0"/>
                </a:solidFill>
              </a:rPr>
              <a:t>BF) </a:t>
            </a:r>
            <a:r>
              <a:rPr lang="te-IN" sz="1500" b="1" u="sng" dirty="0">
                <a:solidFill>
                  <a:srgbClr val="0070C0"/>
                </a:solidFill>
              </a:rPr>
              <a:t>ఆధార్ సమ్మతిని నిర్ధారించడానికి బాధ్యత వహిస్తారు -</a:t>
            </a:r>
            <a:r>
              <a:rPr lang="te-IN" sz="1500" b="1" u="sng" dirty="0">
                <a:solidFill>
                  <a:srgbClr val="FF0000"/>
                </a:solidFill>
              </a:rPr>
              <a:t>ఏదైనా పాటించకపోతే కఠిన చర్యలు / జరిమానాలకు దారి తీయవచ్చు.</a:t>
            </a:r>
            <a:endParaRPr lang="en-US" sz="1500" b="1" u="sng" dirty="0">
              <a:solidFill>
                <a:srgbClr val="FF0000"/>
              </a:solidFill>
            </a:endParaRPr>
          </a:p>
        </p:txBody>
      </p:sp>
      <p:sp>
        <p:nvSpPr>
          <p:cNvPr id="5" name="Rectangle 4"/>
          <p:cNvSpPr/>
          <p:nvPr/>
        </p:nvSpPr>
        <p:spPr>
          <a:xfrm>
            <a:off x="319317" y="1865030"/>
            <a:ext cx="4140000" cy="211398"/>
          </a:xfrm>
          <a:prstGeom prst="rect">
            <a:avLst/>
          </a:prstGeom>
          <a:solidFill>
            <a:srgbClr val="068841"/>
          </a:solidFill>
          <a:ln>
            <a:solidFill>
              <a:srgbClr val="0688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e-IN" sz="1600" b="1" dirty="0">
                <a:solidFill>
                  <a:schemeClr val="bg1"/>
                </a:solidFill>
              </a:rPr>
              <a:t>చేయండి</a:t>
            </a:r>
            <a:endParaRPr lang="en-IN" sz="1600" b="1" dirty="0">
              <a:solidFill>
                <a:schemeClr val="bg1"/>
              </a:solidFill>
            </a:endParaRPr>
          </a:p>
        </p:txBody>
      </p:sp>
      <p:sp>
        <p:nvSpPr>
          <p:cNvPr id="6" name="Rectangle 5"/>
          <p:cNvSpPr/>
          <p:nvPr/>
        </p:nvSpPr>
        <p:spPr>
          <a:xfrm>
            <a:off x="4585792" y="1868795"/>
            <a:ext cx="4140000" cy="21517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e-IN" sz="1600" b="1" dirty="0">
                <a:solidFill>
                  <a:schemeClr val="bg1"/>
                </a:solidFill>
              </a:rPr>
              <a:t>చేయకూడనివి</a:t>
            </a:r>
            <a:endParaRPr lang="en-IN" sz="1600" b="1" dirty="0">
              <a:solidFill>
                <a:schemeClr val="bg1"/>
              </a:solidFill>
            </a:endParaRPr>
          </a:p>
        </p:txBody>
      </p:sp>
      <p:sp>
        <p:nvSpPr>
          <p:cNvPr id="7" name="Rectangle 6"/>
          <p:cNvSpPr/>
          <p:nvPr/>
        </p:nvSpPr>
        <p:spPr>
          <a:xfrm>
            <a:off x="892073" y="2866158"/>
            <a:ext cx="3228647" cy="672430"/>
          </a:xfrm>
          <a:prstGeom prst="rect">
            <a:avLst/>
          </a:prstGeom>
          <a:solidFill>
            <a:srgbClr val="C3FDDD"/>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e-IN" sz="1400" dirty="0">
                <a:solidFill>
                  <a:schemeClr val="tx1"/>
                </a:solidFill>
              </a:rPr>
              <a:t>కస్టమర్‌కు తెలియజేయండి</a:t>
            </a:r>
            <a:r>
              <a:rPr lang="te-IN" sz="1400" b="1" u="sng" dirty="0">
                <a:solidFill>
                  <a:schemeClr val="tx1"/>
                </a:solidFill>
              </a:rPr>
              <a:t>ప్రయోజనం</a:t>
            </a:r>
            <a:r>
              <a:rPr lang="te-IN" sz="1400" dirty="0">
                <a:solidFill>
                  <a:schemeClr val="tx1"/>
                </a:solidFill>
              </a:rPr>
              <a:t>ఆధార్ తీసుకోవడం, లో</a:t>
            </a:r>
            <a:r>
              <a:rPr lang="te-IN" sz="1400" b="1" u="sng" dirty="0">
                <a:solidFill>
                  <a:srgbClr val="FF0000"/>
                </a:solidFill>
              </a:rPr>
              <a:t>స్థానిక</a:t>
            </a:r>
            <a:r>
              <a:rPr lang="te-IN" sz="1400" dirty="0">
                <a:solidFill>
                  <a:schemeClr val="tx1"/>
                </a:solidFill>
              </a:rPr>
              <a:t> </a:t>
            </a:r>
            <a:r>
              <a:rPr lang="te-IN" sz="1400" b="1" u="sng" dirty="0">
                <a:solidFill>
                  <a:srgbClr val="FF0000"/>
                </a:solidFill>
              </a:rPr>
              <a:t>భాష</a:t>
            </a:r>
            <a:r>
              <a:rPr lang="te-IN" sz="1400" dirty="0">
                <a:solidFill>
                  <a:schemeClr val="tx1"/>
                </a:solidFill>
              </a:rPr>
              <a:t>కస్టమర్‌కు అర్థమయ్యేలా ఉంది</a:t>
            </a:r>
            <a:endParaRPr lang="en-IN" sz="1400" dirty="0">
              <a:solidFill>
                <a:schemeClr val="tx1"/>
              </a:solidFill>
            </a:endParaRPr>
          </a:p>
        </p:txBody>
      </p:sp>
      <p:sp>
        <p:nvSpPr>
          <p:cNvPr id="8" name="Rectangle 7"/>
          <p:cNvSpPr/>
          <p:nvPr/>
        </p:nvSpPr>
        <p:spPr>
          <a:xfrm>
            <a:off x="908044" y="2123990"/>
            <a:ext cx="3228647" cy="672430"/>
          </a:xfrm>
          <a:prstGeom prst="rect">
            <a:avLst/>
          </a:prstGeom>
          <a:solidFill>
            <a:srgbClr val="9FFBC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e-IN" sz="1400" dirty="0">
                <a:solidFill>
                  <a:schemeClr val="tx1"/>
                </a:solidFill>
              </a:rPr>
              <a:t>ఇచ్చినప్పుడు మాత్రమే ఆధార్‌ని అంగీకరించండి</a:t>
            </a:r>
            <a:r>
              <a:rPr lang="te-IN" sz="1400" b="1" u="sng" dirty="0">
                <a:solidFill>
                  <a:schemeClr val="tx1"/>
                </a:solidFill>
              </a:rPr>
              <a:t>స్వచ్ఛందంగా</a:t>
            </a:r>
            <a:r>
              <a:rPr lang="te-IN" sz="1400" dirty="0">
                <a:solidFill>
                  <a:schemeClr val="tx1"/>
                </a:solidFill>
              </a:rPr>
              <a:t>కస్టమర్ పోస్ట్ ఆఫర్ ద్వారా</a:t>
            </a:r>
            <a:r>
              <a:rPr lang="te-IN" sz="1400" b="1" u="sng" dirty="0">
                <a:solidFill>
                  <a:srgbClr val="FF0000"/>
                </a:solidFill>
              </a:rPr>
              <a:t>ప్రత్యామ్నాయాలు</a:t>
            </a:r>
            <a:r>
              <a:rPr lang="te-IN" sz="1400" b="1" dirty="0">
                <a:solidFill>
                  <a:srgbClr val="FF0000"/>
                </a:solidFill>
              </a:rPr>
              <a:t>*</a:t>
            </a:r>
            <a:endParaRPr lang="en-IN" sz="1400" b="1" dirty="0">
              <a:solidFill>
                <a:srgbClr val="FF0000"/>
              </a:solidFill>
            </a:endParaRPr>
          </a:p>
        </p:txBody>
      </p:sp>
      <p:sp>
        <p:nvSpPr>
          <p:cNvPr id="9" name="Rectangle 8"/>
          <p:cNvSpPr/>
          <p:nvPr/>
        </p:nvSpPr>
        <p:spPr>
          <a:xfrm>
            <a:off x="896014" y="3609813"/>
            <a:ext cx="3228647" cy="672430"/>
          </a:xfrm>
          <a:prstGeom prst="rect">
            <a:avLst/>
          </a:prstGeom>
          <a:solidFill>
            <a:srgbClr val="DAFEEA"/>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e-IN" sz="1400" dirty="0">
                <a:solidFill>
                  <a:schemeClr val="tx1"/>
                </a:solidFill>
              </a:rPr>
              <a:t>తెలియజేయండి &amp; సేకరించండి</a:t>
            </a:r>
            <a:r>
              <a:rPr lang="te-IN" sz="1400" b="1" dirty="0">
                <a:solidFill>
                  <a:schemeClr val="tx1"/>
                </a:solidFill>
              </a:rPr>
              <a:t>కస్టమర్ యొక్క సమ్మతి</a:t>
            </a:r>
            <a:r>
              <a:rPr lang="te-IN" sz="1400" b="1" u="sng" dirty="0">
                <a:solidFill>
                  <a:srgbClr val="FF0000"/>
                </a:solidFill>
              </a:rPr>
              <a:t>స్వచ్ఛంద</a:t>
            </a:r>
            <a:r>
              <a:rPr lang="te-IN" sz="1400" b="1" dirty="0">
                <a:solidFill>
                  <a:schemeClr val="tx1"/>
                </a:solidFill>
              </a:rPr>
              <a:t> </a:t>
            </a:r>
            <a:r>
              <a:rPr lang="te-IN" sz="1400" b="1" u="sng" dirty="0">
                <a:solidFill>
                  <a:srgbClr val="FF0000"/>
                </a:solidFill>
              </a:rPr>
              <a:t>సమర్పణకు</a:t>
            </a:r>
            <a:r>
              <a:rPr lang="te-IN" sz="1400" dirty="0">
                <a:solidFill>
                  <a:schemeClr val="tx1"/>
                </a:solidFill>
              </a:rPr>
              <a:t> </a:t>
            </a:r>
            <a:r>
              <a:rPr lang="te-IN" sz="1400" b="1" u="sng" dirty="0">
                <a:solidFill>
                  <a:srgbClr val="FF0000"/>
                </a:solidFill>
              </a:rPr>
              <a:t>ముందు</a:t>
            </a:r>
            <a:r>
              <a:rPr lang="te-IN" sz="1400" dirty="0">
                <a:solidFill>
                  <a:schemeClr val="tx1"/>
                </a:solidFill>
              </a:rPr>
              <a:t>ఆధార్ యొక్క.</a:t>
            </a:r>
            <a:endParaRPr lang="en-IN" sz="1400" dirty="0">
              <a:solidFill>
                <a:schemeClr val="tx1"/>
              </a:solidFill>
            </a:endParaRPr>
          </a:p>
        </p:txBody>
      </p:sp>
      <p:sp>
        <p:nvSpPr>
          <p:cNvPr id="10" name="Rectangle 9"/>
          <p:cNvSpPr/>
          <p:nvPr/>
        </p:nvSpPr>
        <p:spPr>
          <a:xfrm>
            <a:off x="896015" y="4360212"/>
            <a:ext cx="3224706" cy="672430"/>
          </a:xfrm>
          <a:prstGeom prst="rect">
            <a:avLst/>
          </a:prstGeom>
          <a:solidFill>
            <a:srgbClr val="DFFDE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e-IN" sz="1400" dirty="0">
                <a:solidFill>
                  <a:schemeClr val="tx1"/>
                </a:solidFill>
              </a:rPr>
              <a:t>వీటికి మాత్రమే ఆధార్‌ను ఉపయోగించాలి</a:t>
            </a:r>
            <a:r>
              <a:rPr lang="te-IN" sz="1400" b="1" u="sng" dirty="0">
                <a:solidFill>
                  <a:srgbClr val="FF0000"/>
                </a:solidFill>
              </a:rPr>
              <a:t>ప్రయోజనం</a:t>
            </a:r>
            <a:r>
              <a:rPr lang="te-IN" sz="1400" dirty="0">
                <a:solidFill>
                  <a:schemeClr val="tx1"/>
                </a:solidFill>
              </a:rPr>
              <a:t> </a:t>
            </a:r>
            <a:r>
              <a:rPr lang="te-IN" sz="1400" b="1" u="sng" dirty="0">
                <a:solidFill>
                  <a:srgbClr val="FF0000"/>
                </a:solidFill>
              </a:rPr>
              <a:t>తెలియజేసారు</a:t>
            </a:r>
            <a:r>
              <a:rPr lang="te-IN" sz="1400" dirty="0">
                <a:solidFill>
                  <a:schemeClr val="tx1"/>
                </a:solidFill>
              </a:rPr>
              <a:t>వినియోగదారునికి</a:t>
            </a:r>
            <a:endParaRPr lang="en-IN" sz="1400" dirty="0">
              <a:solidFill>
                <a:schemeClr val="tx1"/>
              </a:solidFill>
            </a:endParaRPr>
          </a:p>
        </p:txBody>
      </p:sp>
      <p:sp>
        <p:nvSpPr>
          <p:cNvPr id="11" name="Rectangle 10"/>
          <p:cNvSpPr/>
          <p:nvPr/>
        </p:nvSpPr>
        <p:spPr>
          <a:xfrm>
            <a:off x="902622" y="5071242"/>
            <a:ext cx="3228647" cy="672430"/>
          </a:xfrm>
          <a:prstGeom prst="rect">
            <a:avLst/>
          </a:prstGeom>
          <a:solidFill>
            <a:srgbClr val="E7FDF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e-IN" sz="1400" dirty="0">
                <a:solidFill>
                  <a:schemeClr val="tx1"/>
                </a:solidFill>
              </a:rPr>
              <a:t>ఎల్లప్పుడూ</a:t>
            </a:r>
            <a:r>
              <a:rPr lang="te-IN" sz="1400" b="1" u="sng" dirty="0">
                <a:solidFill>
                  <a:srgbClr val="FF0000"/>
                </a:solidFill>
              </a:rPr>
              <a:t>గోప్యతను</a:t>
            </a:r>
            <a:r>
              <a:rPr lang="te-IN" sz="1400" dirty="0">
                <a:solidFill>
                  <a:schemeClr val="tx1"/>
                </a:solidFill>
              </a:rPr>
              <a:t> </a:t>
            </a:r>
            <a:r>
              <a:rPr lang="te-IN" sz="1400" b="1" u="sng" dirty="0">
                <a:solidFill>
                  <a:srgbClr val="FF0000"/>
                </a:solidFill>
              </a:rPr>
              <a:t>నిర్ధారించండి</a:t>
            </a:r>
            <a:r>
              <a:rPr lang="te-IN" sz="1400" dirty="0">
                <a:solidFill>
                  <a:schemeClr val="tx1"/>
                </a:solidFill>
              </a:rPr>
              <a:t>కస్టమర్ యొక్క ఆధార్ డేటా.</a:t>
            </a:r>
            <a:endParaRPr lang="en-IN" sz="1400" dirty="0">
              <a:solidFill>
                <a:schemeClr val="tx1"/>
              </a:solidFill>
            </a:endParaRPr>
          </a:p>
        </p:txBody>
      </p:sp>
      <p:sp>
        <p:nvSpPr>
          <p:cNvPr id="12" name="Rectangle 11"/>
          <p:cNvSpPr/>
          <p:nvPr/>
        </p:nvSpPr>
        <p:spPr>
          <a:xfrm>
            <a:off x="5498159" y="2838453"/>
            <a:ext cx="3228647" cy="672430"/>
          </a:xfrm>
          <a:prstGeom prst="rect">
            <a:avLst/>
          </a:prstGeom>
          <a:solidFill>
            <a:srgbClr val="FFD5D5">
              <a:alpha val="84706"/>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e-IN" sz="1200" b="1" u="sng" dirty="0">
                <a:solidFill>
                  <a:schemeClr val="tx1"/>
                </a:solidFill>
              </a:rPr>
              <a:t>ఎప్పుడూ నిల్వ చేయవద్దు </a:t>
            </a:r>
            <a:r>
              <a:rPr lang="te-IN" sz="1200" b="1" u="sng" dirty="0">
                <a:solidFill>
                  <a:srgbClr val="00B0F0"/>
                </a:solidFill>
              </a:rPr>
              <a:t>ఆధార్ కాపీ</a:t>
            </a:r>
            <a:r>
              <a:rPr lang="te-IN" sz="1200" dirty="0">
                <a:solidFill>
                  <a:schemeClr val="tx1"/>
                </a:solidFill>
              </a:rPr>
              <a:t>శాఖ, ల్యాప్‌టాప్‌లు / డెస్క్‌టాప్‌లు, మొబైల్ ఫోన్‌లు లేదా ఏదైనా పోర్టబుల్ స్టోరేజ్ పరికరంలో లు.</a:t>
            </a:r>
            <a:endParaRPr lang="en-IN" sz="1200" dirty="0">
              <a:solidFill>
                <a:schemeClr val="tx1"/>
              </a:solidFill>
            </a:endParaRPr>
          </a:p>
        </p:txBody>
      </p:sp>
      <p:sp>
        <p:nvSpPr>
          <p:cNvPr id="13" name="Rectangle 12"/>
          <p:cNvSpPr/>
          <p:nvPr/>
        </p:nvSpPr>
        <p:spPr>
          <a:xfrm>
            <a:off x="5498158" y="2129496"/>
            <a:ext cx="3228647" cy="672430"/>
          </a:xfrm>
          <a:prstGeom prst="rect">
            <a:avLst/>
          </a:prstGeom>
          <a:solidFill>
            <a:srgbClr val="FFD5D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e-IN" sz="1200" b="1" u="sng" dirty="0">
                <a:solidFill>
                  <a:schemeClr val="tx1"/>
                </a:solidFill>
              </a:rPr>
              <a:t>ఎప్పుడూ భాగస్వామ్యం చేయవద్దు</a:t>
            </a:r>
            <a:r>
              <a:rPr lang="te-IN" sz="1200" dirty="0">
                <a:solidFill>
                  <a:schemeClr val="tx1"/>
                </a:solidFill>
              </a:rPr>
              <a:t>ఏదైనా ఉన్న కస్టమర్ యొక్క ఆధార్ సమాచారం</a:t>
            </a:r>
            <a:r>
              <a:rPr lang="te-IN" sz="1200" b="1" u="sng" dirty="0">
                <a:solidFill>
                  <a:srgbClr val="00B0F0"/>
                </a:solidFill>
              </a:rPr>
              <a:t>మూడో</a:t>
            </a:r>
            <a:r>
              <a:rPr lang="te-IN" sz="1200" dirty="0">
                <a:solidFill>
                  <a:schemeClr val="tx1"/>
                </a:solidFill>
              </a:rPr>
              <a:t> </a:t>
            </a:r>
            <a:r>
              <a:rPr lang="te-IN" sz="1200" b="1" u="sng" dirty="0">
                <a:solidFill>
                  <a:srgbClr val="00B0F0"/>
                </a:solidFill>
              </a:rPr>
              <a:t>వ్యక్తులు</a:t>
            </a:r>
            <a:r>
              <a:rPr lang="te-IN" sz="1200" dirty="0">
                <a:solidFill>
                  <a:schemeClr val="tx1"/>
                </a:solidFill>
              </a:rPr>
              <a:t>లేదా</a:t>
            </a:r>
            <a:r>
              <a:rPr lang="te-IN" sz="1200" b="1" u="sng" dirty="0">
                <a:solidFill>
                  <a:srgbClr val="00B0F0"/>
                </a:solidFill>
              </a:rPr>
              <a:t>ఇ-మెయిల్, ఫోన్ మొదలైన వాటి ద్వారా.</a:t>
            </a:r>
            <a:endParaRPr lang="en-IN" sz="1200" b="1" i="1" u="sng" dirty="0">
              <a:solidFill>
                <a:srgbClr val="00B0F0"/>
              </a:solidFill>
            </a:endParaRPr>
          </a:p>
        </p:txBody>
      </p:sp>
      <p:sp>
        <p:nvSpPr>
          <p:cNvPr id="14" name="Rectangle 13"/>
          <p:cNvSpPr/>
          <p:nvPr/>
        </p:nvSpPr>
        <p:spPr>
          <a:xfrm>
            <a:off x="5498158" y="3549526"/>
            <a:ext cx="3228647" cy="813640"/>
          </a:xfrm>
          <a:prstGeom prst="rect">
            <a:avLst/>
          </a:prstGeom>
          <a:solidFill>
            <a:srgbClr val="FFE7E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e-IN" sz="1200" b="1" u="sng" dirty="0">
                <a:solidFill>
                  <a:schemeClr val="tx1"/>
                </a:solidFill>
              </a:rPr>
              <a:t>ఎప్పుడూ</a:t>
            </a:r>
            <a:r>
              <a:rPr lang="te-IN" sz="1200" dirty="0">
                <a:solidFill>
                  <a:schemeClr val="tx1"/>
                </a:solidFill>
              </a:rPr>
              <a:t> </a:t>
            </a:r>
            <a:r>
              <a:rPr lang="te-IN" sz="1200" b="1" u="sng" dirty="0">
                <a:solidFill>
                  <a:schemeClr val="tx1"/>
                </a:solidFill>
              </a:rPr>
              <a:t>అభ్యర్థించవద్దు</a:t>
            </a:r>
            <a:r>
              <a:rPr lang="te-IN" sz="1200" dirty="0">
                <a:solidFill>
                  <a:schemeClr val="tx1"/>
                </a:solidFill>
              </a:rPr>
              <a:t>కస్టమర్ ఇమెయిల్ ద్వారా ఆధార్ ఇవ్వడానికి లేదా</a:t>
            </a:r>
            <a:r>
              <a:rPr lang="en-IN" sz="1200" u="sng" dirty="0">
                <a:solidFill>
                  <a:schemeClr val="tx1"/>
                </a:solidFill>
              </a:rPr>
              <a:t>WhatsApp, Facebook </a:t>
            </a:r>
            <a:r>
              <a:rPr lang="te-IN" sz="1200" u="sng" dirty="0">
                <a:solidFill>
                  <a:schemeClr val="tx1"/>
                </a:solidFill>
              </a:rPr>
              <a:t>మొదలైన అసురక్షిత సోషల్ మీడియా ప్లాట్‌ఫారమ్‌లు.</a:t>
            </a:r>
            <a:endParaRPr lang="en-IN" sz="1200" u="sng" dirty="0">
              <a:solidFill>
                <a:schemeClr val="tx1"/>
              </a:solidFill>
            </a:endParaRPr>
          </a:p>
        </p:txBody>
      </p:sp>
      <p:sp>
        <p:nvSpPr>
          <p:cNvPr id="15" name="Rectangle 14"/>
          <p:cNvSpPr/>
          <p:nvPr/>
        </p:nvSpPr>
        <p:spPr>
          <a:xfrm>
            <a:off x="5498157" y="4404826"/>
            <a:ext cx="3228647" cy="672430"/>
          </a:xfrm>
          <a:prstGeom prst="rect">
            <a:avLst/>
          </a:prstGeom>
          <a:solidFill>
            <a:srgbClr val="FFEFE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e-IN" sz="1400" b="1" u="sng" dirty="0">
                <a:solidFill>
                  <a:schemeClr val="tx1"/>
                </a:solidFill>
              </a:rPr>
              <a:t>అదనపు ఆధార్ కాపీలను ఎప్పుడూ పొందవద్దుక</a:t>
            </a:r>
            <a:r>
              <a:rPr lang="te-IN" sz="1400" dirty="0">
                <a:solidFill>
                  <a:schemeClr val="tx1"/>
                </a:solidFill>
              </a:rPr>
              <a:t>స్టమర్ల నుండి.</a:t>
            </a:r>
            <a:endParaRPr lang="en-IN" sz="1400" dirty="0">
              <a:solidFill>
                <a:schemeClr val="tx1"/>
              </a:solidFill>
            </a:endParaRPr>
          </a:p>
        </p:txBody>
      </p:sp>
      <p:sp>
        <p:nvSpPr>
          <p:cNvPr id="16" name="Rectangle 15"/>
          <p:cNvSpPr/>
          <p:nvPr/>
        </p:nvSpPr>
        <p:spPr>
          <a:xfrm>
            <a:off x="5498156" y="5114313"/>
            <a:ext cx="3228647" cy="672430"/>
          </a:xfrm>
          <a:prstGeom prst="rect">
            <a:avLst/>
          </a:prstGeom>
          <a:solidFill>
            <a:srgbClr val="FFF3F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e-IN" sz="1200" b="1" u="sng" dirty="0">
                <a:solidFill>
                  <a:schemeClr val="tx1"/>
                </a:solidFill>
              </a:rPr>
              <a:t>ఎప్పుడూ పబ్లిక్‌గా ప్రచురించవద్దు, ప్రదర్శించవద్దు, బదిలీ చేయవద్దు లేదా పోస్ట్ చేయవద్దు</a:t>
            </a:r>
            <a:r>
              <a:rPr lang="te-IN" sz="1200" dirty="0">
                <a:solidFill>
                  <a:schemeClr val="tx1"/>
                </a:solidFill>
              </a:rPr>
              <a:t>కస్టమర్ యొక్క ఆధార్ వివరాలు.</a:t>
            </a:r>
            <a:endParaRPr lang="en-IN" sz="1200" dirty="0">
              <a:solidFill>
                <a:schemeClr val="tx1"/>
              </a:solidFill>
            </a:endParaRPr>
          </a:p>
        </p:txBody>
      </p:sp>
      <p:sp>
        <p:nvSpPr>
          <p:cNvPr id="17" name="Oval 16"/>
          <p:cNvSpPr/>
          <p:nvPr/>
        </p:nvSpPr>
        <p:spPr>
          <a:xfrm>
            <a:off x="307285" y="2192230"/>
            <a:ext cx="500564" cy="490039"/>
          </a:xfrm>
          <a:prstGeom prst="ellipse">
            <a:avLst/>
          </a:prstGeom>
          <a:solidFill>
            <a:srgbClr val="DFFDED"/>
          </a:solidFill>
          <a:ln>
            <a:solidFill>
              <a:srgbClr val="09C7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a:solidFill>
                  <a:schemeClr val="accent6">
                    <a:lumMod val="50000"/>
                  </a:schemeClr>
                </a:solidFill>
                <a:latin typeface="Arial Rounded MT Bold" panose="020F0704030504030204" pitchFamily="34" charset="0"/>
              </a:rPr>
              <a:t>1</a:t>
            </a:r>
          </a:p>
        </p:txBody>
      </p:sp>
      <p:sp>
        <p:nvSpPr>
          <p:cNvPr id="18" name="Oval 17"/>
          <p:cNvSpPr/>
          <p:nvPr/>
        </p:nvSpPr>
        <p:spPr>
          <a:xfrm>
            <a:off x="4886582" y="2192449"/>
            <a:ext cx="500400" cy="489600"/>
          </a:xfrm>
          <a:prstGeom prst="ellipse">
            <a:avLst/>
          </a:prstGeom>
          <a:solidFill>
            <a:srgbClr val="FFEFE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rgbClr val="C00000"/>
                </a:solidFill>
                <a:latin typeface="Arial Rounded MT Bold" panose="020F0704030504030204" pitchFamily="34" charset="0"/>
              </a:rPr>
              <a:t>1</a:t>
            </a:r>
          </a:p>
        </p:txBody>
      </p:sp>
      <p:sp>
        <p:nvSpPr>
          <p:cNvPr id="19" name="Rectangle 18"/>
          <p:cNvSpPr/>
          <p:nvPr/>
        </p:nvSpPr>
        <p:spPr>
          <a:xfrm>
            <a:off x="255621" y="5784899"/>
            <a:ext cx="8779804" cy="25330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just"/>
            <a:r>
              <a:rPr lang="te-IN" sz="1400" i="1" dirty="0">
                <a:solidFill>
                  <a:schemeClr val="tx1"/>
                </a:solidFill>
              </a:rPr>
              <a:t>*</a:t>
            </a:r>
            <a:r>
              <a:rPr lang="te-IN" sz="1400" b="1" u="sng" dirty="0">
                <a:solidFill>
                  <a:schemeClr val="tx1"/>
                </a:solidFill>
              </a:rPr>
              <a:t>గమనిక:</a:t>
            </a:r>
            <a:r>
              <a:rPr lang="te-IN" sz="1400" i="1" dirty="0">
                <a:solidFill>
                  <a:schemeClr val="tx1"/>
                </a:solidFill>
              </a:rPr>
              <a:t>ప్రబలంగా ఉన్న మార్గదర్శకాల ప్రకారం </a:t>
            </a:r>
            <a:r>
              <a:rPr lang="en-IN" sz="1400" i="1" dirty="0">
                <a:solidFill>
                  <a:schemeClr val="tx1"/>
                </a:solidFill>
              </a:rPr>
              <a:t>KYC </a:t>
            </a:r>
            <a:r>
              <a:rPr lang="te-IN" sz="1400" i="1" dirty="0">
                <a:solidFill>
                  <a:schemeClr val="tx1"/>
                </a:solidFill>
              </a:rPr>
              <a:t>ప్రత్యామ్నాయాలను కస్టమర్‌లకు అందించాలి.</a:t>
            </a:r>
            <a:endParaRPr lang="en-IN" sz="1400" i="1" dirty="0">
              <a:solidFill>
                <a:schemeClr val="tx1"/>
              </a:solidFill>
            </a:endParaRPr>
          </a:p>
        </p:txBody>
      </p:sp>
      <p:sp>
        <p:nvSpPr>
          <p:cNvPr id="20" name="Oval 19"/>
          <p:cNvSpPr/>
          <p:nvPr/>
        </p:nvSpPr>
        <p:spPr>
          <a:xfrm>
            <a:off x="307285" y="2957353"/>
            <a:ext cx="500564" cy="490039"/>
          </a:xfrm>
          <a:prstGeom prst="ellipse">
            <a:avLst/>
          </a:prstGeom>
          <a:solidFill>
            <a:srgbClr val="DFFDED"/>
          </a:solidFill>
          <a:ln>
            <a:solidFill>
              <a:srgbClr val="09C7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a:solidFill>
                  <a:schemeClr val="accent6">
                    <a:lumMod val="50000"/>
                  </a:schemeClr>
                </a:solidFill>
                <a:latin typeface="Arial Rounded MT Bold" panose="020F0704030504030204" pitchFamily="34" charset="0"/>
              </a:rPr>
              <a:t>2</a:t>
            </a:r>
          </a:p>
        </p:txBody>
      </p:sp>
      <p:sp>
        <p:nvSpPr>
          <p:cNvPr id="21" name="Oval 20"/>
          <p:cNvSpPr/>
          <p:nvPr/>
        </p:nvSpPr>
        <p:spPr>
          <a:xfrm>
            <a:off x="307285" y="3691620"/>
            <a:ext cx="500564" cy="490039"/>
          </a:xfrm>
          <a:prstGeom prst="ellipse">
            <a:avLst/>
          </a:prstGeom>
          <a:solidFill>
            <a:srgbClr val="DFFDED"/>
          </a:solidFill>
          <a:ln>
            <a:solidFill>
              <a:srgbClr val="09C7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a:solidFill>
                  <a:schemeClr val="accent6">
                    <a:lumMod val="50000"/>
                  </a:schemeClr>
                </a:solidFill>
                <a:latin typeface="Arial Rounded MT Bold" panose="020F0704030504030204" pitchFamily="34" charset="0"/>
              </a:rPr>
              <a:t>3</a:t>
            </a:r>
          </a:p>
        </p:txBody>
      </p:sp>
      <p:sp>
        <p:nvSpPr>
          <p:cNvPr id="22" name="Oval 21"/>
          <p:cNvSpPr/>
          <p:nvPr/>
        </p:nvSpPr>
        <p:spPr>
          <a:xfrm>
            <a:off x="307285" y="4437153"/>
            <a:ext cx="500564" cy="490039"/>
          </a:xfrm>
          <a:prstGeom prst="ellipse">
            <a:avLst/>
          </a:prstGeom>
          <a:solidFill>
            <a:srgbClr val="DFFDED"/>
          </a:solidFill>
          <a:ln>
            <a:solidFill>
              <a:srgbClr val="09C7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a:solidFill>
                  <a:schemeClr val="accent6">
                    <a:lumMod val="50000"/>
                  </a:schemeClr>
                </a:solidFill>
                <a:latin typeface="Arial Rounded MT Bold" panose="020F0704030504030204" pitchFamily="34" charset="0"/>
              </a:rPr>
              <a:t>4</a:t>
            </a:r>
          </a:p>
        </p:txBody>
      </p:sp>
      <p:sp>
        <p:nvSpPr>
          <p:cNvPr id="23" name="Oval 22"/>
          <p:cNvSpPr/>
          <p:nvPr/>
        </p:nvSpPr>
        <p:spPr>
          <a:xfrm>
            <a:off x="307285" y="5134541"/>
            <a:ext cx="500564" cy="490039"/>
          </a:xfrm>
          <a:prstGeom prst="ellipse">
            <a:avLst/>
          </a:prstGeom>
          <a:solidFill>
            <a:srgbClr val="DFFDED"/>
          </a:solidFill>
          <a:ln>
            <a:solidFill>
              <a:srgbClr val="09C7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a:solidFill>
                  <a:schemeClr val="accent6">
                    <a:lumMod val="50000"/>
                  </a:schemeClr>
                </a:solidFill>
                <a:latin typeface="Arial Rounded MT Bold" panose="020F0704030504030204" pitchFamily="34" charset="0"/>
              </a:rPr>
              <a:t>5</a:t>
            </a:r>
          </a:p>
        </p:txBody>
      </p:sp>
      <p:sp>
        <p:nvSpPr>
          <p:cNvPr id="24" name="Oval 23"/>
          <p:cNvSpPr/>
          <p:nvPr/>
        </p:nvSpPr>
        <p:spPr>
          <a:xfrm>
            <a:off x="4886582" y="2956325"/>
            <a:ext cx="500400" cy="489600"/>
          </a:xfrm>
          <a:prstGeom prst="ellipse">
            <a:avLst/>
          </a:prstGeom>
          <a:solidFill>
            <a:srgbClr val="FFEFE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rgbClr val="C00000"/>
                </a:solidFill>
                <a:latin typeface="Arial Rounded MT Bold" panose="020F0704030504030204" pitchFamily="34" charset="0"/>
              </a:rPr>
              <a:t>2</a:t>
            </a:r>
          </a:p>
        </p:txBody>
      </p:sp>
      <p:sp>
        <p:nvSpPr>
          <p:cNvPr id="25" name="Oval 24"/>
          <p:cNvSpPr/>
          <p:nvPr/>
        </p:nvSpPr>
        <p:spPr>
          <a:xfrm>
            <a:off x="4917405" y="3689925"/>
            <a:ext cx="500400" cy="489600"/>
          </a:xfrm>
          <a:prstGeom prst="ellipse">
            <a:avLst/>
          </a:prstGeom>
          <a:solidFill>
            <a:srgbClr val="FFEFE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rgbClr val="C00000"/>
                </a:solidFill>
                <a:latin typeface="Arial Rounded MT Bold" panose="020F0704030504030204" pitchFamily="34" charset="0"/>
              </a:rPr>
              <a:t>3</a:t>
            </a:r>
          </a:p>
        </p:txBody>
      </p:sp>
      <p:sp>
        <p:nvSpPr>
          <p:cNvPr id="26" name="Oval 25"/>
          <p:cNvSpPr/>
          <p:nvPr/>
        </p:nvSpPr>
        <p:spPr>
          <a:xfrm>
            <a:off x="4917405" y="4433323"/>
            <a:ext cx="500400" cy="489600"/>
          </a:xfrm>
          <a:prstGeom prst="ellipse">
            <a:avLst/>
          </a:prstGeom>
          <a:solidFill>
            <a:srgbClr val="FFEFE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rgbClr val="C00000"/>
                </a:solidFill>
                <a:latin typeface="Arial Rounded MT Bold" panose="020F0704030504030204" pitchFamily="34" charset="0"/>
              </a:rPr>
              <a:t>4</a:t>
            </a:r>
          </a:p>
        </p:txBody>
      </p:sp>
      <p:sp>
        <p:nvSpPr>
          <p:cNvPr id="27" name="Oval 26"/>
          <p:cNvSpPr/>
          <p:nvPr/>
        </p:nvSpPr>
        <p:spPr>
          <a:xfrm>
            <a:off x="4917405" y="5139284"/>
            <a:ext cx="500400" cy="489600"/>
          </a:xfrm>
          <a:prstGeom prst="ellipse">
            <a:avLst/>
          </a:prstGeom>
          <a:solidFill>
            <a:srgbClr val="FFEFE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rgbClr val="C00000"/>
                </a:solidFill>
                <a:latin typeface="Arial Rounded MT Bold" panose="020F0704030504030204" pitchFamily="34" charset="0"/>
              </a:rPr>
              <a:t>5</a:t>
            </a:r>
          </a:p>
        </p:txBody>
      </p:sp>
      <p:pic>
        <p:nvPicPr>
          <p:cNvPr id="28" name="Picture 27"/>
          <p:cNvPicPr>
            <a:picLocks noChangeAspect="1"/>
          </p:cNvPicPr>
          <p:nvPr/>
        </p:nvPicPr>
        <p:blipFill rotWithShape="1">
          <a:blip r:embed="rId2" cstate="print">
            <a:extLst>
              <a:ext uri="{28A0092B-C50C-407E-A947-70E740481C1C}">
                <a14:useLocalDpi xmlns:a14="http://schemas.microsoft.com/office/drawing/2010/main"/>
              </a:ext>
            </a:extLst>
          </a:blip>
          <a:srcRect b="78076"/>
          <a:stretch/>
        </p:blipFill>
        <p:spPr>
          <a:xfrm>
            <a:off x="1780493" y="914400"/>
            <a:ext cx="5637189" cy="636486"/>
          </a:xfrm>
          <a:prstGeom prst="rect">
            <a:avLst/>
          </a:prstGeom>
          <a:ln>
            <a:solidFill>
              <a:srgbClr val="002060"/>
            </a:solidFill>
          </a:ln>
        </p:spPr>
      </p:pic>
      <p:sp>
        <p:nvSpPr>
          <p:cNvPr id="29" name="Rectangle 28"/>
          <p:cNvSpPr/>
          <p:nvPr/>
        </p:nvSpPr>
        <p:spPr>
          <a:xfrm>
            <a:off x="1057136" y="1558328"/>
            <a:ext cx="7256036" cy="25330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te-IN" b="1" u="sng" dirty="0">
                <a:solidFill>
                  <a:srgbClr val="7030A0"/>
                </a:solidFill>
              </a:rPr>
              <a:t>కస్టమర్ ఆధార్‌ను నిర్వహించేటప్పుడు తీసుకోవలసిన ముఖ్యమైన జాగ్రత్తలు.</a:t>
            </a:r>
            <a:endParaRPr lang="en-IN" b="1" u="sng" dirty="0">
              <a:solidFill>
                <a:srgbClr val="7030A0"/>
              </a:solidFill>
            </a:endParaRPr>
          </a:p>
        </p:txBody>
      </p:sp>
      <p:sp>
        <p:nvSpPr>
          <p:cNvPr id="30" name="TextBox 3"/>
          <p:cNvSpPr txBox="1"/>
          <p:nvPr/>
        </p:nvSpPr>
        <p:spPr>
          <a:xfrm>
            <a:off x="0" y="170916"/>
            <a:ext cx="9314916" cy="646331"/>
          </a:xfrm>
          <a:prstGeom prst="rect">
            <a:avLst/>
          </a:prstGeom>
          <a:noFill/>
        </p:spPr>
        <p:txBody>
          <a:bodyPr wrap="square" rtlCol="0">
            <a:spAutoFit/>
          </a:bodyPr>
          <a:lstStyle/>
          <a:p>
            <a:r>
              <a:rPr lang="te-IN" sz="3600" b="1" dirty="0">
                <a:solidFill>
                  <a:srgbClr val="FEFEFE"/>
                </a:solidFill>
                <a:latin typeface="Helvetica" charset="0"/>
                <a:ea typeface="Helvetica" charset="0"/>
                <a:cs typeface="Helvetica" charset="0"/>
              </a:rPr>
              <a:t>ఆధార్ వర్తింపు</a:t>
            </a:r>
            <a:endParaRPr lang="en-US" sz="3600" b="1" dirty="0">
              <a:solidFill>
                <a:srgbClr val="FEFEFE"/>
              </a:solidFill>
              <a:latin typeface="Helvetica" charset="0"/>
              <a:ea typeface="Helvetica" charset="0"/>
              <a:cs typeface="Helvetica" charset="0"/>
            </a:endParaRPr>
          </a:p>
        </p:txBody>
      </p:sp>
      <p:pic>
        <p:nvPicPr>
          <p:cNvPr id="32" name="Picture 40">
            <a:extLst>
              <a:ext uri="{FF2B5EF4-FFF2-40B4-BE49-F238E27FC236}">
                <a16:creationId xmlns:a16="http://schemas.microsoft.com/office/drawing/2014/main" id="{F8983555-FE6D-4807-A25D-F1ED1DF833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64AB9043-3830-DC94-7447-912A76761B6E}"/>
              </a:ext>
            </a:extLst>
          </p:cNvPr>
          <p:cNvSpPr/>
          <p:nvPr/>
        </p:nvSpPr>
        <p:spPr>
          <a:xfrm>
            <a:off x="-3743" y="6566288"/>
            <a:ext cx="12192000" cy="276999"/>
          </a:xfrm>
          <a:prstGeom prst="rect">
            <a:avLst/>
          </a:prstGeom>
        </p:spPr>
        <p:txBody>
          <a:bodyPr wrap="square">
            <a:spAutoFit/>
          </a:bodyPr>
          <a:lstStyle/>
          <a:p>
            <a:pPr algn="ctr"/>
            <a:r>
              <a:rPr lang="te-IN" sz="1200" dirty="0">
                <a:solidFill>
                  <a:schemeClr val="bg1">
                    <a:lumMod val="50000"/>
                  </a:schemeClr>
                </a:solidFill>
                <a:latin typeface="Helvetica" charset="0"/>
                <a:ea typeface="Helvetica" charset="0"/>
                <a:cs typeface="Helvetica" charset="0"/>
              </a:rPr>
              <a:t>కాపీరైట్‌లు © </a:t>
            </a:r>
            <a:r>
              <a:rPr lang="en-US" sz="1200" dirty="0">
                <a:solidFill>
                  <a:schemeClr val="bg1">
                    <a:lumMod val="50000"/>
                  </a:schemeClr>
                </a:solidFill>
                <a:latin typeface="Helvetica" charset="0"/>
                <a:ea typeface="Helvetica" charset="0"/>
                <a:cs typeface="Helvetica" charset="0"/>
              </a:rPr>
              <a:t>HDFC </a:t>
            </a:r>
            <a:r>
              <a:rPr lang="te-IN" sz="1200" dirty="0">
                <a:solidFill>
                  <a:schemeClr val="bg1">
                    <a:lumMod val="50000"/>
                  </a:schemeClr>
                </a:solidFill>
                <a:latin typeface="Helvetica" charset="0"/>
                <a:ea typeface="Helvetica" charset="0"/>
                <a:cs typeface="Helvetica" charset="0"/>
              </a:rPr>
              <a:t>బ్యాంక్</a:t>
            </a:r>
            <a:r>
              <a:rPr lang="en-US" sz="1200" dirty="0">
                <a:solidFill>
                  <a:schemeClr val="bg1">
                    <a:lumMod val="50000"/>
                  </a:schemeClr>
                </a:solidFill>
                <a:latin typeface="Helvetica" charset="0"/>
                <a:ea typeface="Helvetica" charset="0"/>
                <a:cs typeface="Helvetica" charset="0"/>
              </a:rPr>
              <a:t>          </a:t>
            </a:r>
            <a:r>
              <a:rPr lang="te-IN" sz="1200" dirty="0">
                <a:solidFill>
                  <a:schemeClr val="bg1">
                    <a:lumMod val="50000"/>
                  </a:schemeClr>
                </a:solidFill>
                <a:latin typeface="Helvetica" charset="0"/>
                <a:ea typeface="Helvetica" charset="0"/>
                <a:cs typeface="Helvetica" charset="0"/>
              </a:rPr>
              <a:t>గోప్యమైనది</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పరిమితం చేయబడింది</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అంతర్గత</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ప్రజా</a:t>
            </a:r>
            <a:r>
              <a:rPr lang="en-US" sz="1200" dirty="0">
                <a:solidFill>
                  <a:schemeClr val="bg1">
                    <a:lumMod val="50000"/>
                  </a:schemeClr>
                </a:solidFill>
                <a:latin typeface="Helvetica" charset="0"/>
                <a:ea typeface="Helvetica" charset="0"/>
                <a:cs typeface="Helvetica" charset="0"/>
              </a:rPr>
              <a:t>* </a:t>
            </a:r>
          </a:p>
        </p:txBody>
      </p:sp>
      <p:sp>
        <p:nvSpPr>
          <p:cNvPr id="31" name="TextBox 30">
            <a:extLst>
              <a:ext uri="{FF2B5EF4-FFF2-40B4-BE49-F238E27FC236}">
                <a16:creationId xmlns:a16="http://schemas.microsoft.com/office/drawing/2014/main" id="{0BF525F0-6BC5-2FE3-B863-84E47CE487E4}"/>
              </a:ext>
            </a:extLst>
          </p:cNvPr>
          <p:cNvSpPr txBox="1"/>
          <p:nvPr/>
        </p:nvSpPr>
        <p:spPr>
          <a:xfrm>
            <a:off x="6519110" y="899871"/>
            <a:ext cx="4210929" cy="646331"/>
          </a:xfrm>
          <a:prstGeom prst="rect">
            <a:avLst/>
          </a:prstGeom>
          <a:noFill/>
        </p:spPr>
        <p:txBody>
          <a:bodyPr wrap="square">
            <a:spAutoFit/>
          </a:bodyPr>
          <a:lstStyle/>
          <a:p>
            <a:r>
              <a:rPr lang="en-IN" dirty="0" err="1"/>
              <a:t>ఆధార్</a:t>
            </a:r>
            <a:r>
              <a:rPr lang="en-IN" dirty="0"/>
              <a:t> </a:t>
            </a:r>
            <a:r>
              <a:rPr lang="en-IN" dirty="0" err="1"/>
              <a:t>వర్తింపు</a:t>
            </a:r>
            <a:r>
              <a:rPr lang="en-IN" dirty="0"/>
              <a:t> </a:t>
            </a:r>
            <a:r>
              <a:rPr lang="en-IN" dirty="0" err="1"/>
              <a:t>కోసం</a:t>
            </a:r>
            <a:r>
              <a:rPr lang="en-IN" dirty="0"/>
              <a:t> </a:t>
            </a:r>
            <a:r>
              <a:rPr lang="en-IN" dirty="0" err="1"/>
              <a:t>చేయవలసినవి</a:t>
            </a:r>
            <a:r>
              <a:rPr lang="en-IN" dirty="0"/>
              <a:t> </a:t>
            </a:r>
            <a:r>
              <a:rPr lang="en-IN" dirty="0" err="1"/>
              <a:t>మరియు</a:t>
            </a:r>
            <a:r>
              <a:rPr lang="en-IN" dirty="0"/>
              <a:t> </a:t>
            </a:r>
            <a:r>
              <a:rPr lang="en-IN" dirty="0" err="1"/>
              <a:t>చేయకూడనివి</a:t>
            </a:r>
            <a:endParaRPr lang="en-IN" dirty="0"/>
          </a:p>
        </p:txBody>
      </p:sp>
      <p:pic>
        <p:nvPicPr>
          <p:cNvPr id="3" name="Picture 2" descr="A blue and white logo&#10;&#10;Description automatically generated">
            <a:extLst>
              <a:ext uri="{FF2B5EF4-FFF2-40B4-BE49-F238E27FC236}">
                <a16:creationId xmlns:a16="http://schemas.microsoft.com/office/drawing/2014/main" id="{8A17D071-5D8F-189B-B732-D6BD91C4AC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98605" y="6566610"/>
            <a:ext cx="702365" cy="25582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C1C4E7C-7750-4241-9BB7-8430DD73A3A7}"/>
              </a:ext>
            </a:extLst>
          </p:cNvPr>
          <p:cNvGrpSpPr/>
          <p:nvPr/>
        </p:nvGrpSpPr>
        <p:grpSpPr>
          <a:xfrm>
            <a:off x="-3743" y="-472926"/>
            <a:ext cx="13170260" cy="7354739"/>
            <a:chOff x="-3743" y="-472926"/>
            <a:chExt cx="13170260" cy="7354739"/>
          </a:xfrm>
        </p:grpSpPr>
        <p:grpSp>
          <p:nvGrpSpPr>
            <p:cNvPr id="5" name="Group 46"/>
            <p:cNvGrpSpPr/>
            <p:nvPr/>
          </p:nvGrpSpPr>
          <p:grpSpPr>
            <a:xfrm>
              <a:off x="-3743" y="-472926"/>
              <a:ext cx="13170260" cy="7316213"/>
              <a:chOff x="-3743" y="-472926"/>
              <a:chExt cx="13170260" cy="7316213"/>
            </a:xfrm>
          </p:grpSpPr>
          <p:cxnSp>
            <p:nvCxnSpPr>
              <p:cNvPr id="7" name="Straight Connector 6"/>
              <p:cNvCxnSpPr/>
              <p:nvPr/>
            </p:nvCxnSpPr>
            <p:spPr>
              <a:xfrm>
                <a:off x="-3743" y="1097867"/>
                <a:ext cx="7904511" cy="5407011"/>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8" name="TextBox 3"/>
              <p:cNvSpPr txBox="1"/>
              <p:nvPr/>
            </p:nvSpPr>
            <p:spPr>
              <a:xfrm>
                <a:off x="0" y="170916"/>
                <a:ext cx="9314916" cy="646331"/>
              </a:xfrm>
              <a:prstGeom prst="rect">
                <a:avLst/>
              </a:prstGeom>
              <a:noFill/>
            </p:spPr>
            <p:txBody>
              <a:bodyPr wrap="square" rtlCol="0">
                <a:spAutoFit/>
              </a:bodyPr>
              <a:lstStyle/>
              <a:p>
                <a:r>
                  <a:rPr lang="en-US" sz="3600" b="1" dirty="0">
                    <a:solidFill>
                      <a:srgbClr val="FEFEFE"/>
                    </a:solidFill>
                    <a:latin typeface="Helvetica" charset="0"/>
                    <a:ea typeface="Helvetica" charset="0"/>
                    <a:cs typeface="Helvetica" charset="0"/>
                  </a:rPr>
                  <a:t>HDFC </a:t>
                </a:r>
                <a:r>
                  <a:rPr lang="te-IN" sz="3600" b="1" dirty="0">
                    <a:solidFill>
                      <a:srgbClr val="FEFEFE"/>
                    </a:solidFill>
                    <a:latin typeface="Helvetica" charset="0"/>
                    <a:ea typeface="Helvetica" charset="0"/>
                    <a:cs typeface="Helvetica" charset="0"/>
                  </a:rPr>
                  <a:t>బ్యాంక్ గురించి</a:t>
                </a:r>
                <a:endParaRPr lang="en-US" sz="3600" b="1" dirty="0">
                  <a:solidFill>
                    <a:srgbClr val="FEFEFE"/>
                  </a:solidFill>
                  <a:latin typeface="Helvetica" charset="0"/>
                  <a:ea typeface="Helvetica" charset="0"/>
                  <a:cs typeface="Helvetica" charset="0"/>
                </a:endParaRPr>
              </a:p>
            </p:txBody>
          </p:sp>
          <p:sp>
            <p:nvSpPr>
              <p:cNvPr id="9" name="Oval 4"/>
              <p:cNvSpPr/>
              <p:nvPr/>
            </p:nvSpPr>
            <p:spPr>
              <a:xfrm>
                <a:off x="245063" y="1122295"/>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5"/>
              <p:cNvGrpSpPr/>
              <p:nvPr/>
            </p:nvGrpSpPr>
            <p:grpSpPr>
              <a:xfrm>
                <a:off x="1319420" y="1927317"/>
                <a:ext cx="775936" cy="778387"/>
                <a:chOff x="1369977" y="2580732"/>
                <a:chExt cx="646771" cy="648815"/>
              </a:xfrm>
            </p:grpSpPr>
            <p:sp>
              <p:nvSpPr>
                <p:cNvPr id="44" name="Oval 43"/>
                <p:cNvSpPr/>
                <p:nvPr/>
              </p:nvSpPr>
              <p:spPr>
                <a:xfrm>
                  <a:off x="1369977" y="2580732"/>
                  <a:ext cx="646771" cy="646771"/>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5" name="Picture 7"/>
                <p:cNvPicPr>
                  <a:picLocks noChangeAspect="1"/>
                </p:cNvPicPr>
                <p:nvPr/>
              </p:nvPicPr>
              <p:blipFill rotWithShape="1">
                <a:blip r:embed="rId2" cstate="print">
                  <a:extLst>
                    <a:ext uri="{28A0092B-C50C-407E-A947-70E740481C1C}">
                      <a14:useLocalDpi xmlns:a14="http://schemas.microsoft.com/office/drawing/2010/main"/>
                    </a:ext>
                  </a:extLst>
                </a:blip>
                <a:srcRect l="20683" r="20081"/>
                <a:stretch/>
              </p:blipFill>
              <p:spPr>
                <a:xfrm>
                  <a:off x="1516565" y="2623151"/>
                  <a:ext cx="438615" cy="606396"/>
                </a:xfrm>
                <a:prstGeom prst="rect">
                  <a:avLst/>
                </a:prstGeom>
              </p:spPr>
            </p:pic>
          </p:grpSp>
          <p:sp>
            <p:nvSpPr>
              <p:cNvPr id="11" name="Oval 10"/>
              <p:cNvSpPr/>
              <p:nvPr/>
            </p:nvSpPr>
            <p:spPr>
              <a:xfrm>
                <a:off x="2450948" y="2682057"/>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a:ext>
                </a:extLst>
              </a:blip>
              <a:srcRect l="20440" r="19323"/>
              <a:stretch/>
            </p:blipFill>
            <p:spPr>
              <a:xfrm>
                <a:off x="2591423" y="2715959"/>
                <a:ext cx="517290" cy="703284"/>
              </a:xfrm>
              <a:prstGeom prst="rect">
                <a:avLst/>
              </a:prstGeom>
            </p:spPr>
          </p:pic>
          <p:sp>
            <p:nvSpPr>
              <p:cNvPr id="13" name="Oval 12"/>
              <p:cNvSpPr/>
              <p:nvPr/>
            </p:nvSpPr>
            <p:spPr>
              <a:xfrm>
                <a:off x="3432853" y="3361946"/>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4474361" y="4103828"/>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6751779" y="5564924"/>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5537495" y="4862985"/>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p:nvPicPr>
            <p:blipFill rotWithShape="1">
              <a:blip r:embed="rId4" cstate="print">
                <a:extLst>
                  <a:ext uri="{28A0092B-C50C-407E-A947-70E740481C1C}">
                    <a14:useLocalDpi xmlns:a14="http://schemas.microsoft.com/office/drawing/2010/main"/>
                  </a:ext>
                </a:extLst>
              </a:blip>
              <a:srcRect l="14806" r="14423"/>
              <a:stretch/>
            </p:blipFill>
            <p:spPr>
              <a:xfrm>
                <a:off x="373276" y="1198003"/>
                <a:ext cx="535106" cy="619234"/>
              </a:xfrm>
              <a:prstGeom prst="rect">
                <a:avLst/>
              </a:prstGeom>
            </p:spPr>
          </p:pic>
          <p:pic>
            <p:nvPicPr>
              <p:cNvPr id="18" name="Picture 17"/>
              <p:cNvPicPr>
                <a:picLocks noChangeAspect="1"/>
              </p:cNvPicPr>
              <p:nvPr/>
            </p:nvPicPr>
            <p:blipFill rotWithShape="1">
              <a:blip r:embed="rId5" cstate="print">
                <a:extLst>
                  <a:ext uri="{28A0092B-C50C-407E-A947-70E740481C1C}">
                    <a14:useLocalDpi xmlns:a14="http://schemas.microsoft.com/office/drawing/2010/main"/>
                  </a:ext>
                </a:extLst>
              </a:blip>
              <a:srcRect l="15661" t="2598" r="14148" b="15946"/>
              <a:stretch/>
            </p:blipFill>
            <p:spPr>
              <a:xfrm>
                <a:off x="4587980" y="4231051"/>
                <a:ext cx="548698" cy="521490"/>
              </a:xfrm>
              <a:prstGeom prst="rect">
                <a:avLst/>
              </a:prstGeom>
            </p:spPr>
          </p:pic>
          <p:pic>
            <p:nvPicPr>
              <p:cNvPr id="19" name="Picture 18"/>
              <p:cNvPicPr>
                <a:picLocks noChangeAspect="1"/>
              </p:cNvPicPr>
              <p:nvPr/>
            </p:nvPicPr>
            <p:blipFill rotWithShape="1">
              <a:blip r:embed="rId6" cstate="print">
                <a:extLst>
                  <a:ext uri="{28A0092B-C50C-407E-A947-70E740481C1C}">
                    <a14:useLocalDpi xmlns:a14="http://schemas.microsoft.com/office/drawing/2010/main"/>
                  </a:ext>
                </a:extLst>
              </a:blip>
              <a:srcRect l="16967" t="8365" r="10522" b="9471"/>
              <a:stretch/>
            </p:blipFill>
            <p:spPr>
              <a:xfrm>
                <a:off x="5631524" y="4952908"/>
                <a:ext cx="619628" cy="575015"/>
              </a:xfrm>
              <a:prstGeom prst="rect">
                <a:avLst/>
              </a:prstGeom>
            </p:spPr>
          </p:pic>
          <p:pic>
            <p:nvPicPr>
              <p:cNvPr id="20" name="Picture 19"/>
              <p:cNvPicPr>
                <a:picLocks noChangeAspect="1"/>
              </p:cNvPicPr>
              <p:nvPr/>
            </p:nvPicPr>
            <p:blipFill rotWithShape="1">
              <a:blip r:embed="rId7" cstate="print">
                <a:extLst>
                  <a:ext uri="{28A0092B-C50C-407E-A947-70E740481C1C}">
                    <a14:useLocalDpi xmlns:a14="http://schemas.microsoft.com/office/drawing/2010/main"/>
                  </a:ext>
                </a:extLst>
              </a:blip>
              <a:srcRect l="14794" t="11267" r="15016" b="11527"/>
              <a:stretch/>
            </p:blipFill>
            <p:spPr>
              <a:xfrm>
                <a:off x="6845772" y="5647961"/>
                <a:ext cx="592956" cy="534150"/>
              </a:xfrm>
              <a:prstGeom prst="rect">
                <a:avLst/>
              </a:prstGeom>
            </p:spPr>
          </p:pic>
          <p:sp>
            <p:nvSpPr>
              <p:cNvPr id="21" name="Rectangle 20"/>
              <p:cNvSpPr/>
              <p:nvPr/>
            </p:nvSpPr>
            <p:spPr>
              <a:xfrm>
                <a:off x="9898891" y="1387454"/>
                <a:ext cx="1720329" cy="307777"/>
              </a:xfrm>
              <a:prstGeom prst="rect">
                <a:avLst/>
              </a:prstGeom>
              <a:noFill/>
            </p:spPr>
            <p:txBody>
              <a:bodyPr wrap="square" rtlCol="0">
                <a:spAutoFit/>
              </a:bodyPr>
              <a:lstStyle/>
              <a:p>
                <a:pPr algn="ctr"/>
                <a:r>
                  <a:rPr lang="te-IN" sz="1400" b="1" dirty="0">
                    <a:solidFill>
                      <a:srgbClr val="004277"/>
                    </a:solidFill>
                    <a:latin typeface="Helvetica" charset="0"/>
                    <a:ea typeface="Helvetica" charset="0"/>
                    <a:cs typeface="Helvetica" charset="0"/>
                  </a:rPr>
                  <a:t>ప్రధాన విలువలు</a:t>
                </a:r>
                <a:endParaRPr lang="en-US" sz="1400" b="1" dirty="0">
                  <a:solidFill>
                    <a:srgbClr val="004277"/>
                  </a:solidFill>
                  <a:latin typeface="Helvetica" charset="0"/>
                  <a:ea typeface="Helvetica" charset="0"/>
                  <a:cs typeface="Helvetica" charset="0"/>
                </a:endParaRPr>
              </a:p>
            </p:txBody>
          </p:sp>
          <p:sp>
            <p:nvSpPr>
              <p:cNvPr id="22" name="Rectangle 21"/>
              <p:cNvSpPr/>
              <p:nvPr/>
            </p:nvSpPr>
            <p:spPr>
              <a:xfrm>
                <a:off x="2095356" y="1992612"/>
                <a:ext cx="2379005" cy="276999"/>
              </a:xfrm>
              <a:prstGeom prst="rect">
                <a:avLst/>
              </a:prstGeom>
            </p:spPr>
            <p:txBody>
              <a:bodyPr wrap="square">
                <a:spAutoFit/>
              </a:bodyPr>
              <a:lstStyle/>
              <a:p>
                <a:r>
                  <a:rPr lang="te-IN" sz="1200" dirty="0">
                    <a:solidFill>
                      <a:srgbClr val="004277"/>
                    </a:solidFill>
                    <a:latin typeface="Helvetica" charset="0"/>
                    <a:ea typeface="Helvetica" charset="0"/>
                    <a:cs typeface="Helvetica" charset="0"/>
                  </a:rPr>
                  <a:t>బలమైన జాతీయ నెట్‌వర్క్</a:t>
                </a:r>
                <a:endParaRPr lang="en-US" sz="1200" dirty="0">
                  <a:solidFill>
                    <a:srgbClr val="004277"/>
                  </a:solidFill>
                  <a:latin typeface="Helvetica" charset="0"/>
                  <a:ea typeface="Helvetica" charset="0"/>
                  <a:cs typeface="Helvetica" charset="0"/>
                </a:endParaRPr>
              </a:p>
            </p:txBody>
          </p:sp>
          <p:sp>
            <p:nvSpPr>
              <p:cNvPr id="23" name="Rectangle 22"/>
              <p:cNvSpPr/>
              <p:nvPr/>
            </p:nvSpPr>
            <p:spPr>
              <a:xfrm>
                <a:off x="3194516" y="2575259"/>
                <a:ext cx="2753130" cy="461665"/>
              </a:xfrm>
              <a:prstGeom prst="rect">
                <a:avLst/>
              </a:prstGeom>
            </p:spPr>
            <p:txBody>
              <a:bodyPr wrap="square">
                <a:spAutoFit/>
              </a:bodyPr>
              <a:lstStyle/>
              <a:p>
                <a:r>
                  <a:rPr lang="te-IN" sz="1200" dirty="0">
                    <a:solidFill>
                      <a:srgbClr val="004277"/>
                    </a:solidFill>
                    <a:latin typeface="Helvetica" charset="0"/>
                    <a:ea typeface="Helvetica" charset="0"/>
                    <a:cs typeface="Helvetica" charset="0"/>
                  </a:rPr>
                  <a:t>ఆరోగ్యకరమైన బ్యాలెన్స్ షీట్, ఆస్తి నాణ్యతపై దృష్టి పెట్టండి</a:t>
                </a:r>
                <a:endParaRPr lang="en-US" sz="1200" dirty="0">
                  <a:solidFill>
                    <a:srgbClr val="004277"/>
                  </a:solidFill>
                  <a:latin typeface="Helvetica" charset="0"/>
                  <a:ea typeface="Helvetica" charset="0"/>
                  <a:cs typeface="Helvetica" charset="0"/>
                </a:endParaRPr>
              </a:p>
            </p:txBody>
          </p:sp>
          <p:sp>
            <p:nvSpPr>
              <p:cNvPr id="24" name="Rectangle 23"/>
              <p:cNvSpPr/>
              <p:nvPr/>
            </p:nvSpPr>
            <p:spPr>
              <a:xfrm>
                <a:off x="1020999" y="1146346"/>
                <a:ext cx="2657735" cy="461665"/>
              </a:xfrm>
              <a:prstGeom prst="rect">
                <a:avLst/>
              </a:prstGeom>
            </p:spPr>
            <p:txBody>
              <a:bodyPr wrap="square">
                <a:spAutoFit/>
              </a:bodyPr>
              <a:lstStyle/>
              <a:p>
                <a:r>
                  <a:rPr lang="te-IN" sz="1200" dirty="0">
                    <a:solidFill>
                      <a:srgbClr val="004277"/>
                    </a:solidFill>
                    <a:latin typeface="Helvetica" charset="0"/>
                    <a:ea typeface="Helvetica" charset="0"/>
                    <a:cs typeface="Helvetica" charset="0"/>
                  </a:rPr>
                  <a:t>అన్ని ఆర్థిక మరియు చెల్లింపు అవసరాల కోసం ఒక స్టాప్ షాప్</a:t>
                </a:r>
                <a:endParaRPr lang="en-US" sz="1200" dirty="0">
                  <a:solidFill>
                    <a:srgbClr val="004277"/>
                  </a:solidFill>
                  <a:latin typeface="Helvetica" charset="0"/>
                  <a:ea typeface="Helvetica" charset="0"/>
                  <a:cs typeface="Helvetica" charset="0"/>
                </a:endParaRPr>
              </a:p>
            </p:txBody>
          </p:sp>
          <p:sp>
            <p:nvSpPr>
              <p:cNvPr id="25" name="TextBox 24"/>
              <p:cNvSpPr txBox="1"/>
              <p:nvPr/>
            </p:nvSpPr>
            <p:spPr>
              <a:xfrm>
                <a:off x="5305631" y="4180784"/>
                <a:ext cx="1899925" cy="276999"/>
              </a:xfrm>
              <a:prstGeom prst="rect">
                <a:avLst/>
              </a:prstGeom>
            </p:spPr>
            <p:txBody>
              <a:bodyPr wrap="square">
                <a:spAutoFit/>
              </a:bodyPr>
              <a:lstStyle>
                <a:defPPr>
                  <a:defRPr lang="en-US"/>
                </a:defPPr>
                <a:lvl1pPr>
                  <a:defRPr sz="1100">
                    <a:solidFill>
                      <a:srgbClr val="004277"/>
                    </a:solidFill>
                    <a:latin typeface="Helvetica" charset="0"/>
                    <a:ea typeface="Helvetica" charset="0"/>
                    <a:cs typeface="Helvetica" charset="0"/>
                  </a:defRPr>
                </a:lvl1pPr>
              </a:lstStyle>
              <a:p>
                <a:r>
                  <a:rPr lang="te-IN" sz="1200" dirty="0"/>
                  <a:t>డిజిటల్ లీడర్</a:t>
                </a:r>
                <a:endParaRPr lang="en-US" sz="1200" dirty="0"/>
              </a:p>
            </p:txBody>
          </p:sp>
          <p:sp>
            <p:nvSpPr>
              <p:cNvPr id="26" name="Rectangle 25"/>
              <p:cNvSpPr/>
              <p:nvPr/>
            </p:nvSpPr>
            <p:spPr>
              <a:xfrm>
                <a:off x="6273900" y="4892311"/>
                <a:ext cx="2882568" cy="276999"/>
              </a:xfrm>
              <a:prstGeom prst="rect">
                <a:avLst/>
              </a:prstGeom>
            </p:spPr>
            <p:txBody>
              <a:bodyPr wrap="square">
                <a:spAutoFit/>
              </a:bodyPr>
              <a:lstStyle/>
              <a:p>
                <a:r>
                  <a:rPr lang="te-IN" sz="1200" dirty="0">
                    <a:solidFill>
                      <a:srgbClr val="004277"/>
                    </a:solidFill>
                    <a:latin typeface="Helvetica" charset="0"/>
                    <a:ea typeface="Helvetica" charset="0"/>
                    <a:cs typeface="Helvetica" charset="0"/>
                  </a:rPr>
                  <a:t>భారతదేశపు అత్యంత విలువైన బ్రాండ్</a:t>
                </a:r>
                <a:endParaRPr lang="en-US" sz="1200" dirty="0">
                  <a:solidFill>
                    <a:srgbClr val="004277"/>
                  </a:solidFill>
                  <a:latin typeface="Helvetica" charset="0"/>
                  <a:ea typeface="Helvetica" charset="0"/>
                  <a:cs typeface="Helvetica" charset="0"/>
                </a:endParaRPr>
              </a:p>
            </p:txBody>
          </p:sp>
          <p:sp>
            <p:nvSpPr>
              <p:cNvPr id="27" name="Rectangle 26"/>
              <p:cNvSpPr/>
              <p:nvPr/>
            </p:nvSpPr>
            <p:spPr>
              <a:xfrm>
                <a:off x="7588529" y="5477516"/>
                <a:ext cx="3426563" cy="646331"/>
              </a:xfrm>
              <a:prstGeom prst="rect">
                <a:avLst/>
              </a:prstGeom>
            </p:spPr>
            <p:txBody>
              <a:bodyPr wrap="square">
                <a:spAutoFit/>
              </a:bodyPr>
              <a:lstStyle/>
              <a:p>
                <a:r>
                  <a:rPr lang="te-IN" sz="1200" dirty="0">
                    <a:solidFill>
                      <a:srgbClr val="004277"/>
                    </a:solidFill>
                    <a:latin typeface="Helvetica" charset="0"/>
                    <a:ea typeface="Helvetica" charset="0"/>
                    <a:cs typeface="Helvetica" charset="0"/>
                  </a:rPr>
                  <a:t>అత్యున్నత స్థాయి నైతిక ప్రమాణాలు, వృత్తిపరమైన సమగ్రత, కార్పొరేట్ పాలన మరియు నియంత్రణ సమ్మతికి కట్టుబడి ఉంది</a:t>
                </a:r>
                <a:endParaRPr lang="en-US" sz="1200" dirty="0">
                  <a:solidFill>
                    <a:srgbClr val="004277"/>
                  </a:solidFill>
                  <a:latin typeface="Helvetica" charset="0"/>
                  <a:ea typeface="Helvetica" charset="0"/>
                  <a:cs typeface="Helvetica" charset="0"/>
                </a:endParaRPr>
              </a:p>
            </p:txBody>
          </p:sp>
          <p:sp>
            <p:nvSpPr>
              <p:cNvPr id="28" name="Arc 27"/>
              <p:cNvSpPr/>
              <p:nvPr/>
            </p:nvSpPr>
            <p:spPr>
              <a:xfrm rot="11869577">
                <a:off x="8399783" y="-472926"/>
                <a:ext cx="4766734" cy="4766734"/>
              </a:xfrm>
              <a:prstGeom prst="arc">
                <a:avLst>
                  <a:gd name="adj1" fmla="val 12855666"/>
                  <a:gd name="adj2" fmla="val 523566"/>
                </a:avLst>
              </a:prstGeom>
              <a:ln>
                <a:solidFill>
                  <a:srgbClr val="004B8D"/>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9" name="Picture 28"/>
              <p:cNvPicPr>
                <a:picLocks noChangeAspect="1"/>
              </p:cNvPicPr>
              <p:nvPr/>
            </p:nvPicPr>
            <p:blipFill rotWithShape="1">
              <a:blip r:embed="rId8" cstate="print">
                <a:extLst>
                  <a:ext uri="{28A0092B-C50C-407E-A947-70E740481C1C}">
                    <a14:useLocalDpi xmlns:a14="http://schemas.microsoft.com/office/drawing/2010/main"/>
                  </a:ext>
                </a:extLst>
              </a:blip>
              <a:srcRect l="24878" t="16411" r="23931" b="19926"/>
              <a:stretch/>
            </p:blipFill>
            <p:spPr>
              <a:xfrm>
                <a:off x="8023410" y="1545506"/>
                <a:ext cx="765658" cy="760840"/>
              </a:xfrm>
              <a:prstGeom prst="rect">
                <a:avLst/>
              </a:prstGeom>
            </p:spPr>
          </p:pic>
          <p:pic>
            <p:nvPicPr>
              <p:cNvPr id="30" name="Picture 29"/>
              <p:cNvPicPr>
                <a:picLocks noChangeAspect="1"/>
              </p:cNvPicPr>
              <p:nvPr/>
            </p:nvPicPr>
            <p:blipFill rotWithShape="1">
              <a:blip r:embed="rId9" cstate="print">
                <a:extLst>
                  <a:ext uri="{28A0092B-C50C-407E-A947-70E740481C1C}">
                    <a14:useLocalDpi xmlns:a14="http://schemas.microsoft.com/office/drawing/2010/main"/>
                  </a:ext>
                </a:extLst>
              </a:blip>
              <a:srcRect t="7653" b="21431"/>
              <a:stretch/>
            </p:blipFill>
            <p:spPr>
              <a:xfrm>
                <a:off x="8121959" y="2460512"/>
                <a:ext cx="1179852" cy="668564"/>
              </a:xfrm>
              <a:prstGeom prst="rect">
                <a:avLst/>
              </a:prstGeom>
            </p:spPr>
          </p:pic>
          <p:pic>
            <p:nvPicPr>
              <p:cNvPr id="31" name="Picture 30"/>
              <p:cNvPicPr>
                <a:picLocks noChangeAspect="1"/>
              </p:cNvPicPr>
              <p:nvPr/>
            </p:nvPicPr>
            <p:blipFill rotWithShape="1">
              <a:blip r:embed="rId10" cstate="print">
                <a:extLst>
                  <a:ext uri="{28A0092B-C50C-407E-A947-70E740481C1C}">
                    <a14:useLocalDpi xmlns:a14="http://schemas.microsoft.com/office/drawing/2010/main"/>
                  </a:ext>
                </a:extLst>
              </a:blip>
              <a:srcRect l="25268" t="9497" r="25472" b="10320"/>
              <a:stretch/>
            </p:blipFill>
            <p:spPr>
              <a:xfrm>
                <a:off x="8842712" y="3230163"/>
                <a:ext cx="769526" cy="1000888"/>
              </a:xfrm>
              <a:prstGeom prst="rect">
                <a:avLst/>
              </a:prstGeom>
            </p:spPr>
          </p:pic>
          <p:pic>
            <p:nvPicPr>
              <p:cNvPr id="32" name="Picture 31"/>
              <p:cNvPicPr>
                <a:picLocks noChangeAspect="1"/>
              </p:cNvPicPr>
              <p:nvPr/>
            </p:nvPicPr>
            <p:blipFill rotWithShape="1">
              <a:blip r:embed="rId11" cstate="print">
                <a:extLst>
                  <a:ext uri="{28A0092B-C50C-407E-A947-70E740481C1C}">
                    <a14:useLocalDpi xmlns:a14="http://schemas.microsoft.com/office/drawing/2010/main"/>
                  </a:ext>
                </a:extLst>
              </a:blip>
              <a:srcRect l="17952" t="10907" r="11217" b="14953"/>
              <a:stretch/>
            </p:blipFill>
            <p:spPr>
              <a:xfrm>
                <a:off x="9990901" y="3842601"/>
                <a:ext cx="887720" cy="742458"/>
              </a:xfrm>
              <a:prstGeom prst="rect">
                <a:avLst/>
              </a:prstGeom>
            </p:spPr>
          </p:pic>
          <p:pic>
            <p:nvPicPr>
              <p:cNvPr id="33" name="Picture 32"/>
              <p:cNvPicPr>
                <a:picLocks noChangeAspect="1"/>
              </p:cNvPicPr>
              <p:nvPr/>
            </p:nvPicPr>
            <p:blipFill rotWithShape="1">
              <a:blip r:embed="rId12" cstate="print">
                <a:extLst>
                  <a:ext uri="{28A0092B-C50C-407E-A947-70E740481C1C}">
                    <a14:useLocalDpi xmlns:a14="http://schemas.microsoft.com/office/drawing/2010/main"/>
                  </a:ext>
                </a:extLst>
              </a:blip>
              <a:srcRect l="23903" t="24027" r="16857" b="26412"/>
              <a:stretch/>
            </p:blipFill>
            <p:spPr>
              <a:xfrm>
                <a:off x="11080351" y="3787669"/>
                <a:ext cx="945904" cy="632317"/>
              </a:xfrm>
              <a:prstGeom prst="rect">
                <a:avLst/>
              </a:prstGeom>
            </p:spPr>
          </p:pic>
          <p:sp>
            <p:nvSpPr>
              <p:cNvPr id="34" name="Rectangle 33"/>
              <p:cNvSpPr/>
              <p:nvPr/>
            </p:nvSpPr>
            <p:spPr>
              <a:xfrm>
                <a:off x="6523591" y="1747502"/>
                <a:ext cx="1614829" cy="276999"/>
              </a:xfrm>
              <a:prstGeom prst="rect">
                <a:avLst/>
              </a:prstGeom>
            </p:spPr>
            <p:txBody>
              <a:bodyPr wrap="square">
                <a:spAutoFit/>
              </a:bodyPr>
              <a:lstStyle/>
              <a:p>
                <a:r>
                  <a:rPr lang="te-IN" sz="1200" dirty="0">
                    <a:solidFill>
                      <a:srgbClr val="004277"/>
                    </a:solidFill>
                    <a:latin typeface="Helvetica" charset="0"/>
                    <a:ea typeface="Helvetica" charset="0"/>
                    <a:cs typeface="Helvetica" charset="0"/>
                  </a:rPr>
                  <a:t>కార్యాచరణ సమర్థత</a:t>
                </a:r>
                <a:endParaRPr lang="en-US" sz="1200" dirty="0">
                  <a:solidFill>
                    <a:srgbClr val="004277"/>
                  </a:solidFill>
                  <a:latin typeface="Helvetica" charset="0"/>
                  <a:ea typeface="Helvetica" charset="0"/>
                  <a:cs typeface="Helvetica" charset="0"/>
                </a:endParaRPr>
              </a:p>
            </p:txBody>
          </p:sp>
          <p:sp>
            <p:nvSpPr>
              <p:cNvPr id="35" name="Rectangle 34"/>
              <p:cNvSpPr/>
              <p:nvPr/>
            </p:nvSpPr>
            <p:spPr>
              <a:xfrm>
                <a:off x="6774383" y="2670465"/>
                <a:ext cx="1481977" cy="276999"/>
              </a:xfrm>
              <a:prstGeom prst="rect">
                <a:avLst/>
              </a:prstGeom>
            </p:spPr>
            <p:txBody>
              <a:bodyPr wrap="square">
                <a:spAutoFit/>
              </a:bodyPr>
              <a:lstStyle/>
              <a:p>
                <a:r>
                  <a:rPr lang="te-IN" sz="1200" dirty="0">
                    <a:solidFill>
                      <a:srgbClr val="004277"/>
                    </a:solidFill>
                    <a:latin typeface="Helvetica" charset="0"/>
                    <a:ea typeface="Helvetica" charset="0"/>
                    <a:cs typeface="Helvetica" charset="0"/>
                  </a:rPr>
                  <a:t>ఖాతాదారుని దృష్టి</a:t>
                </a:r>
                <a:endParaRPr lang="en-US" sz="1200" dirty="0">
                  <a:solidFill>
                    <a:srgbClr val="004277"/>
                  </a:solidFill>
                  <a:latin typeface="Helvetica" charset="0"/>
                  <a:ea typeface="Helvetica" charset="0"/>
                  <a:cs typeface="Helvetica" charset="0"/>
                </a:endParaRPr>
              </a:p>
            </p:txBody>
          </p:sp>
          <p:sp>
            <p:nvSpPr>
              <p:cNvPr id="36" name="Rectangle 35"/>
              <p:cNvSpPr/>
              <p:nvPr/>
            </p:nvSpPr>
            <p:spPr>
              <a:xfrm>
                <a:off x="7408946" y="3543235"/>
                <a:ext cx="1594208" cy="276999"/>
              </a:xfrm>
              <a:prstGeom prst="rect">
                <a:avLst/>
              </a:prstGeom>
            </p:spPr>
            <p:txBody>
              <a:bodyPr wrap="square">
                <a:spAutoFit/>
              </a:bodyPr>
              <a:lstStyle/>
              <a:p>
                <a:r>
                  <a:rPr lang="te-IN" sz="1200" dirty="0">
                    <a:solidFill>
                      <a:srgbClr val="004277"/>
                    </a:solidFill>
                    <a:latin typeface="Helvetica" charset="0"/>
                    <a:ea typeface="Helvetica" charset="0"/>
                    <a:cs typeface="Helvetica" charset="0"/>
                  </a:rPr>
                  <a:t>ఉత్పత్తి నాయకత్వం</a:t>
                </a:r>
                <a:endParaRPr lang="en-US" sz="1200" dirty="0">
                  <a:solidFill>
                    <a:srgbClr val="004277"/>
                  </a:solidFill>
                  <a:latin typeface="Helvetica" charset="0"/>
                  <a:ea typeface="Helvetica" charset="0"/>
                  <a:cs typeface="Helvetica" charset="0"/>
                </a:endParaRPr>
              </a:p>
            </p:txBody>
          </p:sp>
          <p:sp>
            <p:nvSpPr>
              <p:cNvPr id="37" name="Rectangle 36"/>
              <p:cNvSpPr/>
              <p:nvPr/>
            </p:nvSpPr>
            <p:spPr>
              <a:xfrm>
                <a:off x="10016636" y="4585059"/>
                <a:ext cx="809271" cy="276999"/>
              </a:xfrm>
              <a:prstGeom prst="rect">
                <a:avLst/>
              </a:prstGeom>
            </p:spPr>
            <p:txBody>
              <a:bodyPr wrap="square">
                <a:spAutoFit/>
              </a:bodyPr>
              <a:lstStyle/>
              <a:p>
                <a:r>
                  <a:rPr lang="en-US" sz="1200" dirty="0">
                    <a:solidFill>
                      <a:srgbClr val="004277"/>
                    </a:solidFill>
                    <a:latin typeface="Helvetica" charset="0"/>
                    <a:ea typeface="Helvetica" charset="0"/>
                    <a:cs typeface="Helvetica" charset="0"/>
                  </a:rPr>
                  <a:t> </a:t>
                </a:r>
                <a:r>
                  <a:rPr lang="te-IN" sz="1200" dirty="0">
                    <a:solidFill>
                      <a:srgbClr val="004277"/>
                    </a:solidFill>
                    <a:latin typeface="Helvetica" charset="0"/>
                    <a:ea typeface="Helvetica" charset="0"/>
                    <a:cs typeface="Helvetica" charset="0"/>
                  </a:rPr>
                  <a:t>స్థిరత్వం</a:t>
                </a:r>
                <a:endParaRPr lang="en-US" sz="1200" dirty="0">
                  <a:solidFill>
                    <a:srgbClr val="004277"/>
                  </a:solidFill>
                  <a:latin typeface="Helvetica" charset="0"/>
                  <a:ea typeface="Helvetica" charset="0"/>
                  <a:cs typeface="Helvetica" charset="0"/>
                </a:endParaRPr>
              </a:p>
            </p:txBody>
          </p:sp>
          <p:sp>
            <p:nvSpPr>
              <p:cNvPr id="38" name="Rectangle 37"/>
              <p:cNvSpPr/>
              <p:nvPr/>
            </p:nvSpPr>
            <p:spPr>
              <a:xfrm>
                <a:off x="11208062" y="4479862"/>
                <a:ext cx="723454" cy="276999"/>
              </a:xfrm>
              <a:prstGeom prst="rect">
                <a:avLst/>
              </a:prstGeom>
            </p:spPr>
            <p:txBody>
              <a:bodyPr wrap="square">
                <a:spAutoFit/>
              </a:bodyPr>
              <a:lstStyle/>
              <a:p>
                <a:r>
                  <a:rPr lang="te-IN" sz="1200" dirty="0">
                    <a:solidFill>
                      <a:srgbClr val="004277"/>
                    </a:solidFill>
                    <a:latin typeface="Helvetica" charset="0"/>
                    <a:ea typeface="Helvetica" charset="0"/>
                    <a:cs typeface="Helvetica" charset="0"/>
                  </a:rPr>
                  <a:t>ప్రజలు</a:t>
                </a:r>
                <a:endParaRPr lang="en-US" sz="1200" dirty="0">
                  <a:solidFill>
                    <a:srgbClr val="004277"/>
                  </a:solidFill>
                  <a:latin typeface="Helvetica" charset="0"/>
                  <a:ea typeface="Helvetica" charset="0"/>
                  <a:cs typeface="Helvetica" charset="0"/>
                </a:endParaRPr>
              </a:p>
            </p:txBody>
          </p:sp>
          <p:sp>
            <p:nvSpPr>
              <p:cNvPr id="40" name="Rectangle 39"/>
              <p:cNvSpPr/>
              <p:nvPr/>
            </p:nvSpPr>
            <p:spPr>
              <a:xfrm>
                <a:off x="-3743" y="6566288"/>
                <a:ext cx="12192000" cy="276999"/>
              </a:xfrm>
              <a:prstGeom prst="rect">
                <a:avLst/>
              </a:prstGeom>
            </p:spPr>
            <p:txBody>
              <a:bodyPr wrap="square">
                <a:spAutoFit/>
              </a:bodyPr>
              <a:lstStyle/>
              <a:p>
                <a:pPr algn="ctr"/>
                <a:r>
                  <a:rPr lang="te-IN" sz="1200" dirty="0">
                    <a:solidFill>
                      <a:schemeClr val="bg1">
                        <a:lumMod val="50000"/>
                      </a:schemeClr>
                    </a:solidFill>
                    <a:latin typeface="Helvetica" charset="0"/>
                    <a:ea typeface="Helvetica" charset="0"/>
                    <a:cs typeface="Helvetica" charset="0"/>
                  </a:rPr>
                  <a:t>కాపీరైట్‌లు © </a:t>
                </a:r>
                <a:r>
                  <a:rPr lang="en-US" sz="1200" dirty="0">
                    <a:solidFill>
                      <a:schemeClr val="bg1">
                        <a:lumMod val="50000"/>
                      </a:schemeClr>
                    </a:solidFill>
                    <a:latin typeface="Helvetica" charset="0"/>
                    <a:ea typeface="Helvetica" charset="0"/>
                    <a:cs typeface="Helvetica" charset="0"/>
                  </a:rPr>
                  <a:t>HDFC </a:t>
                </a:r>
                <a:r>
                  <a:rPr lang="te-IN" sz="1200" dirty="0">
                    <a:solidFill>
                      <a:schemeClr val="bg1">
                        <a:lumMod val="50000"/>
                      </a:schemeClr>
                    </a:solidFill>
                    <a:latin typeface="Helvetica" charset="0"/>
                    <a:ea typeface="Helvetica" charset="0"/>
                    <a:cs typeface="Helvetica" charset="0"/>
                  </a:rPr>
                  <a:t>బ్యాంక్</a:t>
                </a:r>
                <a:r>
                  <a:rPr lang="en-US" sz="1200" dirty="0">
                    <a:solidFill>
                      <a:schemeClr val="bg1">
                        <a:lumMod val="50000"/>
                      </a:schemeClr>
                    </a:solidFill>
                    <a:latin typeface="Helvetica" charset="0"/>
                    <a:ea typeface="Helvetica" charset="0"/>
                    <a:cs typeface="Helvetica" charset="0"/>
                  </a:rPr>
                  <a:t>          </a:t>
                </a:r>
                <a:r>
                  <a:rPr lang="te-IN" sz="1200" dirty="0">
                    <a:solidFill>
                      <a:schemeClr val="bg1">
                        <a:lumMod val="50000"/>
                      </a:schemeClr>
                    </a:solidFill>
                    <a:latin typeface="Helvetica" charset="0"/>
                    <a:ea typeface="Helvetica" charset="0"/>
                    <a:cs typeface="Helvetica" charset="0"/>
                  </a:rPr>
                  <a:t>గోప్యమైనది</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పరిమితం చేయబడింది</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అంతర్గత</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ప్రజా</a:t>
                </a:r>
                <a:r>
                  <a:rPr lang="en-US" sz="1200" dirty="0">
                    <a:solidFill>
                      <a:schemeClr val="bg1">
                        <a:lumMod val="50000"/>
                      </a:schemeClr>
                    </a:solidFill>
                    <a:latin typeface="Helvetica" charset="0"/>
                    <a:ea typeface="Helvetica" charset="0"/>
                    <a:cs typeface="Helvetica" charset="0"/>
                  </a:rPr>
                  <a:t>* </a:t>
                </a:r>
              </a:p>
            </p:txBody>
          </p:sp>
          <p:pic>
            <p:nvPicPr>
              <p:cNvPr id="41" name="Picture 40"/>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9969520" y="1615725"/>
                <a:ext cx="1280790" cy="1536948"/>
              </a:xfrm>
              <a:prstGeom prst="rect">
                <a:avLst/>
              </a:prstGeom>
            </p:spPr>
          </p:pic>
          <p:sp>
            <p:nvSpPr>
              <p:cNvPr id="42" name="Rectangle 41"/>
              <p:cNvSpPr/>
              <p:nvPr/>
            </p:nvSpPr>
            <p:spPr>
              <a:xfrm>
                <a:off x="4224270" y="3207968"/>
                <a:ext cx="3214458" cy="646331"/>
              </a:xfrm>
              <a:prstGeom prst="rect">
                <a:avLst/>
              </a:prstGeom>
            </p:spPr>
            <p:txBody>
              <a:bodyPr wrap="square">
                <a:spAutoFit/>
              </a:bodyPr>
              <a:lstStyle/>
              <a:p>
                <a:r>
                  <a:rPr lang="te-IN" sz="1200" dirty="0">
                    <a:solidFill>
                      <a:srgbClr val="004277"/>
                    </a:solidFill>
                    <a:latin typeface="Helvetica" charset="0"/>
                    <a:ea typeface="Helvetica" charset="0"/>
                    <a:cs typeface="Helvetica" charset="0"/>
                  </a:rPr>
                  <a:t>సామాజికంగా మరియు పర్యావరణపరంగా బాధ్యతాయుతమైన కార్పొరేట్ పౌరుడు - పరివర్తన్</a:t>
                </a:r>
                <a:endParaRPr lang="en-US" sz="1200" dirty="0">
                  <a:solidFill>
                    <a:srgbClr val="004277"/>
                  </a:solidFill>
                  <a:latin typeface="Helvetica" charset="0"/>
                  <a:ea typeface="Helvetica" charset="0"/>
                  <a:cs typeface="Helvetica" charset="0"/>
                </a:endParaRPr>
              </a:p>
            </p:txBody>
          </p:sp>
          <p:pic>
            <p:nvPicPr>
              <p:cNvPr id="43" name="Picture 42"/>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3511768" y="3464251"/>
                <a:ext cx="496519" cy="595823"/>
              </a:xfrm>
              <a:prstGeom prst="rect">
                <a:avLst/>
              </a:prstGeom>
            </p:spPr>
          </p:pic>
        </p:grpSp>
        <p:pic>
          <p:nvPicPr>
            <p:cNvPr id="6" name="Picture 40">
              <a:extLst>
                <a:ext uri="{FF2B5EF4-FFF2-40B4-BE49-F238E27FC236}">
                  <a16:creationId xmlns:a16="http://schemas.microsoft.com/office/drawing/2014/main" id="{655E4712-1192-9D43-90AC-54835B3BC3E1}"/>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6" name="Picture 45">
            <a:extLst>
              <a:ext uri="{FF2B5EF4-FFF2-40B4-BE49-F238E27FC236}">
                <a16:creationId xmlns:a16="http://schemas.microsoft.com/office/drawing/2014/main" id="{BF72FCC6-C35F-2941-9E82-5D4B086D509C}"/>
              </a:ext>
            </a:extLst>
          </p:cNvPr>
          <p:cNvPicPr>
            <a:picLocks noChangeAspect="1"/>
          </p:cNvPicPr>
          <p:nvPr/>
        </p:nvPicPr>
        <p:blipFill>
          <a:blip r:embed="rId16"/>
          <a:stretch>
            <a:fillRect/>
          </a:stretch>
        </p:blipFill>
        <p:spPr>
          <a:xfrm>
            <a:off x="-250274" y="3350595"/>
            <a:ext cx="4379704" cy="3296035"/>
          </a:xfrm>
          <a:prstGeom prst="rect">
            <a:avLst/>
          </a:prstGeom>
        </p:spPr>
      </p:pic>
      <p:pic>
        <p:nvPicPr>
          <p:cNvPr id="2" name="Picture 1" descr="A blue and white logo&#10;&#10;Description automatically generated">
            <a:extLst>
              <a:ext uri="{FF2B5EF4-FFF2-40B4-BE49-F238E27FC236}">
                <a16:creationId xmlns:a16="http://schemas.microsoft.com/office/drawing/2014/main" id="{457C4768-2FED-94BF-8DF6-1D6760C8F92F}"/>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098605" y="6566610"/>
            <a:ext cx="702365" cy="25582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894648"/>
            <a:ext cx="6333223" cy="55554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Font typeface="Wingdings" pitchFamily="2" charset="2"/>
              <a:buChar char="ü"/>
            </a:pPr>
            <a:endParaRPr lang="en-US" sz="1550" b="1" dirty="0">
              <a:solidFill>
                <a:srgbClr val="002060"/>
              </a:solidFill>
            </a:endParaRPr>
          </a:p>
          <a:p>
            <a:pPr lvl="0" algn="ctr">
              <a:buFont typeface="Wingdings" pitchFamily="2" charset="2"/>
              <a:buChar char="ü"/>
            </a:pPr>
            <a:r>
              <a:rPr lang="te-IN" sz="1550" b="1" dirty="0">
                <a:solidFill>
                  <a:srgbClr val="002060"/>
                </a:solidFill>
              </a:rPr>
              <a:t>డాస్</a:t>
            </a:r>
            <a:r>
              <a:rPr lang="en-US" sz="1550" b="1" dirty="0">
                <a:solidFill>
                  <a:srgbClr val="002060"/>
                </a:solidFill>
              </a:rPr>
              <a:t> </a:t>
            </a:r>
          </a:p>
          <a:p>
            <a:pPr lvl="0">
              <a:buFont typeface="Arial" pitchFamily="34" charset="0"/>
              <a:buChar char="•"/>
            </a:pPr>
            <a:r>
              <a:rPr lang="en-IN" sz="1400" dirty="0">
                <a:solidFill>
                  <a:srgbClr val="002060"/>
                </a:solidFill>
              </a:rPr>
              <a:t>KYC </a:t>
            </a:r>
            <a:r>
              <a:rPr lang="te-IN" sz="1400" dirty="0">
                <a:solidFill>
                  <a:srgbClr val="002060"/>
                </a:solidFill>
              </a:rPr>
              <a:t>నిబంధనలకు ఖచ్చితంగా కట్టుబడి ఉన్న కస్టమర్‌లను గుర్తించండి. కస్టమర్‌తో సంభాషించండి, ఆర్థిక అవగాహన కార్యక్రమాలను నిర్వహించండి, అతని ప్రొఫైల్ మరియు ఆవశ్యకతను అర్థం చేసుకోండి మరియు బ్యాంక్ కోసం మూలాధార నాణ్యత ఖాతాలు.</a:t>
            </a:r>
            <a:br>
              <a:rPr lang="en-IN" sz="1400" dirty="0">
                <a:solidFill>
                  <a:srgbClr val="002060"/>
                </a:solidFill>
              </a:rPr>
            </a:br>
            <a:endParaRPr lang="en-IN" sz="1400" dirty="0">
              <a:solidFill>
                <a:srgbClr val="002060"/>
              </a:solidFill>
            </a:endParaRPr>
          </a:p>
          <a:p>
            <a:pPr>
              <a:buFont typeface="Arial" pitchFamily="34" charset="0"/>
              <a:buChar char="•"/>
            </a:pPr>
            <a:r>
              <a:rPr lang="te-IN" sz="1400" dirty="0">
                <a:solidFill>
                  <a:srgbClr val="002060"/>
                </a:solidFill>
              </a:rPr>
              <a:t>కస్టమర్ గోప్యతను నిర్వహించండి మరియు స్థానిక ప్రాంతం &amp; భాషపై అవగాహన కలిగి ఉండండి.</a:t>
            </a:r>
            <a:br>
              <a:rPr lang="en-IN" sz="1400" dirty="0">
                <a:solidFill>
                  <a:srgbClr val="002060"/>
                </a:solidFill>
              </a:rPr>
            </a:br>
            <a:endParaRPr lang="en-IN" sz="1400" dirty="0">
              <a:solidFill>
                <a:srgbClr val="002060"/>
              </a:solidFill>
            </a:endParaRPr>
          </a:p>
          <a:p>
            <a:pPr>
              <a:buFont typeface="Arial" pitchFamily="34" charset="0"/>
              <a:buChar char="•"/>
            </a:pPr>
            <a:r>
              <a:rPr lang="te-IN" sz="1400" dirty="0">
                <a:solidFill>
                  <a:srgbClr val="002060"/>
                </a:solidFill>
              </a:rPr>
              <a:t>సమాచారం యొక్క గోప్యతను రక్షించడానికి బ్యాంక్ కస్టమర్ సమాచారం, పత్రాలు, రికార్డులు మరియు ఆస్తులను వేరుచేసి స్పష్టంగా గుర్తించండి.</a:t>
            </a:r>
            <a:br>
              <a:rPr lang="en-IN" sz="1400" dirty="0">
                <a:solidFill>
                  <a:srgbClr val="002060"/>
                </a:solidFill>
              </a:rPr>
            </a:br>
            <a:endParaRPr lang="en-IN" sz="1400" dirty="0">
              <a:solidFill>
                <a:srgbClr val="002060"/>
              </a:solidFill>
            </a:endParaRPr>
          </a:p>
          <a:p>
            <a:pPr>
              <a:buFont typeface="Arial" pitchFamily="34" charset="0"/>
              <a:buChar char="•"/>
            </a:pPr>
            <a:r>
              <a:rPr lang="te-IN" sz="1400" dirty="0">
                <a:solidFill>
                  <a:srgbClr val="002060"/>
                </a:solidFill>
              </a:rPr>
              <a:t>బ్యాంక్ తరపున అతను/ఆమె నిర్వహించే అన్ని లావాదేవీల కోసం ఇష్యూ సిస్టమ్ కస్టమర్‌కు ఆన్‌లైన్ రసీదును స్థిరంగా రూపొందించింది.</a:t>
            </a:r>
            <a:br>
              <a:rPr lang="en-IN" sz="1400" dirty="0">
                <a:solidFill>
                  <a:srgbClr val="002060"/>
                </a:solidFill>
              </a:rPr>
            </a:br>
            <a:endParaRPr lang="en-IN" sz="1400" dirty="0">
              <a:solidFill>
                <a:srgbClr val="002060"/>
              </a:solidFill>
            </a:endParaRPr>
          </a:p>
          <a:p>
            <a:pPr>
              <a:buFont typeface="Arial" pitchFamily="34" charset="0"/>
              <a:buChar char="•"/>
            </a:pPr>
            <a:r>
              <a:rPr lang="te-IN" sz="1400" dirty="0">
                <a:solidFill>
                  <a:srgbClr val="002060"/>
                </a:solidFill>
              </a:rPr>
              <a:t>ప్రతిరోజు కనీసం 4 గంటలు / వారానికి 5 రోజులు </a:t>
            </a:r>
            <a:r>
              <a:rPr lang="en-IN" sz="1400" dirty="0">
                <a:solidFill>
                  <a:srgbClr val="002060"/>
                </a:solidFill>
              </a:rPr>
              <a:t>KBS </a:t>
            </a:r>
            <a:r>
              <a:rPr lang="te-IN" sz="1400" dirty="0">
                <a:solidFill>
                  <a:srgbClr val="002060"/>
                </a:solidFill>
              </a:rPr>
              <a:t>సిస్టమ్‌కు స్వయంగా లాగిన్ అవ్వండి.</a:t>
            </a:r>
            <a:br>
              <a:rPr lang="en-IN" sz="1400" dirty="0">
                <a:solidFill>
                  <a:srgbClr val="002060"/>
                </a:solidFill>
              </a:rPr>
            </a:br>
            <a:endParaRPr lang="en-IN" sz="1400" dirty="0">
              <a:solidFill>
                <a:srgbClr val="002060"/>
              </a:solidFill>
            </a:endParaRPr>
          </a:p>
          <a:p>
            <a:pPr>
              <a:buFont typeface="Arial" pitchFamily="34" charset="0"/>
              <a:buChar char="•"/>
            </a:pPr>
            <a:r>
              <a:rPr lang="te-IN" sz="1400" dirty="0">
                <a:solidFill>
                  <a:srgbClr val="002060"/>
                </a:solidFill>
              </a:rPr>
              <a:t>అన్ని రిజిస్టర్లను నిర్వహించండి మరియు బ్యాంక్ సూచించిన తప్పనిసరి పోస్టర్లు/సర్టిఫికెట్లను జాగ్రత్తగా ప్రదర్శించండి.</a:t>
            </a:r>
            <a:br>
              <a:rPr lang="en-IN" sz="1400" dirty="0">
                <a:solidFill>
                  <a:srgbClr val="002060"/>
                </a:solidFill>
              </a:rPr>
            </a:br>
            <a:endParaRPr lang="en-IN" sz="1400" dirty="0">
              <a:solidFill>
                <a:srgbClr val="002060"/>
              </a:solidFill>
            </a:endParaRPr>
          </a:p>
          <a:p>
            <a:pPr>
              <a:buFont typeface="Arial" pitchFamily="34" charset="0"/>
              <a:buChar char="•"/>
            </a:pPr>
            <a:r>
              <a:rPr lang="en-IN" sz="1400" dirty="0">
                <a:solidFill>
                  <a:srgbClr val="002060"/>
                </a:solidFill>
                <a:effectLst/>
                <a:latin typeface="Calibri" panose="020F0502020204030204" pitchFamily="34" charset="0"/>
                <a:ea typeface="Calibri" panose="020F0502020204030204" pitchFamily="34" charset="0"/>
              </a:rPr>
              <a:t>KBS </a:t>
            </a:r>
            <a:r>
              <a:rPr lang="te-IN" sz="1400" dirty="0">
                <a:solidFill>
                  <a:srgbClr val="002060"/>
                </a:solidFill>
                <a:effectLst/>
                <a:latin typeface="Calibri" panose="020F0502020204030204" pitchFamily="34" charset="0"/>
                <a:ea typeface="Calibri" panose="020F0502020204030204" pitchFamily="34" charset="0"/>
              </a:rPr>
              <a:t>లావాదేవీ విలువ </a:t>
            </a:r>
            <a:r>
              <a:rPr lang="en-IN" sz="1400" dirty="0">
                <a:solidFill>
                  <a:srgbClr val="002060"/>
                </a:solidFill>
                <a:effectLst/>
                <a:latin typeface="Calibri" panose="020F0502020204030204" pitchFamily="34" charset="0"/>
                <a:ea typeface="Calibri" panose="020F0502020204030204" pitchFamily="34" charset="0"/>
              </a:rPr>
              <a:t>HDFC </a:t>
            </a:r>
            <a:r>
              <a:rPr lang="te-IN" sz="1400" dirty="0">
                <a:solidFill>
                  <a:srgbClr val="002060"/>
                </a:solidFill>
                <a:effectLst/>
                <a:latin typeface="Calibri" panose="020F0502020204030204" pitchFamily="34" charset="0"/>
                <a:ea typeface="Calibri" panose="020F0502020204030204" pitchFamily="34" charset="0"/>
              </a:rPr>
              <a:t>బ్యాంక్ ఖాతా నుండి నగదు ఉపసంహరణ విలువతో సరిపోలుతుందని నిర్ధారించుకోండి.</a:t>
            </a:r>
            <a:endParaRPr lang="en-IN" sz="1400" dirty="0">
              <a:solidFill>
                <a:srgbClr val="002060"/>
              </a:solidFill>
            </a:endParaRPr>
          </a:p>
        </p:txBody>
      </p:sp>
      <p:sp>
        <p:nvSpPr>
          <p:cNvPr id="6" name="Rectangle 5"/>
          <p:cNvSpPr/>
          <p:nvPr/>
        </p:nvSpPr>
        <p:spPr>
          <a:xfrm>
            <a:off x="0" y="245674"/>
            <a:ext cx="8608447" cy="400110"/>
          </a:xfrm>
          <a:prstGeom prst="rect">
            <a:avLst/>
          </a:prstGeom>
        </p:spPr>
        <p:txBody>
          <a:bodyPr wrap="none">
            <a:spAutoFit/>
          </a:bodyPr>
          <a:lstStyle/>
          <a:p>
            <a:r>
              <a:rPr lang="te-IN" sz="2000" b="1" dirty="0">
                <a:solidFill>
                  <a:schemeClr val="bg1"/>
                </a:solidFill>
                <a:latin typeface="Helvetica" panose="020B0604020202020204" pitchFamily="34" charset="0"/>
                <a:cs typeface="Helvetica" panose="020B0604020202020204" pitchFamily="34" charset="0"/>
              </a:rPr>
              <a:t>వ్యాపార కరస్పాండెంట్ల కోసం చేయవలసినవి మరియు చేయకూడనివి</a:t>
            </a:r>
            <a:endParaRPr lang="en-US" sz="2000" b="1" dirty="0">
              <a:solidFill>
                <a:schemeClr val="bg1"/>
              </a:solidFill>
              <a:latin typeface="Helvetica" panose="020B0604020202020204" pitchFamily="34" charset="0"/>
              <a:cs typeface="Helvetica" panose="020B0604020202020204" pitchFamily="34" charset="0"/>
            </a:endParaRPr>
          </a:p>
        </p:txBody>
      </p:sp>
      <p:sp>
        <p:nvSpPr>
          <p:cNvPr id="7" name="Rectangle 6"/>
          <p:cNvSpPr/>
          <p:nvPr/>
        </p:nvSpPr>
        <p:spPr>
          <a:xfrm>
            <a:off x="6333223" y="898936"/>
            <a:ext cx="5858777" cy="55554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rgbClr val="C00000"/>
              </a:solidFill>
            </a:endParaRPr>
          </a:p>
          <a:p>
            <a:pPr algn="ctr"/>
            <a:endParaRPr lang="en-US" sz="1600" b="1" dirty="0">
              <a:solidFill>
                <a:srgbClr val="C00000"/>
              </a:solidFill>
            </a:endParaRPr>
          </a:p>
          <a:p>
            <a:pPr algn="ctr"/>
            <a:endParaRPr lang="en-US" sz="1600" b="1" dirty="0">
              <a:solidFill>
                <a:srgbClr val="C00000"/>
              </a:solidFill>
            </a:endParaRPr>
          </a:p>
          <a:p>
            <a:pPr algn="ctr"/>
            <a:endParaRPr lang="en-US" sz="1600" b="1" dirty="0">
              <a:solidFill>
                <a:srgbClr val="C00000"/>
              </a:solidFill>
            </a:endParaRPr>
          </a:p>
          <a:p>
            <a:pPr algn="ctr"/>
            <a:endParaRPr lang="en-US" sz="1600" b="1" dirty="0">
              <a:solidFill>
                <a:srgbClr val="C00000"/>
              </a:solidFill>
            </a:endParaRPr>
          </a:p>
          <a:p>
            <a:pPr algn="ctr"/>
            <a:endParaRPr lang="en-US" sz="1600" b="1" dirty="0">
              <a:solidFill>
                <a:srgbClr val="C00000"/>
              </a:solidFill>
            </a:endParaRPr>
          </a:p>
          <a:p>
            <a:pPr algn="ctr"/>
            <a:endParaRPr lang="en-US" sz="1600" b="1" dirty="0">
              <a:solidFill>
                <a:srgbClr val="C00000"/>
              </a:solidFill>
            </a:endParaRPr>
          </a:p>
          <a:p>
            <a:r>
              <a:rPr lang="en-US" sz="1400" b="1" dirty="0">
                <a:solidFill>
                  <a:srgbClr val="C00000"/>
                </a:solidFill>
              </a:rPr>
              <a:t>                                                                  X </a:t>
            </a:r>
            <a:r>
              <a:rPr lang="te-IN" sz="1400" b="1" dirty="0">
                <a:solidFill>
                  <a:srgbClr val="C00000"/>
                </a:solidFill>
              </a:rPr>
              <a:t>డోంట్‌లు</a:t>
            </a:r>
            <a:br>
              <a:rPr lang="en-IN" sz="1400" b="1" dirty="0">
                <a:solidFill>
                  <a:srgbClr val="C00000"/>
                </a:solidFill>
              </a:rPr>
            </a:br>
            <a:r>
              <a:rPr lang="en-IN" sz="1400" dirty="0">
                <a:solidFill>
                  <a:srgbClr val="C00000"/>
                </a:solidFill>
              </a:rPr>
              <a:t>BC </a:t>
            </a:r>
            <a:r>
              <a:rPr lang="te-IN" sz="1400" dirty="0">
                <a:solidFill>
                  <a:srgbClr val="C00000"/>
                </a:solidFill>
              </a:rPr>
              <a:t>వినియోగదారుల నుండి ప్రత్యక్షంగా లేదా పరోక్షంగా ఎటువంటి అదనపు సేవా ఛార్జీలను వసూలు చేయకూడదు.</a:t>
            </a:r>
            <a:endParaRPr lang="en-IN" sz="1400" dirty="0">
              <a:solidFill>
                <a:srgbClr val="C00000"/>
              </a:solidFill>
            </a:endParaRPr>
          </a:p>
          <a:p>
            <a:pPr>
              <a:buFont typeface="Arial" pitchFamily="34" charset="0"/>
              <a:buChar char="•"/>
            </a:pPr>
            <a:endParaRPr lang="en-IN" sz="1400" dirty="0">
              <a:solidFill>
                <a:srgbClr val="C00000"/>
              </a:solidFill>
            </a:endParaRPr>
          </a:p>
          <a:p>
            <a:pPr>
              <a:buFont typeface="Arial" pitchFamily="34" charset="0"/>
              <a:buChar char="•"/>
            </a:pPr>
            <a:r>
              <a:rPr lang="te-IN" sz="1400" dirty="0">
                <a:solidFill>
                  <a:srgbClr val="C00000"/>
                </a:solidFill>
              </a:rPr>
              <a:t>ఏ రుణం మంజూరు చేయడానికి బీసీకి ఎలాంటి అధికారాలు లేవు.</a:t>
            </a:r>
            <a:br>
              <a:rPr lang="en-US" sz="1400" dirty="0">
                <a:solidFill>
                  <a:srgbClr val="C00000"/>
                </a:solidFill>
              </a:rPr>
            </a:br>
            <a:endParaRPr lang="en-IN" sz="1400" dirty="0">
              <a:solidFill>
                <a:srgbClr val="C00000"/>
              </a:solidFill>
            </a:endParaRPr>
          </a:p>
          <a:p>
            <a:pPr>
              <a:buFont typeface="Arial" pitchFamily="34" charset="0"/>
              <a:buChar char="•"/>
            </a:pPr>
            <a:r>
              <a:rPr lang="te-IN" sz="1400" dirty="0">
                <a:solidFill>
                  <a:srgbClr val="C00000"/>
                </a:solidFill>
              </a:rPr>
              <a:t>బీసీ ఏ రాజకీయ/మత సంస్థలకు అనుబంధంగా ఉండకూడదు.</a:t>
            </a:r>
            <a:br>
              <a:rPr lang="en-US" sz="1400" dirty="0">
                <a:solidFill>
                  <a:srgbClr val="C00000"/>
                </a:solidFill>
              </a:rPr>
            </a:br>
            <a:endParaRPr lang="en-IN" sz="1400" dirty="0">
              <a:solidFill>
                <a:srgbClr val="C00000"/>
              </a:solidFill>
            </a:endParaRPr>
          </a:p>
          <a:p>
            <a:pPr>
              <a:buFont typeface="Arial" pitchFamily="34" charset="0"/>
              <a:buChar char="•"/>
            </a:pPr>
            <a:r>
              <a:rPr lang="te-IN" sz="1400" dirty="0">
                <a:solidFill>
                  <a:srgbClr val="C00000"/>
                </a:solidFill>
              </a:rPr>
              <a:t>బహుళ లేదా విభజించబడిన లావాదేవీలు చేయడానికి </a:t>
            </a:r>
            <a:r>
              <a:rPr lang="en-IN" sz="1400" dirty="0">
                <a:solidFill>
                  <a:srgbClr val="C00000"/>
                </a:solidFill>
              </a:rPr>
              <a:t>BC </a:t>
            </a:r>
            <a:r>
              <a:rPr lang="te-IN" sz="1400" dirty="0">
                <a:solidFill>
                  <a:srgbClr val="C00000"/>
                </a:solidFill>
              </a:rPr>
              <a:t>తప్పనిసరిగా కస్టమర్‌లను ప్రోత్సహించకూడదు.</a:t>
            </a:r>
            <a:br>
              <a:rPr lang="en-US" sz="1400" dirty="0">
                <a:solidFill>
                  <a:srgbClr val="C00000"/>
                </a:solidFill>
              </a:rPr>
            </a:br>
            <a:endParaRPr lang="en-IN" sz="1400" dirty="0">
              <a:solidFill>
                <a:srgbClr val="C00000"/>
              </a:solidFill>
            </a:endParaRPr>
          </a:p>
          <a:p>
            <a:pPr>
              <a:buFont typeface="Arial" pitchFamily="34" charset="0"/>
              <a:buChar char="•"/>
            </a:pPr>
            <a:r>
              <a:rPr lang="te-IN" sz="1400" dirty="0">
                <a:solidFill>
                  <a:srgbClr val="C00000"/>
                </a:solidFill>
              </a:rPr>
              <a:t>క్రెడిట్ డెలివరీకి బదులుగా ప్రత్యామ్నాయ ఉత్పత్తులను సిఫార్సు చేయకూడదు లేదా తప్పనిసరి చేయకూడదు. ఉదా: రుణాల పంపిణీ కోసం బీమా, పెన్షన్ లేదా ఇతర ఉత్పత్తులను బలవంతంగా అమ్మడం</a:t>
            </a:r>
            <a:br>
              <a:rPr lang="en-US" sz="1400" dirty="0">
                <a:solidFill>
                  <a:srgbClr val="C00000"/>
                </a:solidFill>
              </a:rPr>
            </a:br>
            <a:endParaRPr lang="en-US" sz="1400" dirty="0">
              <a:solidFill>
                <a:srgbClr val="C00000"/>
              </a:solidFill>
            </a:endParaRPr>
          </a:p>
          <a:p>
            <a:pPr>
              <a:buFont typeface="Arial" pitchFamily="34" charset="0"/>
              <a:buChar char="•"/>
            </a:pPr>
            <a:r>
              <a:rPr lang="te-IN" sz="1400" dirty="0">
                <a:solidFill>
                  <a:srgbClr val="C00000"/>
                </a:solidFill>
              </a:rPr>
              <a:t>ప్రిన్సిపాల్ అందించే సేవల పరిధికి మించి ఏదైనా ప్రోత్సాహకాలు లేదా ప్రయోజనాలు లేదా తప్పుడు ఆశలను అందించడం ద్వారా కస్టమర్లను ప్రలోభపెట్టకుండా ప్రత్యేక శ్రద్ధ వహించాలి</a:t>
            </a:r>
            <a:br>
              <a:rPr lang="en-US" sz="1400" dirty="0">
                <a:solidFill>
                  <a:srgbClr val="C00000"/>
                </a:solidFill>
              </a:rPr>
            </a:br>
            <a:endParaRPr lang="en-US" sz="1400" dirty="0">
              <a:solidFill>
                <a:srgbClr val="C00000"/>
              </a:solidFill>
            </a:endParaRPr>
          </a:p>
          <a:p>
            <a:pPr>
              <a:buFont typeface="Arial" pitchFamily="34" charset="0"/>
              <a:buChar char="•"/>
            </a:pPr>
            <a:r>
              <a:rPr lang="en-US" sz="1400" dirty="0">
                <a:solidFill>
                  <a:srgbClr val="C00000"/>
                </a:solidFill>
              </a:rPr>
              <a:t>BC </a:t>
            </a:r>
            <a:r>
              <a:rPr lang="te-IN" sz="1400" dirty="0">
                <a:solidFill>
                  <a:srgbClr val="C00000"/>
                </a:solidFill>
              </a:rPr>
              <a:t>తన/ఆమె లాగిన్ </a:t>
            </a:r>
            <a:r>
              <a:rPr lang="en-US" sz="1400" dirty="0">
                <a:solidFill>
                  <a:srgbClr val="C00000"/>
                </a:solidFill>
              </a:rPr>
              <a:t>ID </a:t>
            </a:r>
            <a:r>
              <a:rPr lang="te-IN" sz="1400" dirty="0">
                <a:solidFill>
                  <a:srgbClr val="C00000"/>
                </a:solidFill>
              </a:rPr>
              <a:t>మరియు పాస్‌వర్డ్‌ను ఇతర బయటి వ్యక్తితో పంచుకోకూడదు.</a:t>
            </a:r>
            <a:br>
              <a:rPr lang="en-US" sz="1400" dirty="0">
                <a:solidFill>
                  <a:srgbClr val="C00000"/>
                </a:solidFill>
              </a:rPr>
            </a:br>
            <a:endParaRPr lang="en-US" sz="1400" b="1" dirty="0">
              <a:solidFill>
                <a:srgbClr val="C00000"/>
              </a:solidFill>
            </a:endParaRPr>
          </a:p>
          <a:p>
            <a:pPr>
              <a:buFont typeface="Arial" pitchFamily="34" charset="0"/>
              <a:buChar char="•"/>
            </a:pPr>
            <a:r>
              <a:rPr lang="en-US" sz="1400" b="1" dirty="0">
                <a:solidFill>
                  <a:srgbClr val="C00000"/>
                </a:solidFill>
              </a:rPr>
              <a:t>BC </a:t>
            </a:r>
            <a:r>
              <a:rPr lang="te-IN" sz="1400" b="1" dirty="0">
                <a:solidFill>
                  <a:srgbClr val="C00000"/>
                </a:solidFill>
              </a:rPr>
              <a:t>అతని/ఆమె వ్యక్తిగత వివరాలను అప్‌డేట్ చేయకూడదు ఉదా. కస్టమర్ కోసం ఖాతా తెరిచేటప్పుడు ఇమెయిల్ ఐడి, మొబైల్ నంబర్, మెయిలింగ్ చిరునామా.</a:t>
            </a:r>
            <a:endParaRPr lang="en-US" sz="1600" dirty="0">
              <a:solidFill>
                <a:srgbClr val="C00000"/>
              </a:solidFill>
            </a:endParaRPr>
          </a:p>
          <a:p>
            <a:pPr algn="just"/>
            <a:endParaRPr lang="en-US" sz="1600" dirty="0">
              <a:solidFill>
                <a:srgbClr val="C00000"/>
              </a:solidFill>
            </a:endParaRPr>
          </a:p>
          <a:p>
            <a:pPr algn="just"/>
            <a:endParaRPr lang="en-US" sz="1600" dirty="0">
              <a:solidFill>
                <a:srgbClr val="C00000"/>
              </a:solidFill>
            </a:endParaRPr>
          </a:p>
          <a:p>
            <a:pPr algn="just"/>
            <a:endParaRPr lang="en-US" sz="1600" dirty="0">
              <a:solidFill>
                <a:srgbClr val="C00000"/>
              </a:solidFill>
            </a:endParaRPr>
          </a:p>
          <a:p>
            <a:pPr>
              <a:buFont typeface="Arial" pitchFamily="34" charset="0"/>
              <a:buChar char="•"/>
            </a:pPr>
            <a:endParaRPr lang="en-IN" sz="1600" dirty="0">
              <a:solidFill>
                <a:srgbClr val="C00000"/>
              </a:solidFill>
            </a:endParaRPr>
          </a:p>
          <a:p>
            <a:pPr>
              <a:buFont typeface="Arial" pitchFamily="34" charset="0"/>
              <a:buChar char="•"/>
            </a:pPr>
            <a:endParaRPr lang="en-IN" sz="1600" dirty="0">
              <a:solidFill>
                <a:srgbClr val="C00000"/>
              </a:solidFill>
            </a:endParaRPr>
          </a:p>
          <a:p>
            <a:pPr>
              <a:buFont typeface="Arial" pitchFamily="34" charset="0"/>
              <a:buChar char="•"/>
            </a:pPr>
            <a:endParaRPr lang="en-IN" sz="1600" dirty="0">
              <a:solidFill>
                <a:srgbClr val="C00000"/>
              </a:solidFill>
            </a:endParaRPr>
          </a:p>
          <a:p>
            <a:pPr>
              <a:buFont typeface="Arial" pitchFamily="34" charset="0"/>
              <a:buChar char="•"/>
            </a:pPr>
            <a:endParaRPr lang="en-IN" sz="1600" dirty="0">
              <a:solidFill>
                <a:srgbClr val="C00000"/>
              </a:solidFill>
            </a:endParaRPr>
          </a:p>
          <a:p>
            <a:pPr>
              <a:buFont typeface="Arial" pitchFamily="34" charset="0"/>
              <a:buChar char="•"/>
            </a:pPr>
            <a:endParaRPr lang="en-IN" sz="1600" dirty="0">
              <a:solidFill>
                <a:srgbClr val="C00000"/>
              </a:solidFill>
            </a:endParaRPr>
          </a:p>
        </p:txBody>
      </p:sp>
      <p:pic>
        <p:nvPicPr>
          <p:cNvPr id="11" name="Picture 40">
            <a:extLst>
              <a:ext uri="{FF2B5EF4-FFF2-40B4-BE49-F238E27FC236}">
                <a16:creationId xmlns:a16="http://schemas.microsoft.com/office/drawing/2014/main" id="{5E87A8F5-D34F-4EA7-903F-99E8B2DAAA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85F100F8-5905-CFEF-247C-DC9DBEE68862}"/>
              </a:ext>
            </a:extLst>
          </p:cNvPr>
          <p:cNvSpPr/>
          <p:nvPr/>
        </p:nvSpPr>
        <p:spPr>
          <a:xfrm>
            <a:off x="-3743" y="6566288"/>
            <a:ext cx="12192000" cy="276999"/>
          </a:xfrm>
          <a:prstGeom prst="rect">
            <a:avLst/>
          </a:prstGeom>
        </p:spPr>
        <p:txBody>
          <a:bodyPr wrap="square">
            <a:spAutoFit/>
          </a:bodyPr>
          <a:lstStyle/>
          <a:p>
            <a:pPr algn="ctr"/>
            <a:r>
              <a:rPr lang="te-IN" sz="1200" dirty="0">
                <a:solidFill>
                  <a:schemeClr val="bg1">
                    <a:lumMod val="50000"/>
                  </a:schemeClr>
                </a:solidFill>
                <a:latin typeface="Helvetica" charset="0"/>
                <a:ea typeface="Helvetica" charset="0"/>
                <a:cs typeface="Helvetica" charset="0"/>
              </a:rPr>
              <a:t>కాపీరైట్‌లు © </a:t>
            </a:r>
            <a:r>
              <a:rPr lang="en-US" sz="1200" dirty="0">
                <a:solidFill>
                  <a:schemeClr val="bg1">
                    <a:lumMod val="50000"/>
                  </a:schemeClr>
                </a:solidFill>
                <a:latin typeface="Helvetica" charset="0"/>
                <a:ea typeface="Helvetica" charset="0"/>
                <a:cs typeface="Helvetica" charset="0"/>
              </a:rPr>
              <a:t>HDFC </a:t>
            </a:r>
            <a:r>
              <a:rPr lang="te-IN" sz="1200" dirty="0">
                <a:solidFill>
                  <a:schemeClr val="bg1">
                    <a:lumMod val="50000"/>
                  </a:schemeClr>
                </a:solidFill>
                <a:latin typeface="Helvetica" charset="0"/>
                <a:ea typeface="Helvetica" charset="0"/>
                <a:cs typeface="Helvetica" charset="0"/>
              </a:rPr>
              <a:t>బ్యాంక్</a:t>
            </a:r>
            <a:r>
              <a:rPr lang="en-US" sz="1200" dirty="0">
                <a:solidFill>
                  <a:schemeClr val="bg1">
                    <a:lumMod val="50000"/>
                  </a:schemeClr>
                </a:solidFill>
                <a:latin typeface="Helvetica" charset="0"/>
                <a:ea typeface="Helvetica" charset="0"/>
                <a:cs typeface="Helvetica" charset="0"/>
              </a:rPr>
              <a:t>          </a:t>
            </a:r>
            <a:r>
              <a:rPr lang="te-IN" sz="1200" dirty="0">
                <a:solidFill>
                  <a:schemeClr val="bg1">
                    <a:lumMod val="50000"/>
                  </a:schemeClr>
                </a:solidFill>
                <a:latin typeface="Helvetica" charset="0"/>
                <a:ea typeface="Helvetica" charset="0"/>
                <a:cs typeface="Helvetica" charset="0"/>
              </a:rPr>
              <a:t>గోప్యమైనది</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పరిమితం చేయబడింది</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అంతర్గత</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ప్రజా</a:t>
            </a:r>
            <a:r>
              <a:rPr lang="en-US" sz="1200" dirty="0">
                <a:solidFill>
                  <a:schemeClr val="bg1">
                    <a:lumMod val="50000"/>
                  </a:schemeClr>
                </a:solidFill>
                <a:latin typeface="Helvetica" charset="0"/>
                <a:ea typeface="Helvetica" charset="0"/>
                <a:cs typeface="Helvetica" charset="0"/>
              </a:rPr>
              <a:t>* </a:t>
            </a:r>
          </a:p>
        </p:txBody>
      </p:sp>
      <p:pic>
        <p:nvPicPr>
          <p:cNvPr id="3" name="Picture 2" descr="A blue and white logo&#10;&#10;Description automatically generated">
            <a:extLst>
              <a:ext uri="{FF2B5EF4-FFF2-40B4-BE49-F238E27FC236}">
                <a16:creationId xmlns:a16="http://schemas.microsoft.com/office/drawing/2014/main" id="{4189572C-0CCE-AB51-30A3-DB4E19D862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8605" y="6566610"/>
            <a:ext cx="702365" cy="25582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AE39F5C-DC08-461D-9FCE-782AA82DE1BF}"/>
              </a:ext>
            </a:extLst>
          </p:cNvPr>
          <p:cNvSpPr>
            <a:spLocks noGrp="1"/>
          </p:cNvSpPr>
          <p:nvPr>
            <p:ph type="body" idx="1"/>
          </p:nvPr>
        </p:nvSpPr>
        <p:spPr>
          <a:xfrm>
            <a:off x="40767" y="1109800"/>
            <a:ext cx="10924116" cy="1302536"/>
          </a:xfrm>
        </p:spPr>
        <p:txBody>
          <a:bodyPr/>
          <a:lstStyle/>
          <a:p>
            <a:pPr algn="l">
              <a:lnSpc>
                <a:spcPct val="150000"/>
              </a:lnSpc>
            </a:pPr>
            <a:endParaRPr lang="en-US" dirty="0">
              <a:solidFill>
                <a:srgbClr val="002060"/>
              </a:solidFill>
            </a:endParaRPr>
          </a:p>
          <a:p>
            <a:pPr algn="l">
              <a:lnSpc>
                <a:spcPct val="150000"/>
              </a:lnSpc>
            </a:pPr>
            <a:endParaRPr lang="en-US" dirty="0">
              <a:solidFill>
                <a:srgbClr val="002060"/>
              </a:solidFill>
            </a:endParaRPr>
          </a:p>
          <a:p>
            <a:pPr algn="l">
              <a:lnSpc>
                <a:spcPct val="150000"/>
              </a:lnSpc>
            </a:pPr>
            <a:endParaRPr lang="en-US" dirty="0">
              <a:solidFill>
                <a:srgbClr val="002060"/>
              </a:solidFill>
            </a:endParaRPr>
          </a:p>
          <a:p>
            <a:pPr algn="l">
              <a:lnSpc>
                <a:spcPct val="150000"/>
              </a:lnSpc>
            </a:pPr>
            <a:r>
              <a:rPr lang="te-IN" sz="1800" dirty="0">
                <a:solidFill>
                  <a:srgbClr val="002060"/>
                </a:solidFill>
              </a:rPr>
              <a:t>రిజిస్టర్ నిర్వహించడం</a:t>
            </a:r>
            <a:r>
              <a:rPr lang="te-IN" sz="1800" b="1" dirty="0">
                <a:solidFill>
                  <a:srgbClr val="002060"/>
                </a:solidFill>
              </a:rPr>
              <a:t>తప్పనిసరి</a:t>
            </a:r>
            <a:r>
              <a:rPr lang="te-IN" sz="1800" dirty="0">
                <a:solidFill>
                  <a:srgbClr val="002060"/>
                </a:solidFill>
              </a:rPr>
              <a:t>ఏజెంట్లందరికీ.</a:t>
            </a:r>
            <a:br>
              <a:rPr lang="en-IN" sz="1800" dirty="0">
                <a:solidFill>
                  <a:srgbClr val="002060"/>
                </a:solidFill>
              </a:rPr>
            </a:br>
            <a:r>
              <a:rPr lang="te-IN" sz="1800" dirty="0">
                <a:solidFill>
                  <a:srgbClr val="002060"/>
                </a:solidFill>
              </a:rPr>
              <a:t>రిజిస్టర్ పనులు</a:t>
            </a:r>
            <a:r>
              <a:rPr lang="te-IN" sz="1800" b="1" dirty="0">
                <a:solidFill>
                  <a:srgbClr val="002060"/>
                </a:solidFill>
              </a:rPr>
              <a:t>వంటి</a:t>
            </a:r>
            <a:r>
              <a:rPr lang="te-IN" sz="1800" dirty="0">
                <a:solidFill>
                  <a:srgbClr val="002060"/>
                </a:solidFill>
              </a:rPr>
              <a:t> </a:t>
            </a:r>
            <a:r>
              <a:rPr lang="te-IN" sz="1800" b="1" dirty="0">
                <a:solidFill>
                  <a:srgbClr val="002060"/>
                </a:solidFill>
              </a:rPr>
              <a:t>రుజువు</a:t>
            </a:r>
            <a:r>
              <a:rPr lang="te-IN" sz="1800" dirty="0">
                <a:solidFill>
                  <a:srgbClr val="002060"/>
                </a:solidFill>
              </a:rPr>
              <a:t>ఏదైనా వివాదాల విషయంలో.</a:t>
            </a:r>
            <a:br>
              <a:rPr lang="en-IN" sz="1800" dirty="0">
                <a:solidFill>
                  <a:srgbClr val="002060"/>
                </a:solidFill>
              </a:rPr>
            </a:br>
            <a:r>
              <a:rPr lang="te-IN" sz="1800" dirty="0">
                <a:solidFill>
                  <a:srgbClr val="002060"/>
                </a:solidFill>
              </a:rPr>
              <a:t>ఏజెంట్లు నిర్వహించాల్సిన రిజిస్టర్ ఫార్మాట్‌లు దిగువన ఉన్నాయి.</a:t>
            </a:r>
            <a:endParaRPr lang="en-IN" sz="1800" dirty="0">
              <a:solidFill>
                <a:srgbClr val="002060"/>
              </a:solidFill>
            </a:endParaRPr>
          </a:p>
        </p:txBody>
      </p:sp>
      <p:sp>
        <p:nvSpPr>
          <p:cNvPr id="5" name="TextBox 4">
            <a:extLst>
              <a:ext uri="{FF2B5EF4-FFF2-40B4-BE49-F238E27FC236}">
                <a16:creationId xmlns:a16="http://schemas.microsoft.com/office/drawing/2014/main" id="{B52D87D1-6BA5-40CE-97BA-30ADF67B8E4E}"/>
              </a:ext>
            </a:extLst>
          </p:cNvPr>
          <p:cNvSpPr txBox="1"/>
          <p:nvPr/>
        </p:nvSpPr>
        <p:spPr>
          <a:xfrm>
            <a:off x="0" y="325972"/>
            <a:ext cx="8616730" cy="461665"/>
          </a:xfrm>
          <a:prstGeom prst="rect">
            <a:avLst/>
          </a:prstGeom>
          <a:noFill/>
        </p:spPr>
        <p:txBody>
          <a:bodyPr wrap="square">
            <a:spAutoFit/>
          </a:bodyPr>
          <a:lstStyle/>
          <a:p>
            <a:r>
              <a:rPr lang="te-IN" sz="2400" b="1" dirty="0">
                <a:solidFill>
                  <a:schemeClr val="bg1"/>
                </a:solidFill>
                <a:latin typeface="Helvetica" panose="020B0604020202020204" pitchFamily="34" charset="0"/>
                <a:cs typeface="Helvetica" panose="020B0604020202020204" pitchFamily="34" charset="0"/>
              </a:rPr>
              <a:t>తప్పనిసరి రిజిస్టర్లను ఏజెంట్లు నిర్వహించాలి</a:t>
            </a:r>
            <a:endParaRPr lang="en-IN" sz="2400" b="1" dirty="0">
              <a:solidFill>
                <a:schemeClr val="bg1"/>
              </a:solidFill>
              <a:latin typeface="Helvetica" panose="020B0604020202020204" pitchFamily="34" charset="0"/>
              <a:cs typeface="Helvetica" panose="020B0604020202020204" pitchFamily="34" charset="0"/>
            </a:endParaRPr>
          </a:p>
        </p:txBody>
      </p:sp>
      <p:graphicFrame>
        <p:nvGraphicFramePr>
          <p:cNvPr id="8" name="Table 7">
            <a:extLst>
              <a:ext uri="{FF2B5EF4-FFF2-40B4-BE49-F238E27FC236}">
                <a16:creationId xmlns:a16="http://schemas.microsoft.com/office/drawing/2014/main" id="{075FC5D6-53A4-478C-8D26-0FEC938E38B9}"/>
              </a:ext>
            </a:extLst>
          </p:cNvPr>
          <p:cNvGraphicFramePr>
            <a:graphicFrameLocks noGrp="1"/>
          </p:cNvGraphicFramePr>
          <p:nvPr>
            <p:extLst>
              <p:ext uri="{D42A27DB-BD31-4B8C-83A1-F6EECF244321}">
                <p14:modId xmlns:p14="http://schemas.microsoft.com/office/powerpoint/2010/main" val="3126455117"/>
              </p:ext>
            </p:extLst>
          </p:nvPr>
        </p:nvGraphicFramePr>
        <p:xfrm>
          <a:off x="119936" y="2412336"/>
          <a:ext cx="11209125" cy="718175"/>
        </p:xfrm>
        <a:graphic>
          <a:graphicData uri="http://schemas.openxmlformats.org/drawingml/2006/table">
            <a:tbl>
              <a:tblPr>
                <a:tableStyleId>{5C22544A-7EE6-4342-B048-85BDC9FD1C3A}</a:tableStyleId>
              </a:tblPr>
              <a:tblGrid>
                <a:gridCol w="775474">
                  <a:extLst>
                    <a:ext uri="{9D8B030D-6E8A-4147-A177-3AD203B41FA5}">
                      <a16:colId xmlns:a16="http://schemas.microsoft.com/office/drawing/2014/main" val="218323232"/>
                    </a:ext>
                  </a:extLst>
                </a:gridCol>
                <a:gridCol w="587480">
                  <a:extLst>
                    <a:ext uri="{9D8B030D-6E8A-4147-A177-3AD203B41FA5}">
                      <a16:colId xmlns:a16="http://schemas.microsoft.com/office/drawing/2014/main" val="706156978"/>
                    </a:ext>
                  </a:extLst>
                </a:gridCol>
                <a:gridCol w="881221">
                  <a:extLst>
                    <a:ext uri="{9D8B030D-6E8A-4147-A177-3AD203B41FA5}">
                      <a16:colId xmlns:a16="http://schemas.microsoft.com/office/drawing/2014/main" val="2822906114"/>
                    </a:ext>
                  </a:extLst>
                </a:gridCol>
                <a:gridCol w="775474">
                  <a:extLst>
                    <a:ext uri="{9D8B030D-6E8A-4147-A177-3AD203B41FA5}">
                      <a16:colId xmlns:a16="http://schemas.microsoft.com/office/drawing/2014/main" val="4252075688"/>
                    </a:ext>
                  </a:extLst>
                </a:gridCol>
                <a:gridCol w="1163211">
                  <a:extLst>
                    <a:ext uri="{9D8B030D-6E8A-4147-A177-3AD203B41FA5}">
                      <a16:colId xmlns:a16="http://schemas.microsoft.com/office/drawing/2014/main" val="1540474061"/>
                    </a:ext>
                  </a:extLst>
                </a:gridCol>
                <a:gridCol w="728476">
                  <a:extLst>
                    <a:ext uri="{9D8B030D-6E8A-4147-A177-3AD203B41FA5}">
                      <a16:colId xmlns:a16="http://schemas.microsoft.com/office/drawing/2014/main" val="3792352287"/>
                    </a:ext>
                  </a:extLst>
                </a:gridCol>
                <a:gridCol w="928218">
                  <a:extLst>
                    <a:ext uri="{9D8B030D-6E8A-4147-A177-3AD203B41FA5}">
                      <a16:colId xmlns:a16="http://schemas.microsoft.com/office/drawing/2014/main" val="2026847019"/>
                    </a:ext>
                  </a:extLst>
                </a:gridCol>
                <a:gridCol w="1057465">
                  <a:extLst>
                    <a:ext uri="{9D8B030D-6E8A-4147-A177-3AD203B41FA5}">
                      <a16:colId xmlns:a16="http://schemas.microsoft.com/office/drawing/2014/main" val="3118852105"/>
                    </a:ext>
                  </a:extLst>
                </a:gridCol>
                <a:gridCol w="590418">
                  <a:extLst>
                    <a:ext uri="{9D8B030D-6E8A-4147-A177-3AD203B41FA5}">
                      <a16:colId xmlns:a16="http://schemas.microsoft.com/office/drawing/2014/main" val="247564799"/>
                    </a:ext>
                  </a:extLst>
                </a:gridCol>
                <a:gridCol w="766661">
                  <a:extLst>
                    <a:ext uri="{9D8B030D-6E8A-4147-A177-3AD203B41FA5}">
                      <a16:colId xmlns:a16="http://schemas.microsoft.com/office/drawing/2014/main" val="3820090662"/>
                    </a:ext>
                  </a:extLst>
                </a:gridCol>
                <a:gridCol w="872409">
                  <a:extLst>
                    <a:ext uri="{9D8B030D-6E8A-4147-A177-3AD203B41FA5}">
                      <a16:colId xmlns:a16="http://schemas.microsoft.com/office/drawing/2014/main" val="4072182210"/>
                    </a:ext>
                  </a:extLst>
                </a:gridCol>
                <a:gridCol w="775474">
                  <a:extLst>
                    <a:ext uri="{9D8B030D-6E8A-4147-A177-3AD203B41FA5}">
                      <a16:colId xmlns:a16="http://schemas.microsoft.com/office/drawing/2014/main" val="3854437928"/>
                    </a:ext>
                  </a:extLst>
                </a:gridCol>
                <a:gridCol w="681477">
                  <a:extLst>
                    <a:ext uri="{9D8B030D-6E8A-4147-A177-3AD203B41FA5}">
                      <a16:colId xmlns:a16="http://schemas.microsoft.com/office/drawing/2014/main" val="997556860"/>
                    </a:ext>
                  </a:extLst>
                </a:gridCol>
                <a:gridCol w="625667">
                  <a:extLst>
                    <a:ext uri="{9D8B030D-6E8A-4147-A177-3AD203B41FA5}">
                      <a16:colId xmlns:a16="http://schemas.microsoft.com/office/drawing/2014/main" val="1141744387"/>
                    </a:ext>
                  </a:extLst>
                </a:gridCol>
              </a:tblGrid>
              <a:tr h="87787">
                <a:tc gridSpan="14">
                  <a:txBody>
                    <a:bodyPr/>
                    <a:lstStyle/>
                    <a:p>
                      <a:pPr algn="l" fontAlgn="b"/>
                      <a:r>
                        <a:rPr lang="en-IN" sz="1000" u="none" strike="noStrike" dirty="0">
                          <a:effectLst/>
                        </a:rPr>
                        <a:t>                                                                                                                                                       </a:t>
                      </a:r>
                      <a:r>
                        <a:rPr lang="te-IN" sz="1400" b="1" u="none" strike="noStrike" dirty="0">
                          <a:effectLst/>
                        </a:rPr>
                        <a:t>ఫిర్యాదు నమోదు</a:t>
                      </a:r>
                      <a:endParaRPr lang="en-IN" sz="1400" b="1" i="0" u="none" strike="noStrike" dirty="0">
                        <a:solidFill>
                          <a:srgbClr val="000000"/>
                        </a:solidFill>
                        <a:effectLst/>
                        <a:latin typeface="Calibri" panose="020F0502020204030204" pitchFamily="34" charset="0"/>
                      </a:endParaRPr>
                    </a:p>
                  </a:txBody>
                  <a:tcPr marL="8276" marR="8276" marT="8276" marB="0" anchor="b">
                    <a:lnB w="12700" cap="flat" cmpd="sng" algn="ctr">
                      <a:solidFill>
                        <a:schemeClr val="tx1"/>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083035396"/>
                  </a:ext>
                </a:extLst>
              </a:tr>
              <a:tr h="496539">
                <a:tc>
                  <a:txBody>
                    <a:bodyPr/>
                    <a:lstStyle/>
                    <a:p>
                      <a:pPr algn="ctr" fontAlgn="ctr"/>
                      <a:r>
                        <a:rPr lang="te-IN" sz="1000" u="none" strike="noStrike" dirty="0">
                          <a:effectLst/>
                        </a:rPr>
                        <a:t>ఫిర్యాదుదారు పేరు</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e-IN" sz="1000" u="none" strike="noStrike" dirty="0">
                          <a:effectLst/>
                        </a:rPr>
                        <a:t>కస్టమర్ </a:t>
                      </a:r>
                      <a:r>
                        <a:rPr lang="en-IN" sz="1000" u="none" strike="noStrike" dirty="0">
                          <a:effectLst/>
                        </a:rPr>
                        <a:t>ID</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000" u="none" strike="noStrike" dirty="0">
                          <a:effectLst/>
                        </a:rPr>
                        <a:t>CASA FD/RA/DP </a:t>
                      </a:r>
                      <a:r>
                        <a:rPr lang="te-IN" sz="1000" u="none" strike="noStrike" dirty="0">
                          <a:effectLst/>
                        </a:rPr>
                        <a:t>సంఖ్య</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e-IN" sz="1000" u="none" strike="noStrike" dirty="0">
                          <a:effectLst/>
                        </a:rPr>
                        <a:t>కస్టమర్ డాకెట్ నంబర్</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e-IN" sz="1000" u="none" strike="noStrike" dirty="0">
                          <a:effectLst/>
                        </a:rPr>
                        <a:t>కస్టమర్ మొబైల్</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e-IN" sz="1000" u="none" strike="noStrike" dirty="0">
                          <a:effectLst/>
                        </a:rPr>
                        <a:t>సంప్రదింపు నంబర్</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e-IN" sz="1000" u="none" strike="noStrike" dirty="0">
                          <a:effectLst/>
                        </a:rPr>
                        <a:t>ఇమెయిల్</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e-IN" sz="1000" u="none" strike="noStrike" dirty="0">
                          <a:effectLst/>
                        </a:rPr>
                        <a:t>అక్నాలెడ్జ్‌మెంట్ పంపబడింది</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e-IN" sz="1000" u="none" strike="noStrike" dirty="0">
                          <a:effectLst/>
                        </a:rPr>
                        <a:t>వర్గం</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e-IN" sz="1000" u="none" strike="noStrike" dirty="0">
                          <a:effectLst/>
                        </a:rPr>
                        <a:t>ఉపవర్గం</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e-IN" sz="1000" u="none" strike="noStrike" dirty="0">
                          <a:effectLst/>
                        </a:rPr>
                        <a:t>మూల సమాచారం</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e-IN" sz="1000" u="none" strike="noStrike" dirty="0">
                          <a:effectLst/>
                        </a:rPr>
                        <a:t>ఫిర్యాదు యొక్క స్వభావం</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e-IN" sz="1000" u="none" strike="noStrike" dirty="0">
                          <a:effectLst/>
                        </a:rPr>
                        <a:t>వివరణాత్మక సూచన</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e-IN" sz="1000" u="none" strike="noStrike" dirty="0">
                          <a:effectLst/>
                        </a:rPr>
                        <a:t>కస్టమర్ సిటీ</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7469707"/>
                  </a:ext>
                </a:extLst>
              </a:tr>
            </a:tbl>
          </a:graphicData>
        </a:graphic>
      </p:graphicFrame>
      <p:graphicFrame>
        <p:nvGraphicFramePr>
          <p:cNvPr id="9" name="Table 8">
            <a:extLst>
              <a:ext uri="{FF2B5EF4-FFF2-40B4-BE49-F238E27FC236}">
                <a16:creationId xmlns:a16="http://schemas.microsoft.com/office/drawing/2014/main" id="{D1DA27AA-95A8-4643-ABF9-01D942B1A054}"/>
              </a:ext>
            </a:extLst>
          </p:cNvPr>
          <p:cNvGraphicFramePr>
            <a:graphicFrameLocks noGrp="1"/>
          </p:cNvGraphicFramePr>
          <p:nvPr>
            <p:extLst>
              <p:ext uri="{D42A27DB-BD31-4B8C-83A1-F6EECF244321}">
                <p14:modId xmlns:p14="http://schemas.microsoft.com/office/powerpoint/2010/main" val="3742185258"/>
              </p:ext>
            </p:extLst>
          </p:nvPr>
        </p:nvGraphicFramePr>
        <p:xfrm>
          <a:off x="80351" y="3302915"/>
          <a:ext cx="11209125" cy="735330"/>
        </p:xfrm>
        <a:graphic>
          <a:graphicData uri="http://schemas.openxmlformats.org/drawingml/2006/table">
            <a:tbl>
              <a:tblPr>
                <a:tableStyleId>{5C22544A-7EE6-4342-B048-85BDC9FD1C3A}</a:tableStyleId>
              </a:tblPr>
              <a:tblGrid>
                <a:gridCol w="1053099">
                  <a:extLst>
                    <a:ext uri="{9D8B030D-6E8A-4147-A177-3AD203B41FA5}">
                      <a16:colId xmlns:a16="http://schemas.microsoft.com/office/drawing/2014/main" val="291697338"/>
                    </a:ext>
                  </a:extLst>
                </a:gridCol>
                <a:gridCol w="797802">
                  <a:extLst>
                    <a:ext uri="{9D8B030D-6E8A-4147-A177-3AD203B41FA5}">
                      <a16:colId xmlns:a16="http://schemas.microsoft.com/office/drawing/2014/main" val="630072043"/>
                    </a:ext>
                  </a:extLst>
                </a:gridCol>
                <a:gridCol w="1196704">
                  <a:extLst>
                    <a:ext uri="{9D8B030D-6E8A-4147-A177-3AD203B41FA5}">
                      <a16:colId xmlns:a16="http://schemas.microsoft.com/office/drawing/2014/main" val="3861087264"/>
                    </a:ext>
                  </a:extLst>
                </a:gridCol>
                <a:gridCol w="620688">
                  <a:extLst>
                    <a:ext uri="{9D8B030D-6E8A-4147-A177-3AD203B41FA5}">
                      <a16:colId xmlns:a16="http://schemas.microsoft.com/office/drawing/2014/main" val="3427031592"/>
                    </a:ext>
                  </a:extLst>
                </a:gridCol>
                <a:gridCol w="2268187">
                  <a:extLst>
                    <a:ext uri="{9D8B030D-6E8A-4147-A177-3AD203B41FA5}">
                      <a16:colId xmlns:a16="http://schemas.microsoft.com/office/drawing/2014/main" val="807499904"/>
                    </a:ext>
                  </a:extLst>
                </a:gridCol>
                <a:gridCol w="733149">
                  <a:extLst>
                    <a:ext uri="{9D8B030D-6E8A-4147-A177-3AD203B41FA5}">
                      <a16:colId xmlns:a16="http://schemas.microsoft.com/office/drawing/2014/main" val="284859975"/>
                    </a:ext>
                  </a:extLst>
                </a:gridCol>
                <a:gridCol w="1260529">
                  <a:extLst>
                    <a:ext uri="{9D8B030D-6E8A-4147-A177-3AD203B41FA5}">
                      <a16:colId xmlns:a16="http://schemas.microsoft.com/office/drawing/2014/main" val="865144897"/>
                    </a:ext>
                  </a:extLst>
                </a:gridCol>
                <a:gridCol w="1436044">
                  <a:extLst>
                    <a:ext uri="{9D8B030D-6E8A-4147-A177-3AD203B41FA5}">
                      <a16:colId xmlns:a16="http://schemas.microsoft.com/office/drawing/2014/main" val="3224576096"/>
                    </a:ext>
                  </a:extLst>
                </a:gridCol>
                <a:gridCol w="801791">
                  <a:extLst>
                    <a:ext uri="{9D8B030D-6E8A-4147-A177-3AD203B41FA5}">
                      <a16:colId xmlns:a16="http://schemas.microsoft.com/office/drawing/2014/main" val="1961915042"/>
                    </a:ext>
                  </a:extLst>
                </a:gridCol>
                <a:gridCol w="1041132">
                  <a:extLst>
                    <a:ext uri="{9D8B030D-6E8A-4147-A177-3AD203B41FA5}">
                      <a16:colId xmlns:a16="http://schemas.microsoft.com/office/drawing/2014/main" val="1615683429"/>
                    </a:ext>
                  </a:extLst>
                </a:gridCol>
              </a:tblGrid>
              <a:tr h="136162">
                <a:tc gridSpan="10">
                  <a:txBody>
                    <a:bodyPr/>
                    <a:lstStyle/>
                    <a:p>
                      <a:pPr algn="ctr" fontAlgn="b"/>
                      <a:r>
                        <a:rPr lang="te-IN" sz="1400" b="1" u="none" strike="noStrike" dirty="0">
                          <a:effectLst/>
                        </a:rPr>
                        <a:t>ట్రాన్సాక్షన్ రిజిస్టర్</a:t>
                      </a:r>
                      <a:endParaRPr lang="en-IN" sz="1400" b="1"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933520997"/>
                  </a:ext>
                </a:extLst>
              </a:tr>
              <a:tr h="393846">
                <a:tc>
                  <a:txBody>
                    <a:bodyPr/>
                    <a:lstStyle/>
                    <a:p>
                      <a:pPr algn="ctr" fontAlgn="ctr"/>
                      <a:r>
                        <a:rPr lang="te-IN" sz="1100" u="none" strike="noStrike" dirty="0">
                          <a:effectLst/>
                        </a:rPr>
                        <a:t>తేదీ</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te-IN" sz="1100" u="none" strike="noStrike" dirty="0">
                          <a:effectLst/>
                        </a:rPr>
                        <a:t>లావాదేవీ సమయం</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te-IN" sz="1100" u="none" strike="noStrike" dirty="0">
                          <a:effectLst/>
                        </a:rPr>
                        <a:t>కస్టమర్ పేరు</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1100" u="none" strike="noStrike" dirty="0">
                          <a:effectLst/>
                        </a:rPr>
                        <a:t>A/c No.</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te-IN" sz="1100" u="none" strike="noStrike" dirty="0">
                          <a:effectLst/>
                        </a:rPr>
                        <a:t>లావాదేవీ రకం</a:t>
                      </a:r>
                    </a:p>
                    <a:p>
                      <a:pPr algn="ctr" fontAlgn="ctr"/>
                      <a:r>
                        <a:rPr lang="te-IN" sz="1100" u="none" strike="noStrike" dirty="0">
                          <a:effectLst/>
                        </a:rPr>
                        <a:t>ఉదా. నగదు డిపాజిట్ లేదా నగదు ఉపసంహరణ</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te-IN" sz="1100" u="none" strike="noStrike" dirty="0">
                          <a:effectLst/>
                        </a:rPr>
                        <a:t>మొత్తం</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te-IN" sz="1100" u="none" strike="noStrike" dirty="0">
                          <a:effectLst/>
                        </a:rPr>
                        <a:t>బ్యాంక్ పేరు</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te-IN" sz="1100" u="none" strike="noStrike" dirty="0">
                          <a:effectLst/>
                        </a:rPr>
                        <a:t>లావాదేవీ స్థితి</a:t>
                      </a:r>
                    </a:p>
                    <a:p>
                      <a:pPr algn="ctr" fontAlgn="ctr"/>
                      <a:r>
                        <a:rPr lang="te-IN" sz="1100" u="none" strike="noStrike" dirty="0">
                          <a:effectLst/>
                        </a:rPr>
                        <a:t>సక్సెస్/తిరస్కరణ</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1100" u="none" strike="noStrike" dirty="0">
                          <a:effectLst/>
                        </a:rPr>
                        <a:t>RRN </a:t>
                      </a:r>
                      <a:r>
                        <a:rPr lang="te-IN" sz="1100" u="none" strike="noStrike" dirty="0">
                          <a:effectLst/>
                        </a:rPr>
                        <a:t>నంబర్</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te-IN" sz="1100" u="none" strike="noStrike" dirty="0">
                          <a:effectLst/>
                        </a:rPr>
                        <a:t>కస్టమర్ సంతకం</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00946489"/>
                  </a:ext>
                </a:extLst>
              </a:tr>
            </a:tbl>
          </a:graphicData>
        </a:graphic>
      </p:graphicFrame>
      <p:graphicFrame>
        <p:nvGraphicFramePr>
          <p:cNvPr id="10" name="Table 9">
            <a:extLst>
              <a:ext uri="{FF2B5EF4-FFF2-40B4-BE49-F238E27FC236}">
                <a16:creationId xmlns:a16="http://schemas.microsoft.com/office/drawing/2014/main" id="{8CDEB668-D1ED-4744-862F-9C9840143CEC}"/>
              </a:ext>
            </a:extLst>
          </p:cNvPr>
          <p:cNvGraphicFramePr>
            <a:graphicFrameLocks noGrp="1"/>
          </p:cNvGraphicFramePr>
          <p:nvPr>
            <p:extLst>
              <p:ext uri="{D42A27DB-BD31-4B8C-83A1-F6EECF244321}">
                <p14:modId xmlns:p14="http://schemas.microsoft.com/office/powerpoint/2010/main" val="2803410747"/>
              </p:ext>
            </p:extLst>
          </p:nvPr>
        </p:nvGraphicFramePr>
        <p:xfrm>
          <a:off x="40767" y="4158138"/>
          <a:ext cx="11288294" cy="567690"/>
        </p:xfrm>
        <a:graphic>
          <a:graphicData uri="http://schemas.openxmlformats.org/drawingml/2006/table">
            <a:tbl>
              <a:tblPr>
                <a:tableStyleId>{5C22544A-7EE6-4342-B048-85BDC9FD1C3A}</a:tableStyleId>
              </a:tblPr>
              <a:tblGrid>
                <a:gridCol w="1060537">
                  <a:extLst>
                    <a:ext uri="{9D8B030D-6E8A-4147-A177-3AD203B41FA5}">
                      <a16:colId xmlns:a16="http://schemas.microsoft.com/office/drawing/2014/main" val="1510339191"/>
                    </a:ext>
                  </a:extLst>
                </a:gridCol>
                <a:gridCol w="803437">
                  <a:extLst>
                    <a:ext uri="{9D8B030D-6E8A-4147-A177-3AD203B41FA5}">
                      <a16:colId xmlns:a16="http://schemas.microsoft.com/office/drawing/2014/main" val="2690323238"/>
                    </a:ext>
                  </a:extLst>
                </a:gridCol>
                <a:gridCol w="1205156">
                  <a:extLst>
                    <a:ext uri="{9D8B030D-6E8A-4147-A177-3AD203B41FA5}">
                      <a16:colId xmlns:a16="http://schemas.microsoft.com/office/drawing/2014/main" val="3074538159"/>
                    </a:ext>
                  </a:extLst>
                </a:gridCol>
                <a:gridCol w="1060537">
                  <a:extLst>
                    <a:ext uri="{9D8B030D-6E8A-4147-A177-3AD203B41FA5}">
                      <a16:colId xmlns:a16="http://schemas.microsoft.com/office/drawing/2014/main" val="2805990988"/>
                    </a:ext>
                  </a:extLst>
                </a:gridCol>
                <a:gridCol w="1590806">
                  <a:extLst>
                    <a:ext uri="{9D8B030D-6E8A-4147-A177-3AD203B41FA5}">
                      <a16:colId xmlns:a16="http://schemas.microsoft.com/office/drawing/2014/main" val="1185177078"/>
                    </a:ext>
                  </a:extLst>
                </a:gridCol>
                <a:gridCol w="996263">
                  <a:extLst>
                    <a:ext uri="{9D8B030D-6E8A-4147-A177-3AD203B41FA5}">
                      <a16:colId xmlns:a16="http://schemas.microsoft.com/office/drawing/2014/main" val="1105513086"/>
                    </a:ext>
                  </a:extLst>
                </a:gridCol>
                <a:gridCol w="1269431">
                  <a:extLst>
                    <a:ext uri="{9D8B030D-6E8A-4147-A177-3AD203B41FA5}">
                      <a16:colId xmlns:a16="http://schemas.microsoft.com/office/drawing/2014/main" val="246498379"/>
                    </a:ext>
                  </a:extLst>
                </a:gridCol>
                <a:gridCol w="1446187">
                  <a:extLst>
                    <a:ext uri="{9D8B030D-6E8A-4147-A177-3AD203B41FA5}">
                      <a16:colId xmlns:a16="http://schemas.microsoft.com/office/drawing/2014/main" val="4145062905"/>
                    </a:ext>
                  </a:extLst>
                </a:gridCol>
                <a:gridCol w="807455">
                  <a:extLst>
                    <a:ext uri="{9D8B030D-6E8A-4147-A177-3AD203B41FA5}">
                      <a16:colId xmlns:a16="http://schemas.microsoft.com/office/drawing/2014/main" val="3044856533"/>
                    </a:ext>
                  </a:extLst>
                </a:gridCol>
                <a:gridCol w="1048485">
                  <a:extLst>
                    <a:ext uri="{9D8B030D-6E8A-4147-A177-3AD203B41FA5}">
                      <a16:colId xmlns:a16="http://schemas.microsoft.com/office/drawing/2014/main" val="3182629394"/>
                    </a:ext>
                  </a:extLst>
                </a:gridCol>
              </a:tblGrid>
              <a:tr h="116159">
                <a:tc gridSpan="10">
                  <a:txBody>
                    <a:bodyPr/>
                    <a:lstStyle/>
                    <a:p>
                      <a:pPr algn="ctr" fontAlgn="b"/>
                      <a:r>
                        <a:rPr lang="te-IN" sz="1400" b="1" u="none" strike="noStrike" dirty="0">
                          <a:effectLst/>
                        </a:rPr>
                        <a:t>విజిట్ రిజిస్టర్</a:t>
                      </a:r>
                      <a:endParaRPr lang="en-IN" sz="1400" b="1"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862578039"/>
                  </a:ext>
                </a:extLst>
              </a:tr>
              <a:tr h="335987">
                <a:tc>
                  <a:txBody>
                    <a:bodyPr/>
                    <a:lstStyle/>
                    <a:p>
                      <a:pPr algn="ctr" fontAlgn="ctr"/>
                      <a:r>
                        <a:rPr lang="te-IN" sz="1100" u="none" strike="noStrike" dirty="0">
                          <a:effectLst/>
                        </a:rPr>
                        <a:t>తేదీ</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e-IN" sz="1100" u="none" strike="noStrike" dirty="0">
                          <a:effectLst/>
                        </a:rPr>
                        <a:t>సమయం</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e-IN" sz="1100" u="none" strike="noStrike" dirty="0">
                          <a:effectLst/>
                        </a:rPr>
                        <a:t>సందర్శకుడి పేరు</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e-IN" sz="1100" u="none" strike="noStrike" dirty="0">
                          <a:effectLst/>
                        </a:rPr>
                        <a:t>సంస్థ పేరు</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e-IN" sz="1100" u="none" strike="noStrike" dirty="0">
                          <a:effectLst/>
                        </a:rPr>
                        <a:t>సందర్శకుడి హోదా</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e-IN" sz="1100" u="none" strike="noStrike" dirty="0">
                          <a:effectLst/>
                        </a:rPr>
                        <a:t>అభిప్రాయం</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e-IN" sz="1100" u="none" strike="noStrike" dirty="0">
                          <a:effectLst/>
                        </a:rPr>
                        <a:t>విజిటింగ్ అధికారి సంతకం</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e-IN" sz="1100" u="none" strike="noStrike" dirty="0">
                          <a:effectLst/>
                        </a:rPr>
                        <a:t>స్వీకరించిన అభిప్రాయంపై చర్య తీసుకోబడింది</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e-IN" sz="1100" u="none" strike="noStrike" dirty="0">
                          <a:effectLst/>
                        </a:rPr>
                        <a:t>చర్య తీసుకునే తేదీ</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100" u="none" strike="noStrike" dirty="0">
                          <a:effectLst/>
                        </a:rPr>
                        <a:t>BC </a:t>
                      </a:r>
                      <a:r>
                        <a:rPr lang="te-IN" sz="1100" u="none" strike="noStrike" dirty="0">
                          <a:effectLst/>
                        </a:rPr>
                        <a:t>ఏజెంట్ సంతకం</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0844376"/>
                  </a:ext>
                </a:extLst>
              </a:tr>
            </a:tbl>
          </a:graphicData>
        </a:graphic>
      </p:graphicFrame>
      <p:graphicFrame>
        <p:nvGraphicFramePr>
          <p:cNvPr id="11" name="Table 10">
            <a:extLst>
              <a:ext uri="{FF2B5EF4-FFF2-40B4-BE49-F238E27FC236}">
                <a16:creationId xmlns:a16="http://schemas.microsoft.com/office/drawing/2014/main" id="{922ED46B-5191-4355-B7CC-DCEAFA3567F9}"/>
              </a:ext>
            </a:extLst>
          </p:cNvPr>
          <p:cNvGraphicFramePr>
            <a:graphicFrameLocks noGrp="1"/>
          </p:cNvGraphicFramePr>
          <p:nvPr>
            <p:extLst>
              <p:ext uri="{D42A27DB-BD31-4B8C-83A1-F6EECF244321}">
                <p14:modId xmlns:p14="http://schemas.microsoft.com/office/powerpoint/2010/main" val="2713298360"/>
              </p:ext>
            </p:extLst>
          </p:nvPr>
        </p:nvGraphicFramePr>
        <p:xfrm>
          <a:off x="119935" y="4898232"/>
          <a:ext cx="11209125" cy="560510"/>
        </p:xfrm>
        <a:graphic>
          <a:graphicData uri="http://schemas.openxmlformats.org/drawingml/2006/table">
            <a:tbl>
              <a:tblPr>
                <a:tableStyleId>{5C22544A-7EE6-4342-B048-85BDC9FD1C3A}</a:tableStyleId>
              </a:tblPr>
              <a:tblGrid>
                <a:gridCol w="1260310">
                  <a:extLst>
                    <a:ext uri="{9D8B030D-6E8A-4147-A177-3AD203B41FA5}">
                      <a16:colId xmlns:a16="http://schemas.microsoft.com/office/drawing/2014/main" val="910881476"/>
                    </a:ext>
                  </a:extLst>
                </a:gridCol>
                <a:gridCol w="954781">
                  <a:extLst>
                    <a:ext uri="{9D8B030D-6E8A-4147-A177-3AD203B41FA5}">
                      <a16:colId xmlns:a16="http://schemas.microsoft.com/office/drawing/2014/main" val="4246079980"/>
                    </a:ext>
                  </a:extLst>
                </a:gridCol>
                <a:gridCol w="1432171">
                  <a:extLst>
                    <a:ext uri="{9D8B030D-6E8A-4147-A177-3AD203B41FA5}">
                      <a16:colId xmlns:a16="http://schemas.microsoft.com/office/drawing/2014/main" val="2321883127"/>
                    </a:ext>
                  </a:extLst>
                </a:gridCol>
                <a:gridCol w="1260310">
                  <a:extLst>
                    <a:ext uri="{9D8B030D-6E8A-4147-A177-3AD203B41FA5}">
                      <a16:colId xmlns:a16="http://schemas.microsoft.com/office/drawing/2014/main" val="2452330937"/>
                    </a:ext>
                  </a:extLst>
                </a:gridCol>
                <a:gridCol w="1890466">
                  <a:extLst>
                    <a:ext uri="{9D8B030D-6E8A-4147-A177-3AD203B41FA5}">
                      <a16:colId xmlns:a16="http://schemas.microsoft.com/office/drawing/2014/main" val="3614659165"/>
                    </a:ext>
                  </a:extLst>
                </a:gridCol>
                <a:gridCol w="1183928">
                  <a:extLst>
                    <a:ext uri="{9D8B030D-6E8A-4147-A177-3AD203B41FA5}">
                      <a16:colId xmlns:a16="http://schemas.microsoft.com/office/drawing/2014/main" val="2871443141"/>
                    </a:ext>
                  </a:extLst>
                </a:gridCol>
                <a:gridCol w="1508554">
                  <a:extLst>
                    <a:ext uri="{9D8B030D-6E8A-4147-A177-3AD203B41FA5}">
                      <a16:colId xmlns:a16="http://schemas.microsoft.com/office/drawing/2014/main" val="1183153692"/>
                    </a:ext>
                  </a:extLst>
                </a:gridCol>
                <a:gridCol w="1718605">
                  <a:extLst>
                    <a:ext uri="{9D8B030D-6E8A-4147-A177-3AD203B41FA5}">
                      <a16:colId xmlns:a16="http://schemas.microsoft.com/office/drawing/2014/main" val="3456909191"/>
                    </a:ext>
                  </a:extLst>
                </a:gridCol>
              </a:tblGrid>
              <a:tr h="190500">
                <a:tc gridSpan="8">
                  <a:txBody>
                    <a:bodyPr/>
                    <a:lstStyle/>
                    <a:p>
                      <a:pPr algn="ctr" fontAlgn="b"/>
                      <a:r>
                        <a:rPr lang="te-IN" sz="1400" u="none" strike="noStrike" dirty="0">
                          <a:effectLst/>
                        </a:rPr>
                        <a:t>ఖాతా తెరవడం రిజిస్టర్</a:t>
                      </a:r>
                      <a:endParaRPr lang="en-IN" sz="1400" b="1"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124561147"/>
                  </a:ext>
                </a:extLst>
              </a:tr>
              <a:tr h="337625">
                <a:tc>
                  <a:txBody>
                    <a:bodyPr/>
                    <a:lstStyle/>
                    <a:p>
                      <a:pPr algn="ctr" fontAlgn="ctr"/>
                      <a:r>
                        <a:rPr lang="te-IN" sz="1100" u="none" strike="noStrike" dirty="0">
                          <a:effectLst/>
                        </a:rPr>
                        <a:t>లీడ్ జనరేషన్ తేదీ</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e-IN" sz="1100" u="none" strike="noStrike" dirty="0">
                          <a:effectLst/>
                        </a:rPr>
                        <a:t>కస్టమర్ పేరు</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e-IN" sz="1100" u="none" strike="noStrike" dirty="0">
                          <a:effectLst/>
                        </a:rPr>
                        <a:t>కస్టమర్ కాంటాక్ట్ నెం.</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e-IN" sz="1100" u="none" strike="noStrike" dirty="0">
                          <a:effectLst/>
                        </a:rPr>
                        <a:t>లీడ్ నం.</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100" u="none" strike="noStrike" dirty="0">
                          <a:effectLst/>
                        </a:rPr>
                        <a:t>A/c CA/ SB/Sal </a:t>
                      </a:r>
                      <a:r>
                        <a:rPr lang="te-IN" sz="1100" u="none" strike="noStrike" dirty="0">
                          <a:effectLst/>
                        </a:rPr>
                        <a:t>రకం</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100" u="none" strike="noStrike" dirty="0">
                          <a:effectLst/>
                        </a:rPr>
                        <a:t>A/c No.</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e-IN" sz="1100" u="none" strike="noStrike" dirty="0">
                          <a:effectLst/>
                        </a:rPr>
                        <a:t>ఖాతా తెరిచే తేదీ</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100" u="none" strike="noStrike" dirty="0">
                          <a:effectLst/>
                        </a:rPr>
                        <a:t>BC </a:t>
                      </a:r>
                      <a:r>
                        <a:rPr lang="te-IN" sz="1100" u="none" strike="noStrike" dirty="0">
                          <a:effectLst/>
                        </a:rPr>
                        <a:t>ఏజెంట్ సంతకం</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5564377"/>
                  </a:ext>
                </a:extLst>
              </a:tr>
            </a:tbl>
          </a:graphicData>
        </a:graphic>
      </p:graphicFrame>
      <p:graphicFrame>
        <p:nvGraphicFramePr>
          <p:cNvPr id="13" name="Table 12">
            <a:extLst>
              <a:ext uri="{FF2B5EF4-FFF2-40B4-BE49-F238E27FC236}">
                <a16:creationId xmlns:a16="http://schemas.microsoft.com/office/drawing/2014/main" id="{2E3B55F3-C542-4467-9A0B-2716A3AA24C1}"/>
              </a:ext>
            </a:extLst>
          </p:cNvPr>
          <p:cNvGraphicFramePr>
            <a:graphicFrameLocks noGrp="1"/>
          </p:cNvGraphicFramePr>
          <p:nvPr>
            <p:extLst>
              <p:ext uri="{D42A27DB-BD31-4B8C-83A1-F6EECF244321}">
                <p14:modId xmlns:p14="http://schemas.microsoft.com/office/powerpoint/2010/main" val="3049569156"/>
              </p:ext>
            </p:extLst>
          </p:nvPr>
        </p:nvGraphicFramePr>
        <p:xfrm>
          <a:off x="119935" y="5638327"/>
          <a:ext cx="11209124" cy="595510"/>
        </p:xfrm>
        <a:graphic>
          <a:graphicData uri="http://schemas.openxmlformats.org/drawingml/2006/table">
            <a:tbl>
              <a:tblPr>
                <a:tableStyleId>{5C22544A-7EE6-4342-B048-85BDC9FD1C3A}</a:tableStyleId>
              </a:tblPr>
              <a:tblGrid>
                <a:gridCol w="1488536">
                  <a:extLst>
                    <a:ext uri="{9D8B030D-6E8A-4147-A177-3AD203B41FA5}">
                      <a16:colId xmlns:a16="http://schemas.microsoft.com/office/drawing/2014/main" val="2640214383"/>
                    </a:ext>
                  </a:extLst>
                </a:gridCol>
                <a:gridCol w="1127678">
                  <a:extLst>
                    <a:ext uri="{9D8B030D-6E8A-4147-A177-3AD203B41FA5}">
                      <a16:colId xmlns:a16="http://schemas.microsoft.com/office/drawing/2014/main" val="3839048198"/>
                    </a:ext>
                  </a:extLst>
                </a:gridCol>
                <a:gridCol w="1691518">
                  <a:extLst>
                    <a:ext uri="{9D8B030D-6E8A-4147-A177-3AD203B41FA5}">
                      <a16:colId xmlns:a16="http://schemas.microsoft.com/office/drawing/2014/main" val="3200572418"/>
                    </a:ext>
                  </a:extLst>
                </a:gridCol>
                <a:gridCol w="1488536">
                  <a:extLst>
                    <a:ext uri="{9D8B030D-6E8A-4147-A177-3AD203B41FA5}">
                      <a16:colId xmlns:a16="http://schemas.microsoft.com/office/drawing/2014/main" val="626495445"/>
                    </a:ext>
                  </a:extLst>
                </a:gridCol>
                <a:gridCol w="2232803">
                  <a:extLst>
                    <a:ext uri="{9D8B030D-6E8A-4147-A177-3AD203B41FA5}">
                      <a16:colId xmlns:a16="http://schemas.microsoft.com/office/drawing/2014/main" val="2245577560"/>
                    </a:ext>
                  </a:extLst>
                </a:gridCol>
                <a:gridCol w="1398321">
                  <a:extLst>
                    <a:ext uri="{9D8B030D-6E8A-4147-A177-3AD203B41FA5}">
                      <a16:colId xmlns:a16="http://schemas.microsoft.com/office/drawing/2014/main" val="2057237061"/>
                    </a:ext>
                  </a:extLst>
                </a:gridCol>
                <a:gridCol w="1781732">
                  <a:extLst>
                    <a:ext uri="{9D8B030D-6E8A-4147-A177-3AD203B41FA5}">
                      <a16:colId xmlns:a16="http://schemas.microsoft.com/office/drawing/2014/main" val="1288298244"/>
                    </a:ext>
                  </a:extLst>
                </a:gridCol>
              </a:tblGrid>
              <a:tr h="195065">
                <a:tc gridSpan="7">
                  <a:txBody>
                    <a:bodyPr/>
                    <a:lstStyle/>
                    <a:p>
                      <a:pPr algn="ctr" fontAlgn="t"/>
                      <a:r>
                        <a:rPr lang="te-IN" sz="1400" b="1" u="none" strike="noStrike" dirty="0">
                          <a:effectLst/>
                        </a:rPr>
                        <a:t>స్థిర / పునరావృత డిపాజిట్ రిజిస్టర్</a:t>
                      </a:r>
                      <a:endParaRPr lang="en-IN" sz="1400" b="1" i="0" u="none" strike="noStrike" dirty="0">
                        <a:solidFill>
                          <a:srgbClr val="000000"/>
                        </a:solidFill>
                        <a:effectLst/>
                        <a:latin typeface="Calibri" panose="020F0502020204030204" pitchFamily="34" charset="0"/>
                      </a:endParaRPr>
                    </a:p>
                  </a:txBody>
                  <a:tcPr marL="9525" marR="9525" marT="9525" marB="0">
                    <a:lnB w="12700" cap="flat" cmpd="sng" algn="ctr">
                      <a:solidFill>
                        <a:schemeClr val="tx1"/>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197904278"/>
                  </a:ext>
                </a:extLst>
              </a:tr>
              <a:tr h="372625">
                <a:tc>
                  <a:txBody>
                    <a:bodyPr/>
                    <a:lstStyle/>
                    <a:p>
                      <a:pPr algn="ctr" fontAlgn="ctr"/>
                      <a:r>
                        <a:rPr lang="te-IN" sz="1100" u="none" strike="noStrike" dirty="0">
                          <a:effectLst/>
                        </a:rPr>
                        <a:t>శ్రీ నం</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e-IN" sz="1100" u="none" strike="noStrike" dirty="0">
                          <a:effectLst/>
                        </a:rPr>
                        <a:t>కస్టమర్ పేరు</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e-IN" sz="1100" u="none" strike="noStrike" dirty="0">
                          <a:effectLst/>
                        </a:rPr>
                        <a:t>మాస్క్డ్ ఏసీ నెం</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e-IN" sz="1000" u="none" strike="noStrike" kern="1200" dirty="0">
                          <a:solidFill>
                            <a:schemeClr val="dk1"/>
                          </a:solidFill>
                          <a:effectLst/>
                          <a:latin typeface="+mn-lt"/>
                          <a:ea typeface="+mn-ea"/>
                          <a:cs typeface="+mn-cs"/>
                        </a:rPr>
                        <a:t>డిపాజిట్ రకం (</a:t>
                      </a:r>
                      <a:r>
                        <a:rPr lang="en-IN" sz="1000" u="none" strike="noStrike" kern="1200" dirty="0">
                          <a:solidFill>
                            <a:schemeClr val="dk1"/>
                          </a:solidFill>
                          <a:effectLst/>
                          <a:latin typeface="+mn-lt"/>
                          <a:ea typeface="+mn-ea"/>
                          <a:cs typeface="+mn-cs"/>
                        </a:rPr>
                        <a:t>FD/RD)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100" u="none" strike="noStrike" dirty="0">
                          <a:effectLst/>
                        </a:rPr>
                        <a:t>INR</a:t>
                      </a:r>
                      <a:r>
                        <a:rPr lang="te-IN" sz="1100" u="none" strike="noStrike" dirty="0">
                          <a:effectLst/>
                        </a:rPr>
                        <a:t>లో డిపాజిట్ అమ్ట్</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e-IN" sz="1100" u="none" strike="noStrike" dirty="0">
                          <a:effectLst/>
                        </a:rPr>
                        <a:t>డిపాజిట్ వ్యవధి</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e-IN" sz="1100" u="none" strike="noStrike" dirty="0">
                          <a:effectLst/>
                        </a:rPr>
                        <a:t>కస్టమర్ సంతకం</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1484186"/>
                  </a:ext>
                </a:extLst>
              </a:tr>
            </a:tbl>
          </a:graphicData>
        </a:graphic>
      </p:graphicFrame>
      <p:sp>
        <p:nvSpPr>
          <p:cNvPr id="2" name="Rectangle 1">
            <a:extLst>
              <a:ext uri="{FF2B5EF4-FFF2-40B4-BE49-F238E27FC236}">
                <a16:creationId xmlns:a16="http://schemas.microsoft.com/office/drawing/2014/main" id="{8F78EF19-1E3B-F693-36B2-D9A87335CF6B}"/>
              </a:ext>
            </a:extLst>
          </p:cNvPr>
          <p:cNvSpPr/>
          <p:nvPr/>
        </p:nvSpPr>
        <p:spPr>
          <a:xfrm>
            <a:off x="-3743" y="6566288"/>
            <a:ext cx="12192000" cy="276999"/>
          </a:xfrm>
          <a:prstGeom prst="rect">
            <a:avLst/>
          </a:prstGeom>
        </p:spPr>
        <p:txBody>
          <a:bodyPr wrap="square">
            <a:spAutoFit/>
          </a:bodyPr>
          <a:lstStyle/>
          <a:p>
            <a:pPr algn="ctr"/>
            <a:r>
              <a:rPr lang="te-IN" sz="1200" dirty="0">
                <a:solidFill>
                  <a:schemeClr val="bg1">
                    <a:lumMod val="50000"/>
                  </a:schemeClr>
                </a:solidFill>
                <a:latin typeface="Helvetica" charset="0"/>
                <a:ea typeface="Helvetica" charset="0"/>
                <a:cs typeface="Helvetica" charset="0"/>
              </a:rPr>
              <a:t>కాపీరైట్‌లు © </a:t>
            </a:r>
            <a:r>
              <a:rPr lang="en-US" sz="1200" dirty="0">
                <a:solidFill>
                  <a:schemeClr val="bg1">
                    <a:lumMod val="50000"/>
                  </a:schemeClr>
                </a:solidFill>
                <a:latin typeface="Helvetica" charset="0"/>
                <a:ea typeface="Helvetica" charset="0"/>
                <a:cs typeface="Helvetica" charset="0"/>
              </a:rPr>
              <a:t>HDFC </a:t>
            </a:r>
            <a:r>
              <a:rPr lang="te-IN" sz="1200" dirty="0">
                <a:solidFill>
                  <a:schemeClr val="bg1">
                    <a:lumMod val="50000"/>
                  </a:schemeClr>
                </a:solidFill>
                <a:latin typeface="Helvetica" charset="0"/>
                <a:ea typeface="Helvetica" charset="0"/>
                <a:cs typeface="Helvetica" charset="0"/>
              </a:rPr>
              <a:t>బ్యాంక్</a:t>
            </a:r>
            <a:r>
              <a:rPr lang="en-US" sz="1200" dirty="0">
                <a:solidFill>
                  <a:schemeClr val="bg1">
                    <a:lumMod val="50000"/>
                  </a:schemeClr>
                </a:solidFill>
                <a:latin typeface="Helvetica" charset="0"/>
                <a:ea typeface="Helvetica" charset="0"/>
                <a:cs typeface="Helvetica" charset="0"/>
              </a:rPr>
              <a:t>          </a:t>
            </a:r>
            <a:r>
              <a:rPr lang="te-IN" sz="1200" dirty="0">
                <a:solidFill>
                  <a:schemeClr val="bg1">
                    <a:lumMod val="50000"/>
                  </a:schemeClr>
                </a:solidFill>
                <a:latin typeface="Helvetica" charset="0"/>
                <a:ea typeface="Helvetica" charset="0"/>
                <a:cs typeface="Helvetica" charset="0"/>
              </a:rPr>
              <a:t>గోప్యమైనది</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పరిమితం చేయబడింది</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అంతర్గత</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ప్రజా</a:t>
            </a:r>
            <a:r>
              <a:rPr lang="en-US" sz="1200" dirty="0">
                <a:solidFill>
                  <a:schemeClr val="bg1">
                    <a:lumMod val="50000"/>
                  </a:schemeClr>
                </a:solidFill>
                <a:latin typeface="Helvetica" charset="0"/>
                <a:ea typeface="Helvetica" charset="0"/>
                <a:cs typeface="Helvetica" charset="0"/>
              </a:rPr>
              <a:t>* </a:t>
            </a:r>
          </a:p>
        </p:txBody>
      </p:sp>
      <p:pic>
        <p:nvPicPr>
          <p:cNvPr id="4" name="Picture 3" descr="A blue and white logo&#10;&#10;Description automatically generated">
            <a:extLst>
              <a:ext uri="{FF2B5EF4-FFF2-40B4-BE49-F238E27FC236}">
                <a16:creationId xmlns:a16="http://schemas.microsoft.com/office/drawing/2014/main" id="{0F5FE2EA-A619-2B3B-EF83-F0730F9769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98605" y="6566610"/>
            <a:ext cx="702365" cy="255824"/>
          </a:xfrm>
          <a:prstGeom prst="rect">
            <a:avLst/>
          </a:prstGeom>
        </p:spPr>
      </p:pic>
      <p:pic>
        <p:nvPicPr>
          <p:cNvPr id="6" name="Picture 40">
            <a:extLst>
              <a:ext uri="{FF2B5EF4-FFF2-40B4-BE49-F238E27FC236}">
                <a16:creationId xmlns:a16="http://schemas.microsoft.com/office/drawing/2014/main" id="{998DD95C-A6CF-BAED-D4D3-EF8A19E949C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5081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0860"/>
            <a:ext cx="3881191"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e-IN" sz="3200" b="1" dirty="0">
                <a:solidFill>
                  <a:schemeClr val="bg1"/>
                </a:solidFill>
                <a:latin typeface="Calibri"/>
              </a:rPr>
              <a:t>ప్రతి అవసరానికి రుణాలు</a:t>
            </a:r>
            <a:endParaRPr kumimoji="0" lang="en-US" sz="3200" b="1" i="0" u="none" strike="noStrike" kern="1200" cap="none" spc="0" normalizeH="0" baseline="0" noProof="0" dirty="0">
              <a:ln>
                <a:noFill/>
              </a:ln>
              <a:solidFill>
                <a:schemeClr val="bg1"/>
              </a:solidFill>
              <a:effectLst/>
              <a:uLnTx/>
              <a:uFillTx/>
              <a:latin typeface="Calibri"/>
              <a:ea typeface="+mn-ea"/>
              <a:cs typeface="+mn-cs"/>
            </a:endParaRPr>
          </a:p>
        </p:txBody>
      </p:sp>
      <p:pic>
        <p:nvPicPr>
          <p:cNvPr id="7" name="Picture 40">
            <a:extLst>
              <a:ext uri="{FF2B5EF4-FFF2-40B4-BE49-F238E27FC236}">
                <a16:creationId xmlns:a16="http://schemas.microsoft.com/office/drawing/2014/main" id="{A41BE1CC-4D02-473F-A88D-18B21D5D0A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Diagram 2">
            <a:extLst>
              <a:ext uri="{FF2B5EF4-FFF2-40B4-BE49-F238E27FC236}">
                <a16:creationId xmlns:a16="http://schemas.microsoft.com/office/drawing/2014/main" id="{AC9A59A7-460A-40FD-A0F8-00F011ED59F5}"/>
              </a:ext>
            </a:extLst>
          </p:cNvPr>
          <p:cNvGraphicFramePr/>
          <p:nvPr>
            <p:extLst>
              <p:ext uri="{D42A27DB-BD31-4B8C-83A1-F6EECF244321}">
                <p14:modId xmlns:p14="http://schemas.microsoft.com/office/powerpoint/2010/main" val="590669478"/>
              </p:ext>
            </p:extLst>
          </p:nvPr>
        </p:nvGraphicFramePr>
        <p:xfrm>
          <a:off x="246063" y="5348907"/>
          <a:ext cx="11900848" cy="8002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TextBox 15">
            <a:extLst>
              <a:ext uri="{FF2B5EF4-FFF2-40B4-BE49-F238E27FC236}">
                <a16:creationId xmlns:a16="http://schemas.microsoft.com/office/drawing/2014/main" id="{E11586B0-0559-4736-A086-603FBDA2AFF6}"/>
              </a:ext>
            </a:extLst>
          </p:cNvPr>
          <p:cNvSpPr txBox="1"/>
          <p:nvPr/>
        </p:nvSpPr>
        <p:spPr>
          <a:xfrm>
            <a:off x="246063" y="4906596"/>
            <a:ext cx="5253985" cy="369332"/>
          </a:xfrm>
          <a:prstGeom prst="rect">
            <a:avLst/>
          </a:prstGeom>
          <a:noFill/>
        </p:spPr>
        <p:txBody>
          <a:bodyPr wrap="square" rtlCol="0">
            <a:spAutoFit/>
          </a:bodyPr>
          <a:lstStyle/>
          <a:p>
            <a:r>
              <a:rPr lang="te-IN" b="1" u="sng" dirty="0"/>
              <a:t>రుణాల కోసం లీడ్‌లను రూపొందించే ప్రక్రియ</a:t>
            </a:r>
            <a:endParaRPr lang="en-IN" b="1" u="sng" dirty="0"/>
          </a:p>
        </p:txBody>
      </p:sp>
      <p:sp>
        <p:nvSpPr>
          <p:cNvPr id="17" name="TextBox 16">
            <a:extLst>
              <a:ext uri="{FF2B5EF4-FFF2-40B4-BE49-F238E27FC236}">
                <a16:creationId xmlns:a16="http://schemas.microsoft.com/office/drawing/2014/main" id="{58067E5F-CD47-47A8-9409-BCDB1B21AA1F}"/>
              </a:ext>
            </a:extLst>
          </p:cNvPr>
          <p:cNvSpPr txBox="1"/>
          <p:nvPr/>
        </p:nvSpPr>
        <p:spPr>
          <a:xfrm>
            <a:off x="1648168" y="900510"/>
            <a:ext cx="8895664" cy="923330"/>
          </a:xfrm>
          <a:prstGeom prst="rect">
            <a:avLst/>
          </a:prstGeom>
          <a:noFill/>
        </p:spPr>
        <p:txBody>
          <a:bodyPr wrap="square" rtlCol="0">
            <a:spAutoFit/>
          </a:bodyPr>
          <a:lstStyle/>
          <a:p>
            <a:pPr algn="ctr">
              <a:spcBef>
                <a:spcPts val="600"/>
              </a:spcBef>
              <a:spcAft>
                <a:spcPts val="600"/>
              </a:spcAft>
            </a:pPr>
            <a:r>
              <a:rPr lang="te-IN" dirty="0"/>
              <a:t>ఇప్పుడు ఆల్ బెస్ట్ ఇన్ క్లాస్ </a:t>
            </a:r>
            <a:r>
              <a:rPr lang="en-IN" dirty="0"/>
              <a:t>HDFC </a:t>
            </a:r>
            <a:r>
              <a:rPr lang="te-IN" dirty="0"/>
              <a:t>బ్యాంక్ లోన్‌లను </a:t>
            </a:r>
            <a:r>
              <a:rPr lang="en-IN" dirty="0"/>
              <a:t>BC </a:t>
            </a:r>
            <a:r>
              <a:rPr lang="te-IN" dirty="0"/>
              <a:t>సెంటర్ ద్వారా కస్టమర్‌లు పొందవచ్చు.</a:t>
            </a:r>
            <a:br>
              <a:rPr lang="en-IN" dirty="0"/>
            </a:br>
            <a:br>
              <a:rPr lang="en-IN" dirty="0"/>
            </a:br>
            <a:r>
              <a:rPr lang="en-IN" dirty="0"/>
              <a:t>HDFC BC/BF </a:t>
            </a:r>
            <a:r>
              <a:rPr lang="te-IN" dirty="0"/>
              <a:t>ఏజెంట్ల కోసం లీడ్ జనరేషన్ కోసం మొత్తం 16 ఉత్పత్తులు అందుబాటులో ఉన్నాయి</a:t>
            </a:r>
            <a:endParaRPr lang="en-IN" dirty="0"/>
          </a:p>
        </p:txBody>
      </p:sp>
      <p:cxnSp>
        <p:nvCxnSpPr>
          <p:cNvPr id="19" name="Straight Connector 18">
            <a:extLst>
              <a:ext uri="{FF2B5EF4-FFF2-40B4-BE49-F238E27FC236}">
                <a16:creationId xmlns:a16="http://schemas.microsoft.com/office/drawing/2014/main" id="{95EA1313-F1FF-4596-B152-B126B0D895F6}"/>
              </a:ext>
            </a:extLst>
          </p:cNvPr>
          <p:cNvCxnSpPr/>
          <p:nvPr/>
        </p:nvCxnSpPr>
        <p:spPr>
          <a:xfrm>
            <a:off x="1392072" y="1760068"/>
            <a:ext cx="915176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Straight Connector 20">
            <a:extLst>
              <a:ext uri="{FF2B5EF4-FFF2-40B4-BE49-F238E27FC236}">
                <a16:creationId xmlns:a16="http://schemas.microsoft.com/office/drawing/2014/main" id="{30F155C5-E798-41E9-809C-C456ABC1CEED}"/>
              </a:ext>
            </a:extLst>
          </p:cNvPr>
          <p:cNvCxnSpPr/>
          <p:nvPr/>
        </p:nvCxnSpPr>
        <p:spPr>
          <a:xfrm>
            <a:off x="1378424" y="4906596"/>
            <a:ext cx="9165408"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2" name="Rectangle: Rounded Corners 21">
            <a:extLst>
              <a:ext uri="{FF2B5EF4-FFF2-40B4-BE49-F238E27FC236}">
                <a16:creationId xmlns:a16="http://schemas.microsoft.com/office/drawing/2014/main" id="{886D6343-320C-4466-A4CF-D377AEE9A753}"/>
              </a:ext>
            </a:extLst>
          </p:cNvPr>
          <p:cNvSpPr/>
          <p:nvPr/>
        </p:nvSpPr>
        <p:spPr>
          <a:xfrm>
            <a:off x="4640239" y="1719203"/>
            <a:ext cx="2524836" cy="36933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e-IN" dirty="0"/>
              <a:t>రుణ ఉత్పత్తులు</a:t>
            </a:r>
            <a:endParaRPr lang="en-IN" dirty="0"/>
          </a:p>
        </p:txBody>
      </p:sp>
      <p:sp>
        <p:nvSpPr>
          <p:cNvPr id="23" name="TextBox 22">
            <a:extLst>
              <a:ext uri="{FF2B5EF4-FFF2-40B4-BE49-F238E27FC236}">
                <a16:creationId xmlns:a16="http://schemas.microsoft.com/office/drawing/2014/main" id="{C3F38583-B97D-4846-8117-8E15679AA6E4}"/>
              </a:ext>
            </a:extLst>
          </p:cNvPr>
          <p:cNvSpPr txBox="1"/>
          <p:nvPr/>
        </p:nvSpPr>
        <p:spPr>
          <a:xfrm>
            <a:off x="471048" y="2274838"/>
            <a:ext cx="2402007" cy="2139047"/>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te-IN" dirty="0"/>
              <a:t>టూ వీలర్ లోన్</a:t>
            </a:r>
            <a:endParaRPr lang="en-IN" dirty="0"/>
          </a:p>
          <a:p>
            <a:pPr marL="285750" indent="-285750">
              <a:spcBef>
                <a:spcPts val="600"/>
              </a:spcBef>
              <a:buFont typeface="Arial" panose="020B0604020202020204" pitchFamily="34" charset="0"/>
              <a:buChar char="•"/>
            </a:pPr>
            <a:r>
              <a:rPr lang="te-IN" dirty="0"/>
              <a:t>కార్ లోన్</a:t>
            </a:r>
            <a:endParaRPr lang="en-IN" dirty="0"/>
          </a:p>
          <a:p>
            <a:pPr marL="285750" indent="-285750">
              <a:spcBef>
                <a:spcPts val="600"/>
              </a:spcBef>
              <a:buFont typeface="Arial" panose="020B0604020202020204" pitchFamily="34" charset="0"/>
              <a:buChar char="•"/>
            </a:pPr>
            <a:r>
              <a:rPr lang="te-IN" dirty="0"/>
              <a:t>గోల్డ్ లోన్</a:t>
            </a:r>
            <a:endParaRPr lang="en-IN" dirty="0"/>
          </a:p>
          <a:p>
            <a:pPr marL="285750" indent="-285750">
              <a:spcBef>
                <a:spcPts val="600"/>
              </a:spcBef>
              <a:buFont typeface="Arial" panose="020B0604020202020204" pitchFamily="34" charset="0"/>
              <a:buChar char="•"/>
            </a:pPr>
            <a:r>
              <a:rPr lang="te-IN" dirty="0"/>
              <a:t>గృహ రుణం</a:t>
            </a:r>
            <a:endParaRPr lang="en-IN" dirty="0"/>
          </a:p>
          <a:p>
            <a:pPr marL="285750" indent="-285750">
              <a:spcBef>
                <a:spcPts val="600"/>
              </a:spcBef>
              <a:buFont typeface="Arial" panose="020B0604020202020204" pitchFamily="34" charset="0"/>
              <a:buChar char="•"/>
            </a:pPr>
            <a:r>
              <a:rPr lang="te-IN" dirty="0"/>
              <a:t>వ్యక్తిగత ఋణం</a:t>
            </a:r>
            <a:endParaRPr lang="en-IN" dirty="0"/>
          </a:p>
          <a:p>
            <a:pPr marL="285750" indent="-285750">
              <a:spcBef>
                <a:spcPts val="600"/>
              </a:spcBef>
              <a:buFont typeface="Arial" panose="020B0604020202020204" pitchFamily="34" charset="0"/>
              <a:buChar char="•"/>
            </a:pPr>
            <a:r>
              <a:rPr lang="te-IN" dirty="0"/>
              <a:t>వ్యాపార రుణం</a:t>
            </a:r>
            <a:endParaRPr lang="en-IN" dirty="0"/>
          </a:p>
        </p:txBody>
      </p:sp>
      <p:sp>
        <p:nvSpPr>
          <p:cNvPr id="24" name="TextBox 23">
            <a:extLst>
              <a:ext uri="{FF2B5EF4-FFF2-40B4-BE49-F238E27FC236}">
                <a16:creationId xmlns:a16="http://schemas.microsoft.com/office/drawing/2014/main" id="{EA46D9A3-06DE-45A4-921E-4878D49ABE61}"/>
              </a:ext>
            </a:extLst>
          </p:cNvPr>
          <p:cNvSpPr txBox="1"/>
          <p:nvPr/>
        </p:nvSpPr>
        <p:spPr>
          <a:xfrm>
            <a:off x="3527946" y="2283203"/>
            <a:ext cx="3944203" cy="2769989"/>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te-IN" dirty="0"/>
              <a:t>ట్రాక్టర్ లోన్</a:t>
            </a:r>
            <a:endParaRPr lang="en-IN" dirty="0"/>
          </a:p>
          <a:p>
            <a:pPr marL="285750" indent="-285750">
              <a:spcBef>
                <a:spcPts val="600"/>
              </a:spcBef>
              <a:buFont typeface="Arial" panose="020B0604020202020204" pitchFamily="34" charset="0"/>
              <a:buChar char="•"/>
            </a:pPr>
            <a:r>
              <a:rPr lang="te-IN" dirty="0"/>
              <a:t>గ్రూప్ లోన్లు (స్వీయ సహాయ సమూహం/ జాయింట్ లయబిలిటీ గ్రూప్)</a:t>
            </a:r>
            <a:endParaRPr lang="en-IN" dirty="0"/>
          </a:p>
          <a:p>
            <a:pPr marL="285750" indent="-285750">
              <a:spcBef>
                <a:spcPts val="600"/>
              </a:spcBef>
              <a:buFont typeface="Arial" panose="020B0604020202020204" pitchFamily="34" charset="0"/>
              <a:buChar char="•"/>
            </a:pPr>
            <a:r>
              <a:rPr lang="te-IN" dirty="0"/>
              <a:t>కన్స్యూమర్ డ్యూరబుల్ లోన్</a:t>
            </a:r>
            <a:endParaRPr lang="en-IN" dirty="0"/>
          </a:p>
          <a:p>
            <a:pPr marL="285750" indent="-285750">
              <a:spcBef>
                <a:spcPts val="600"/>
              </a:spcBef>
              <a:buFont typeface="Arial" panose="020B0604020202020204" pitchFamily="34" charset="0"/>
              <a:buChar char="•"/>
            </a:pPr>
            <a:r>
              <a:rPr lang="te-IN" dirty="0"/>
              <a:t>కిసాన్ గోల్డ్ కార్డ్ - అగ్రి కార్డ్</a:t>
            </a:r>
            <a:endParaRPr lang="en-IN" dirty="0"/>
          </a:p>
          <a:p>
            <a:pPr marL="285750" indent="-285750">
              <a:spcBef>
                <a:spcPts val="600"/>
              </a:spcBef>
              <a:buFont typeface="Arial" panose="020B0604020202020204" pitchFamily="34" charset="0"/>
              <a:buChar char="•"/>
            </a:pPr>
            <a:r>
              <a:rPr lang="en-IN" dirty="0"/>
              <a:t>MSME </a:t>
            </a:r>
            <a:r>
              <a:rPr lang="te-IN" dirty="0"/>
              <a:t>కంపెనీలకు రుణాలు</a:t>
            </a:r>
            <a:endParaRPr lang="en-IN" dirty="0"/>
          </a:p>
          <a:p>
            <a:pPr marL="285750" indent="-285750">
              <a:spcBef>
                <a:spcPts val="600"/>
              </a:spcBef>
              <a:buFont typeface="Arial" panose="020B0604020202020204" pitchFamily="34" charset="0"/>
              <a:buChar char="•"/>
            </a:pPr>
            <a:endParaRPr lang="en-IN" dirty="0"/>
          </a:p>
          <a:p>
            <a:pPr marL="285750" indent="-285750">
              <a:spcBef>
                <a:spcPts val="600"/>
              </a:spcBef>
              <a:buFont typeface="Arial" panose="020B0604020202020204" pitchFamily="34" charset="0"/>
              <a:buChar char="•"/>
            </a:pPr>
            <a:endParaRPr lang="en-IN" dirty="0"/>
          </a:p>
        </p:txBody>
      </p:sp>
      <p:sp>
        <p:nvSpPr>
          <p:cNvPr id="27" name="TextBox 26">
            <a:extLst>
              <a:ext uri="{FF2B5EF4-FFF2-40B4-BE49-F238E27FC236}">
                <a16:creationId xmlns:a16="http://schemas.microsoft.com/office/drawing/2014/main" id="{0639C10E-5706-4DBF-AB8C-BD1ED470E658}"/>
              </a:ext>
            </a:extLst>
          </p:cNvPr>
          <p:cNvSpPr txBox="1"/>
          <p:nvPr/>
        </p:nvSpPr>
        <p:spPr>
          <a:xfrm>
            <a:off x="8001734" y="2268926"/>
            <a:ext cx="3944203" cy="2062103"/>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te-IN" dirty="0"/>
              <a:t>చిన్న వ్యవసాయ వ్యాపారం</a:t>
            </a:r>
            <a:endParaRPr lang="en-IN" dirty="0"/>
          </a:p>
          <a:p>
            <a:pPr marL="285750" indent="-285750">
              <a:spcBef>
                <a:spcPts val="600"/>
              </a:spcBef>
              <a:buFont typeface="Arial" panose="020B0604020202020204" pitchFamily="34" charset="0"/>
              <a:buChar char="•"/>
            </a:pPr>
            <a:r>
              <a:rPr lang="te-IN" dirty="0"/>
              <a:t>హెల్త్ కేర్ ఫైనాన్స్</a:t>
            </a:r>
            <a:endParaRPr lang="en-IN" dirty="0"/>
          </a:p>
          <a:p>
            <a:pPr marL="285750" indent="-285750">
              <a:spcBef>
                <a:spcPts val="600"/>
              </a:spcBef>
              <a:buFont typeface="Arial" panose="020B0604020202020204" pitchFamily="34" charset="0"/>
              <a:buChar char="•"/>
            </a:pPr>
            <a:r>
              <a:rPr lang="te-IN" dirty="0"/>
              <a:t>దుకాణదారులకు ఓవర్‌డ్రాఫ్ట్ సౌకర్యం</a:t>
            </a:r>
            <a:endParaRPr lang="en-IN" dirty="0"/>
          </a:p>
          <a:p>
            <a:pPr marL="285750" indent="-285750">
              <a:spcBef>
                <a:spcPts val="600"/>
              </a:spcBef>
              <a:buFont typeface="Arial" panose="020B0604020202020204" pitchFamily="34" charset="0"/>
              <a:buChar char="•"/>
            </a:pPr>
            <a:r>
              <a:rPr lang="te-IN" dirty="0"/>
              <a:t>ఆస్తిపై రుణం</a:t>
            </a:r>
            <a:endParaRPr lang="en-IN" dirty="0"/>
          </a:p>
          <a:p>
            <a:pPr marL="285750" indent="-285750">
              <a:spcBef>
                <a:spcPts val="600"/>
              </a:spcBef>
              <a:buFont typeface="Arial" panose="020B0604020202020204" pitchFamily="34" charset="0"/>
              <a:buChar char="•"/>
            </a:pPr>
            <a:r>
              <a:rPr lang="te-IN" dirty="0"/>
              <a:t>నిర్మాణ సామగ్రి మరియు వాణిజ్య వాహనాల కోసం రుణాలు</a:t>
            </a:r>
            <a:endParaRPr lang="en-IN" dirty="0"/>
          </a:p>
        </p:txBody>
      </p:sp>
      <p:sp>
        <p:nvSpPr>
          <p:cNvPr id="4" name="Rectangle 3">
            <a:extLst>
              <a:ext uri="{FF2B5EF4-FFF2-40B4-BE49-F238E27FC236}">
                <a16:creationId xmlns:a16="http://schemas.microsoft.com/office/drawing/2014/main" id="{B466F838-6D8C-9470-0733-1538A372F467}"/>
              </a:ext>
            </a:extLst>
          </p:cNvPr>
          <p:cNvSpPr/>
          <p:nvPr/>
        </p:nvSpPr>
        <p:spPr>
          <a:xfrm>
            <a:off x="-3743" y="6566288"/>
            <a:ext cx="12192000" cy="276999"/>
          </a:xfrm>
          <a:prstGeom prst="rect">
            <a:avLst/>
          </a:prstGeom>
        </p:spPr>
        <p:txBody>
          <a:bodyPr wrap="square">
            <a:spAutoFit/>
          </a:bodyPr>
          <a:lstStyle/>
          <a:p>
            <a:pPr algn="ctr"/>
            <a:r>
              <a:rPr lang="te-IN" sz="1200" dirty="0">
                <a:solidFill>
                  <a:schemeClr val="bg1">
                    <a:lumMod val="50000"/>
                  </a:schemeClr>
                </a:solidFill>
                <a:latin typeface="Helvetica" charset="0"/>
                <a:ea typeface="Helvetica" charset="0"/>
                <a:cs typeface="Helvetica" charset="0"/>
              </a:rPr>
              <a:t>కాపీరైట్‌లు © </a:t>
            </a:r>
            <a:r>
              <a:rPr lang="en-US" sz="1200" dirty="0">
                <a:solidFill>
                  <a:schemeClr val="bg1">
                    <a:lumMod val="50000"/>
                  </a:schemeClr>
                </a:solidFill>
                <a:latin typeface="Helvetica" charset="0"/>
                <a:ea typeface="Helvetica" charset="0"/>
                <a:cs typeface="Helvetica" charset="0"/>
              </a:rPr>
              <a:t>HDFC </a:t>
            </a:r>
            <a:r>
              <a:rPr lang="te-IN" sz="1200" dirty="0">
                <a:solidFill>
                  <a:schemeClr val="bg1">
                    <a:lumMod val="50000"/>
                  </a:schemeClr>
                </a:solidFill>
                <a:latin typeface="Helvetica" charset="0"/>
                <a:ea typeface="Helvetica" charset="0"/>
                <a:cs typeface="Helvetica" charset="0"/>
              </a:rPr>
              <a:t>బ్యాంక్</a:t>
            </a:r>
            <a:r>
              <a:rPr lang="en-US" sz="1200" dirty="0">
                <a:solidFill>
                  <a:schemeClr val="bg1">
                    <a:lumMod val="50000"/>
                  </a:schemeClr>
                </a:solidFill>
                <a:latin typeface="Helvetica" charset="0"/>
                <a:ea typeface="Helvetica" charset="0"/>
                <a:cs typeface="Helvetica" charset="0"/>
              </a:rPr>
              <a:t>          </a:t>
            </a:r>
            <a:r>
              <a:rPr lang="te-IN" sz="1200" dirty="0">
                <a:solidFill>
                  <a:schemeClr val="bg1">
                    <a:lumMod val="50000"/>
                  </a:schemeClr>
                </a:solidFill>
                <a:latin typeface="Helvetica" charset="0"/>
                <a:ea typeface="Helvetica" charset="0"/>
                <a:cs typeface="Helvetica" charset="0"/>
              </a:rPr>
              <a:t>గోప్యమైనది</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పరిమితం చేయబడింది</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అంతర్గత</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ప్రజా</a:t>
            </a:r>
            <a:r>
              <a:rPr lang="en-US" sz="1200" dirty="0">
                <a:solidFill>
                  <a:schemeClr val="bg1">
                    <a:lumMod val="50000"/>
                  </a:schemeClr>
                </a:solidFill>
                <a:latin typeface="Helvetica" charset="0"/>
                <a:ea typeface="Helvetica" charset="0"/>
                <a:cs typeface="Helvetica" charset="0"/>
              </a:rPr>
              <a:t>* </a:t>
            </a:r>
          </a:p>
        </p:txBody>
      </p:sp>
      <p:pic>
        <p:nvPicPr>
          <p:cNvPr id="5" name="Picture 4" descr="A blue and white logo&#10;&#10;Description automatically generated">
            <a:extLst>
              <a:ext uri="{FF2B5EF4-FFF2-40B4-BE49-F238E27FC236}">
                <a16:creationId xmlns:a16="http://schemas.microsoft.com/office/drawing/2014/main" id="{8B211147-95D5-8B98-3724-2E535ABB1B9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098605" y="6566610"/>
            <a:ext cx="702365" cy="255824"/>
          </a:xfrm>
          <a:prstGeom prst="rect">
            <a:avLst/>
          </a:prstGeom>
        </p:spPr>
      </p:pic>
    </p:spTree>
    <p:extLst>
      <p:ext uri="{BB962C8B-B14F-4D97-AF65-F5344CB8AC3E}">
        <p14:creationId xmlns:p14="http://schemas.microsoft.com/office/powerpoint/2010/main" val="2571583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C28E8E-2C4E-4496-BF4E-3FF620A282E4}"/>
              </a:ext>
            </a:extLst>
          </p:cNvPr>
          <p:cNvSpPr/>
          <p:nvPr/>
        </p:nvSpPr>
        <p:spPr>
          <a:xfrm>
            <a:off x="487151" y="1776970"/>
            <a:ext cx="11217695" cy="459732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n-IN" sz="1600" dirty="0">
              <a:solidFill>
                <a:srgbClr val="002060"/>
              </a:solidFill>
            </a:endParaRPr>
          </a:p>
          <a:p>
            <a:r>
              <a:rPr lang="te-IN" sz="1600" b="1" u="sng" dirty="0">
                <a:solidFill>
                  <a:srgbClr val="002060"/>
                </a:solidFill>
                <a:highlight>
                  <a:srgbClr val="FFFFFF"/>
                </a:highlight>
              </a:rPr>
              <a:t>బహుళ లావాదేవీ</a:t>
            </a:r>
            <a:br>
              <a:rPr lang="en-IN" sz="1600" b="1" u="sng" dirty="0">
                <a:solidFill>
                  <a:srgbClr val="002060"/>
                </a:solidFill>
                <a:highlight>
                  <a:srgbClr val="FFFFFF"/>
                </a:highlight>
              </a:rPr>
            </a:br>
            <a:endParaRPr lang="en-IN" sz="1600" dirty="0">
              <a:solidFill>
                <a:srgbClr val="002060"/>
              </a:solidFill>
              <a:highlight>
                <a:srgbClr val="00FFFF"/>
              </a:highlight>
            </a:endParaRPr>
          </a:p>
          <a:p>
            <a:r>
              <a:rPr lang="te-IN" sz="1600" dirty="0">
                <a:solidFill>
                  <a:srgbClr val="002060"/>
                </a:solidFill>
              </a:rPr>
              <a:t>సిస్టమ్ పరిమితి కారణంగా నిర్వహించబడే లావాదేవీలు</a:t>
            </a:r>
            <a:br>
              <a:rPr lang="en-IN" sz="1600" dirty="0">
                <a:solidFill>
                  <a:srgbClr val="002060"/>
                </a:solidFill>
              </a:rPr>
            </a:br>
            <a:endParaRPr lang="en-IN" sz="1600" dirty="0">
              <a:solidFill>
                <a:srgbClr val="002060"/>
              </a:solidFill>
            </a:endParaRPr>
          </a:p>
          <a:p>
            <a:r>
              <a:rPr lang="te-IN" sz="1600" dirty="0">
                <a:solidFill>
                  <a:srgbClr val="002060"/>
                </a:solidFill>
              </a:rPr>
              <a:t>ఉదా: ఒక్కో లావాదేవీకి రూ. 10,000 విత్‌డ్రా చేసుకునేందుకు సిస్టమ్ అనుమతించినందున, ఒకటి కంటే ఎక్కువ లావాదేవీలుగా విభజించబడిన రూ. 50,000 నగదు ఉపసంహరణ (ఒక్కొక్కటి రూ. 10,000 చొప్పున 5 లావాదేవీలు).</a:t>
            </a:r>
            <a:br>
              <a:rPr lang="en-IN" sz="1600" dirty="0">
                <a:solidFill>
                  <a:srgbClr val="002060"/>
                </a:solidFill>
              </a:rPr>
            </a:br>
            <a:endParaRPr lang="en-IN" sz="1600" dirty="0">
              <a:solidFill>
                <a:srgbClr val="002060"/>
              </a:solidFill>
            </a:endParaRPr>
          </a:p>
          <a:p>
            <a:r>
              <a:rPr lang="te-IN" sz="1600" b="1" u="sng" dirty="0">
                <a:solidFill>
                  <a:srgbClr val="002060"/>
                </a:solidFill>
                <a:highlight>
                  <a:srgbClr val="FFFFFF"/>
                </a:highlight>
              </a:rPr>
              <a:t>స్ప్లిట్ లావాదేవీలు</a:t>
            </a:r>
            <a:br>
              <a:rPr lang="en-IN" sz="1600" b="1" u="sng" dirty="0">
                <a:solidFill>
                  <a:srgbClr val="002060"/>
                </a:solidFill>
                <a:highlight>
                  <a:srgbClr val="FFFFFF"/>
                </a:highlight>
              </a:rPr>
            </a:br>
            <a:endParaRPr lang="en-IN" sz="1600" dirty="0">
              <a:solidFill>
                <a:srgbClr val="002060"/>
              </a:solidFill>
              <a:highlight>
                <a:srgbClr val="FFFFFF"/>
              </a:highlight>
            </a:endParaRPr>
          </a:p>
          <a:p>
            <a:r>
              <a:rPr lang="te-IN" sz="1600" dirty="0">
                <a:solidFill>
                  <a:srgbClr val="002060"/>
                </a:solidFill>
                <a:highlight>
                  <a:srgbClr val="FFFFFF"/>
                </a:highlight>
              </a:rPr>
              <a:t>ఏ సిస్టమ్ పరిమితి లేకుండా ఉద్దేశపూర్వకంగా/అనుకోకుండా చిన్న మొత్తాలుగా విభజించబడిన లావాదేవీలు</a:t>
            </a:r>
            <a:br>
              <a:rPr lang="en-IN" sz="1600" dirty="0">
                <a:solidFill>
                  <a:srgbClr val="002060"/>
                </a:solidFill>
                <a:highlight>
                  <a:srgbClr val="FFFFFF"/>
                </a:highlight>
              </a:rPr>
            </a:br>
            <a:endParaRPr lang="en-IN" sz="1600" dirty="0">
              <a:solidFill>
                <a:srgbClr val="002060"/>
              </a:solidFill>
              <a:highlight>
                <a:srgbClr val="FFFFFF"/>
              </a:highlight>
            </a:endParaRPr>
          </a:p>
          <a:p>
            <a:r>
              <a:rPr lang="te-IN" sz="1600" dirty="0">
                <a:solidFill>
                  <a:srgbClr val="002060"/>
                </a:solidFill>
              </a:rPr>
              <a:t>ఉదా: రూ. 10,000 నగదు ఉపసంహరణ ఒకటి కంటే ఎక్కువ లావాదేవీలుగా విభజించబడింది, అయినప్పటికీ సిస్టమ్ ఒకే లావాదేవీగా విత్‌డ్రా చేసుకోవచ్చు.</a:t>
            </a:r>
            <a:br>
              <a:rPr lang="en-IN" sz="1600" dirty="0">
                <a:solidFill>
                  <a:srgbClr val="002060"/>
                </a:solidFill>
              </a:rPr>
            </a:br>
            <a:endParaRPr lang="en-IN" sz="1600" dirty="0">
              <a:solidFill>
                <a:srgbClr val="002060"/>
              </a:solidFill>
            </a:endParaRPr>
          </a:p>
          <a:p>
            <a:r>
              <a:rPr lang="te-IN" sz="2000" b="1" u="sng" dirty="0">
                <a:solidFill>
                  <a:srgbClr val="002060"/>
                </a:solidFill>
              </a:rPr>
              <a:t>ముఖ్యమైన మార్గదర్శకత్వం</a:t>
            </a:r>
            <a:br>
              <a:rPr lang="en-IN" sz="2000" b="1" u="sng" dirty="0">
                <a:solidFill>
                  <a:srgbClr val="002060"/>
                </a:solidFill>
              </a:rPr>
            </a:br>
            <a:endParaRPr lang="en-IN" sz="1600" dirty="0">
              <a:solidFill>
                <a:srgbClr val="002060"/>
              </a:solidFill>
            </a:endParaRPr>
          </a:p>
          <a:p>
            <a:r>
              <a:rPr lang="en-IN" b="1" dirty="0">
                <a:solidFill>
                  <a:srgbClr val="002060"/>
                </a:solidFill>
              </a:rPr>
              <a:t>BC </a:t>
            </a:r>
            <a:r>
              <a:rPr lang="te-IN" b="1" dirty="0">
                <a:solidFill>
                  <a:srgbClr val="002060"/>
                </a:solidFill>
              </a:rPr>
              <a:t>ఏజెంట్లు తమ కేంద్రంలో బహుళ మరియు విభజన లావాదేవీలను ప్రోత్సహించకూడదు మరియు నిర్వహించకూడదు</a:t>
            </a:r>
            <a:endParaRPr lang="en-IN" b="1" dirty="0">
              <a:solidFill>
                <a:srgbClr val="002060"/>
              </a:solidFill>
            </a:endParaRPr>
          </a:p>
        </p:txBody>
      </p:sp>
      <p:sp>
        <p:nvSpPr>
          <p:cNvPr id="8" name="TextBox 7">
            <a:extLst>
              <a:ext uri="{FF2B5EF4-FFF2-40B4-BE49-F238E27FC236}">
                <a16:creationId xmlns:a16="http://schemas.microsoft.com/office/drawing/2014/main" id="{B1626746-0FFD-46CA-BA27-BE765F143089}"/>
              </a:ext>
            </a:extLst>
          </p:cNvPr>
          <p:cNvSpPr txBox="1"/>
          <p:nvPr/>
        </p:nvSpPr>
        <p:spPr>
          <a:xfrm>
            <a:off x="82718" y="1049089"/>
            <a:ext cx="5519260" cy="509242"/>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te-IN" sz="2709" u="sng" dirty="0">
                <a:latin typeface="Bahnschrift SemiBold" panose="020B0502040204020203" pitchFamily="34" charset="0"/>
              </a:rPr>
              <a:t>స్ప్లిట్/బహుళ లావాదేవీలు</a:t>
            </a:r>
            <a:endParaRPr lang="en-IN" sz="2709" u="sng" dirty="0">
              <a:latin typeface="Bahnschrift SemiBold" panose="020B0502040204020203" pitchFamily="34" charset="0"/>
            </a:endParaRPr>
          </a:p>
        </p:txBody>
      </p:sp>
      <p:sp>
        <p:nvSpPr>
          <p:cNvPr id="9" name="Rectangle 8">
            <a:extLst>
              <a:ext uri="{FF2B5EF4-FFF2-40B4-BE49-F238E27FC236}">
                <a16:creationId xmlns:a16="http://schemas.microsoft.com/office/drawing/2014/main" id="{65FADB58-854E-40ED-9660-3129230C5262}"/>
              </a:ext>
            </a:extLst>
          </p:cNvPr>
          <p:cNvSpPr/>
          <p:nvPr/>
        </p:nvSpPr>
        <p:spPr>
          <a:xfrm>
            <a:off x="0" y="245674"/>
            <a:ext cx="5577168" cy="461665"/>
          </a:xfrm>
          <a:prstGeom prst="rect">
            <a:avLst/>
          </a:prstGeom>
        </p:spPr>
        <p:txBody>
          <a:bodyPr wrap="none">
            <a:spAutoFit/>
          </a:bodyPr>
          <a:lstStyle/>
          <a:p>
            <a:r>
              <a:rPr lang="te-IN" sz="2400" b="1" dirty="0">
                <a:solidFill>
                  <a:schemeClr val="bg1"/>
                </a:solidFill>
                <a:latin typeface="Helvetica" panose="020B0604020202020204" pitchFamily="34" charset="0"/>
                <a:cs typeface="Helvetica" panose="020B0604020202020204" pitchFamily="34" charset="0"/>
              </a:rPr>
              <a:t>లావాదేవీలపై ముఖ్యమైన సూచనలు</a:t>
            </a:r>
            <a:endParaRPr lang="en-US" sz="2400" b="1" dirty="0">
              <a:solidFill>
                <a:schemeClr val="bg1"/>
              </a:solidFill>
              <a:latin typeface="Helvetica" panose="020B0604020202020204" pitchFamily="34" charset="0"/>
              <a:cs typeface="Helvetica" panose="020B0604020202020204" pitchFamily="34" charset="0"/>
            </a:endParaRPr>
          </a:p>
        </p:txBody>
      </p:sp>
      <p:sp>
        <p:nvSpPr>
          <p:cNvPr id="2" name="Rectangle 1">
            <a:extLst>
              <a:ext uri="{FF2B5EF4-FFF2-40B4-BE49-F238E27FC236}">
                <a16:creationId xmlns:a16="http://schemas.microsoft.com/office/drawing/2014/main" id="{A3784D9C-36F7-367E-4BFB-0021DB161DCF}"/>
              </a:ext>
            </a:extLst>
          </p:cNvPr>
          <p:cNvSpPr/>
          <p:nvPr/>
        </p:nvSpPr>
        <p:spPr>
          <a:xfrm>
            <a:off x="-3743" y="6566288"/>
            <a:ext cx="12192000" cy="276999"/>
          </a:xfrm>
          <a:prstGeom prst="rect">
            <a:avLst/>
          </a:prstGeom>
        </p:spPr>
        <p:txBody>
          <a:bodyPr wrap="square">
            <a:spAutoFit/>
          </a:bodyPr>
          <a:lstStyle/>
          <a:p>
            <a:pPr algn="ctr"/>
            <a:r>
              <a:rPr lang="te-IN" sz="1200" dirty="0">
                <a:solidFill>
                  <a:schemeClr val="bg1">
                    <a:lumMod val="50000"/>
                  </a:schemeClr>
                </a:solidFill>
                <a:latin typeface="Helvetica" charset="0"/>
                <a:ea typeface="Helvetica" charset="0"/>
                <a:cs typeface="Helvetica" charset="0"/>
              </a:rPr>
              <a:t>కాపీరైట్‌లు © </a:t>
            </a:r>
            <a:r>
              <a:rPr lang="en-US" sz="1200" dirty="0">
                <a:solidFill>
                  <a:schemeClr val="bg1">
                    <a:lumMod val="50000"/>
                  </a:schemeClr>
                </a:solidFill>
                <a:latin typeface="Helvetica" charset="0"/>
                <a:ea typeface="Helvetica" charset="0"/>
                <a:cs typeface="Helvetica" charset="0"/>
              </a:rPr>
              <a:t>HDFC </a:t>
            </a:r>
            <a:r>
              <a:rPr lang="te-IN" sz="1200" dirty="0">
                <a:solidFill>
                  <a:schemeClr val="bg1">
                    <a:lumMod val="50000"/>
                  </a:schemeClr>
                </a:solidFill>
                <a:latin typeface="Helvetica" charset="0"/>
                <a:ea typeface="Helvetica" charset="0"/>
                <a:cs typeface="Helvetica" charset="0"/>
              </a:rPr>
              <a:t>బ్యాంక్</a:t>
            </a:r>
            <a:r>
              <a:rPr lang="en-US" sz="1200" dirty="0">
                <a:solidFill>
                  <a:schemeClr val="bg1">
                    <a:lumMod val="50000"/>
                  </a:schemeClr>
                </a:solidFill>
                <a:latin typeface="Helvetica" charset="0"/>
                <a:ea typeface="Helvetica" charset="0"/>
                <a:cs typeface="Helvetica" charset="0"/>
              </a:rPr>
              <a:t>          </a:t>
            </a:r>
            <a:r>
              <a:rPr lang="te-IN" sz="1200" dirty="0">
                <a:solidFill>
                  <a:schemeClr val="bg1">
                    <a:lumMod val="50000"/>
                  </a:schemeClr>
                </a:solidFill>
                <a:latin typeface="Helvetica" charset="0"/>
                <a:ea typeface="Helvetica" charset="0"/>
                <a:cs typeface="Helvetica" charset="0"/>
              </a:rPr>
              <a:t>గోప్యమైనది</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పరిమితం చేయబడింది</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అంతర్గత</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ప్రజా</a:t>
            </a:r>
            <a:r>
              <a:rPr lang="en-US" sz="1200" dirty="0">
                <a:solidFill>
                  <a:schemeClr val="bg1">
                    <a:lumMod val="50000"/>
                  </a:schemeClr>
                </a:solidFill>
                <a:latin typeface="Helvetica" charset="0"/>
                <a:ea typeface="Helvetica" charset="0"/>
                <a:cs typeface="Helvetica" charset="0"/>
              </a:rPr>
              <a:t>* </a:t>
            </a:r>
          </a:p>
        </p:txBody>
      </p:sp>
      <p:pic>
        <p:nvPicPr>
          <p:cNvPr id="3" name="Picture 2" descr="A blue and white logo&#10;&#10;Description automatically generated">
            <a:extLst>
              <a:ext uri="{FF2B5EF4-FFF2-40B4-BE49-F238E27FC236}">
                <a16:creationId xmlns:a16="http://schemas.microsoft.com/office/drawing/2014/main" id="{CD5FB829-9EAF-4152-0253-8CDC1D7CF6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98605" y="6566610"/>
            <a:ext cx="702365" cy="255824"/>
          </a:xfrm>
          <a:prstGeom prst="rect">
            <a:avLst/>
          </a:prstGeom>
        </p:spPr>
      </p:pic>
      <p:pic>
        <p:nvPicPr>
          <p:cNvPr id="5" name="Picture 40">
            <a:extLst>
              <a:ext uri="{FF2B5EF4-FFF2-40B4-BE49-F238E27FC236}">
                <a16:creationId xmlns:a16="http://schemas.microsoft.com/office/drawing/2014/main" id="{43238FE5-4FBA-FB2D-492A-3E5106740BB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9892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A54CE2-3CD6-45A4-846E-F1F5C2E017F8}"/>
              </a:ext>
            </a:extLst>
          </p:cNvPr>
          <p:cNvSpPr/>
          <p:nvPr/>
        </p:nvSpPr>
        <p:spPr>
          <a:xfrm>
            <a:off x="341279" y="1519794"/>
            <a:ext cx="11042338" cy="44569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IN" sz="1600" dirty="0">
              <a:solidFill>
                <a:srgbClr val="002060"/>
              </a:solidFill>
              <a:highlight>
                <a:srgbClr val="FFFFFF"/>
              </a:highlight>
            </a:endParaRPr>
          </a:p>
          <a:p>
            <a:pPr rtl="0"/>
            <a:r>
              <a:rPr lang="te-IN" sz="1600" b="1" u="sng" dirty="0">
                <a:solidFill>
                  <a:srgbClr val="002060"/>
                </a:solidFill>
                <a:highlight>
                  <a:srgbClr val="FFFFFF"/>
                </a:highlight>
              </a:rPr>
              <a:t>మూలం వద్ద పన్ను మినహాయింపు (</a:t>
            </a:r>
            <a:r>
              <a:rPr lang="en-IN" sz="1600" b="1" u="sng" dirty="0">
                <a:solidFill>
                  <a:srgbClr val="002060"/>
                </a:solidFill>
                <a:highlight>
                  <a:srgbClr val="FFFFFF"/>
                </a:highlight>
              </a:rPr>
              <a:t>TDS) </a:t>
            </a:r>
            <a:r>
              <a:rPr lang="te-IN" sz="1600" b="1" u="sng" dirty="0">
                <a:solidFill>
                  <a:srgbClr val="002060"/>
                </a:solidFill>
                <a:highlight>
                  <a:srgbClr val="FFFFFF"/>
                </a:highlight>
              </a:rPr>
              <a:t>నియమం:-</a:t>
            </a:r>
            <a:br>
              <a:rPr lang="en-IN" sz="1600" b="1" u="sng" dirty="0">
                <a:solidFill>
                  <a:srgbClr val="002060"/>
                </a:solidFill>
                <a:highlight>
                  <a:srgbClr val="FFFFFF"/>
                </a:highlight>
              </a:rPr>
            </a:br>
            <a:endParaRPr lang="en-IN" sz="1600" i="0" u="none" strike="noStrike" baseline="0" dirty="0">
              <a:solidFill>
                <a:srgbClr val="002060"/>
              </a:solidFill>
              <a:highlight>
                <a:srgbClr val="FFFFFF"/>
              </a:highlight>
            </a:endParaRPr>
          </a:p>
          <a:p>
            <a:pPr marL="285750" indent="-285750" rtl="0">
              <a:buFont typeface="Arial" panose="020B0604020202020204" pitchFamily="34" charset="0"/>
              <a:buChar char="•"/>
            </a:pPr>
            <a:r>
              <a:rPr lang="te-IN" sz="1600" i="0" u="none" strike="noStrike" baseline="0" dirty="0">
                <a:solidFill>
                  <a:srgbClr val="002060"/>
                </a:solidFill>
                <a:highlight>
                  <a:srgbClr val="FFFFFF"/>
                </a:highlight>
              </a:rPr>
              <a:t>సెప్టెంబర్ 1, 2019 నుండి, ఆదాయపు పన్ను చట్టం, 1961లోని సెక్షన్ 194</a:t>
            </a:r>
            <a:r>
              <a:rPr lang="en-IN" sz="1600" i="0" u="none" strike="noStrike" baseline="0" dirty="0">
                <a:solidFill>
                  <a:srgbClr val="002060"/>
                </a:solidFill>
                <a:highlight>
                  <a:srgbClr val="FFFFFF"/>
                </a:highlight>
              </a:rPr>
              <a:t>N </a:t>
            </a:r>
            <a:r>
              <a:rPr lang="te-IN" sz="1600" i="0" u="none" strike="noStrike" baseline="0" dirty="0">
                <a:solidFill>
                  <a:srgbClr val="002060"/>
                </a:solidFill>
                <a:highlight>
                  <a:srgbClr val="FFFFFF"/>
                </a:highlight>
              </a:rPr>
              <a:t>ప్రకారం, బ్యాంకులు నగదు ఉపసంహరణపై </a:t>
            </a:r>
            <a:r>
              <a:rPr lang="en-IN" sz="1600" i="0" u="none" strike="noStrike" baseline="0" dirty="0">
                <a:solidFill>
                  <a:srgbClr val="002060"/>
                </a:solidFill>
                <a:highlight>
                  <a:srgbClr val="FFFFFF"/>
                </a:highlight>
              </a:rPr>
              <a:t>TDS</a:t>
            </a:r>
            <a:r>
              <a:rPr lang="te-IN" sz="1600" i="0" u="none" strike="noStrike" baseline="0" dirty="0">
                <a:solidFill>
                  <a:srgbClr val="002060"/>
                </a:solidFill>
                <a:highlight>
                  <a:srgbClr val="FFFFFF"/>
                </a:highlight>
              </a:rPr>
              <a:t>ని తీసివేయవలసి ఉంటుంది. 1 జూలై'20 నుండి మరింత సవరించబడింది.</a:t>
            </a:r>
            <a:br>
              <a:rPr lang="en-IN" sz="1600" i="0" u="none" strike="noStrike" baseline="0" dirty="0">
                <a:solidFill>
                  <a:srgbClr val="002060"/>
                </a:solidFill>
                <a:highlight>
                  <a:srgbClr val="FFFFFF"/>
                </a:highlight>
              </a:rPr>
            </a:br>
            <a:endParaRPr lang="en-IN" sz="1600" dirty="0">
              <a:solidFill>
                <a:srgbClr val="002060"/>
              </a:solidFill>
              <a:highlight>
                <a:srgbClr val="FFFFFF"/>
              </a:highlight>
            </a:endParaRPr>
          </a:p>
          <a:p>
            <a:pPr marL="285750" indent="-285750">
              <a:buFont typeface="Arial" panose="020B0604020202020204" pitchFamily="34" charset="0"/>
              <a:buChar char="•"/>
            </a:pPr>
            <a:r>
              <a:rPr lang="te-IN" sz="1600" dirty="0">
                <a:solidFill>
                  <a:srgbClr val="002060"/>
                </a:solidFill>
                <a:highlight>
                  <a:srgbClr val="FFFFFF"/>
                </a:highlight>
              </a:rPr>
              <a:t>కస్టమర్ నగదు ఉపసంహరణ / డిపాజిట్ కోసం నిర్వహించే </a:t>
            </a:r>
            <a:r>
              <a:rPr lang="en-IN" sz="1600" dirty="0">
                <a:solidFill>
                  <a:srgbClr val="002060"/>
                </a:solidFill>
                <a:highlight>
                  <a:srgbClr val="FFFFFF"/>
                </a:highlight>
              </a:rPr>
              <a:t>BC </a:t>
            </a:r>
            <a:r>
              <a:rPr lang="te-IN" sz="1600" dirty="0">
                <a:solidFill>
                  <a:srgbClr val="002060"/>
                </a:solidFill>
                <a:highlight>
                  <a:srgbClr val="FFFFFF"/>
                </a:highlight>
              </a:rPr>
              <a:t>ఏజెంట్ల నగదు లావాదేవీలు </a:t>
            </a:r>
            <a:r>
              <a:rPr lang="en-IN" sz="1600" dirty="0">
                <a:solidFill>
                  <a:srgbClr val="002060"/>
                </a:solidFill>
                <a:highlight>
                  <a:srgbClr val="FFFFFF"/>
                </a:highlight>
              </a:rPr>
              <a:t>TDS </a:t>
            </a:r>
            <a:r>
              <a:rPr lang="te-IN" sz="1600" dirty="0">
                <a:solidFill>
                  <a:srgbClr val="002060"/>
                </a:solidFill>
                <a:highlight>
                  <a:srgbClr val="FFFFFF"/>
                </a:highlight>
              </a:rPr>
              <a:t>నుండి మినహాయించబడ్డాయి</a:t>
            </a:r>
            <a:br>
              <a:rPr lang="en-IN" sz="1600" dirty="0">
                <a:solidFill>
                  <a:srgbClr val="002060"/>
                </a:solidFill>
                <a:highlight>
                  <a:srgbClr val="FFFFFF"/>
                </a:highlight>
              </a:rPr>
            </a:br>
            <a:endParaRPr lang="en-IN" sz="1600" dirty="0">
              <a:solidFill>
                <a:srgbClr val="002060"/>
              </a:solidFill>
              <a:highlight>
                <a:srgbClr val="FFFFFF"/>
              </a:highlight>
            </a:endParaRPr>
          </a:p>
          <a:p>
            <a:pPr marL="285750" indent="-285750">
              <a:buFont typeface="Arial" panose="020B0604020202020204" pitchFamily="34" charset="0"/>
              <a:buChar char="•"/>
            </a:pPr>
            <a:r>
              <a:rPr lang="en-IN" sz="1600" dirty="0">
                <a:solidFill>
                  <a:srgbClr val="002060"/>
                </a:solidFill>
                <a:highlight>
                  <a:srgbClr val="FFFFFF"/>
                </a:highlight>
              </a:rPr>
              <a:t>IT </a:t>
            </a:r>
            <a:r>
              <a:rPr lang="te-IN" sz="1600" dirty="0">
                <a:solidFill>
                  <a:srgbClr val="002060"/>
                </a:solidFill>
                <a:highlight>
                  <a:srgbClr val="FFFFFF"/>
                </a:highlight>
              </a:rPr>
              <a:t>చట్టం ప్రకారం, </a:t>
            </a:r>
            <a:r>
              <a:rPr lang="en-IN" sz="1600" dirty="0">
                <a:solidFill>
                  <a:srgbClr val="002060"/>
                </a:solidFill>
                <a:highlight>
                  <a:srgbClr val="FFFFFF"/>
                </a:highlight>
              </a:rPr>
              <a:t>BC </a:t>
            </a:r>
            <a:r>
              <a:rPr lang="te-IN" sz="1600" dirty="0">
                <a:solidFill>
                  <a:srgbClr val="002060"/>
                </a:solidFill>
                <a:highlight>
                  <a:srgbClr val="FFFFFF"/>
                </a:highlight>
              </a:rPr>
              <a:t>ఏజెంట్లు </a:t>
            </a:r>
            <a:r>
              <a:rPr lang="en-IN" sz="1600" dirty="0">
                <a:solidFill>
                  <a:srgbClr val="002060"/>
                </a:solidFill>
                <a:highlight>
                  <a:srgbClr val="FFFFFF"/>
                </a:highlight>
              </a:rPr>
              <a:t>BC </a:t>
            </a:r>
            <a:r>
              <a:rPr lang="te-IN" sz="1600" dirty="0">
                <a:solidFill>
                  <a:srgbClr val="002060"/>
                </a:solidFill>
                <a:highlight>
                  <a:srgbClr val="FFFFFF"/>
                </a:highlight>
              </a:rPr>
              <a:t>సంబంధిత లావాదేవీలకు మాత్రమే నగదు ఉపసంహరణ కోసం </a:t>
            </a:r>
            <a:r>
              <a:rPr lang="en-IN" sz="1600" dirty="0">
                <a:solidFill>
                  <a:srgbClr val="002060"/>
                </a:solidFill>
                <a:highlight>
                  <a:srgbClr val="FFFFFF"/>
                </a:highlight>
              </a:rPr>
              <a:t>TDS</a:t>
            </a:r>
            <a:r>
              <a:rPr lang="te-IN" sz="1600" dirty="0">
                <a:solidFill>
                  <a:srgbClr val="002060"/>
                </a:solidFill>
                <a:highlight>
                  <a:srgbClr val="FFFFFF"/>
                </a:highlight>
              </a:rPr>
              <a:t>పై మినహాయింపు పొందేందుకు అర్హులు.</a:t>
            </a:r>
            <a:br>
              <a:rPr lang="en-IN" sz="1600" dirty="0">
                <a:solidFill>
                  <a:srgbClr val="002060"/>
                </a:solidFill>
                <a:highlight>
                  <a:srgbClr val="FFFFFF"/>
                </a:highlight>
              </a:rPr>
            </a:br>
            <a:endParaRPr lang="en-IN" sz="1600" dirty="0">
              <a:solidFill>
                <a:srgbClr val="002060"/>
              </a:solidFill>
              <a:highlight>
                <a:srgbClr val="FFFFFF"/>
              </a:highlight>
            </a:endParaRPr>
          </a:p>
          <a:p>
            <a:r>
              <a:rPr lang="en-IN" sz="1600" b="1" u="sng" dirty="0">
                <a:solidFill>
                  <a:srgbClr val="002060"/>
                </a:solidFill>
                <a:highlight>
                  <a:srgbClr val="FFFFFF"/>
                </a:highlight>
              </a:rPr>
              <a:t>TDS </a:t>
            </a:r>
            <a:r>
              <a:rPr lang="te-IN" sz="1600" b="1" u="sng" dirty="0">
                <a:solidFill>
                  <a:srgbClr val="002060"/>
                </a:solidFill>
                <a:highlight>
                  <a:srgbClr val="FFFFFF"/>
                </a:highlight>
              </a:rPr>
              <a:t>మినహాయింపు పొందే ప్రక్రియ</a:t>
            </a:r>
            <a:br>
              <a:rPr lang="en-IN" sz="1600" b="1" u="sng" dirty="0">
                <a:solidFill>
                  <a:srgbClr val="002060"/>
                </a:solidFill>
                <a:highlight>
                  <a:srgbClr val="FFFFFF"/>
                </a:highlight>
              </a:rPr>
            </a:br>
            <a:endParaRPr lang="en-IN" sz="1600" dirty="0">
              <a:solidFill>
                <a:srgbClr val="002060"/>
              </a:solidFill>
              <a:highlight>
                <a:srgbClr val="FFFFFF"/>
              </a:highlight>
            </a:endParaRPr>
          </a:p>
          <a:p>
            <a:pPr marL="285750" indent="-285750">
              <a:buFont typeface="Arial" panose="020B0604020202020204" pitchFamily="34" charset="0"/>
              <a:buChar char="•"/>
            </a:pPr>
            <a:r>
              <a:rPr lang="en-IN" sz="1600" dirty="0">
                <a:solidFill>
                  <a:srgbClr val="002060"/>
                </a:solidFill>
                <a:highlight>
                  <a:srgbClr val="FFFFFF"/>
                </a:highlight>
              </a:rPr>
              <a:t>BC </a:t>
            </a:r>
            <a:r>
              <a:rPr lang="te-IN" sz="1600" dirty="0">
                <a:solidFill>
                  <a:srgbClr val="002060"/>
                </a:solidFill>
                <a:highlight>
                  <a:srgbClr val="FFFFFF"/>
                </a:highlight>
              </a:rPr>
              <a:t>ఏజెంట్ తప్పనిసరిగా ప్రతి ఆర్థిక సంవత్సరం ప్రారంభంలో </a:t>
            </a:r>
            <a:r>
              <a:rPr lang="en-IN" sz="1600" dirty="0">
                <a:solidFill>
                  <a:srgbClr val="002060"/>
                </a:solidFill>
                <a:highlight>
                  <a:srgbClr val="FFFFFF"/>
                </a:highlight>
              </a:rPr>
              <a:t>HDFC </a:t>
            </a:r>
            <a:r>
              <a:rPr lang="te-IN" sz="1600" dirty="0">
                <a:solidFill>
                  <a:srgbClr val="002060"/>
                </a:solidFill>
                <a:highlight>
                  <a:srgbClr val="FFFFFF"/>
                </a:highlight>
              </a:rPr>
              <a:t>బ్యాంక్ బ్రాంచ్‌లో </a:t>
            </a:r>
            <a:r>
              <a:rPr lang="en-IN" sz="1600" dirty="0">
                <a:solidFill>
                  <a:srgbClr val="002060"/>
                </a:solidFill>
                <a:highlight>
                  <a:srgbClr val="FFFFFF"/>
                </a:highlight>
              </a:rPr>
              <a:t>BC </a:t>
            </a:r>
            <a:r>
              <a:rPr lang="te-IN" sz="1600" dirty="0">
                <a:solidFill>
                  <a:srgbClr val="002060"/>
                </a:solidFill>
                <a:highlight>
                  <a:srgbClr val="FFFFFF"/>
                </a:highlight>
              </a:rPr>
              <a:t>ఏజెంట్ సర్టిఫికేట్ యొక్క స్వీయ సంతకం చేసిన కాపీతో పాటు </a:t>
            </a:r>
            <a:r>
              <a:rPr lang="en-IN" sz="1600" dirty="0">
                <a:solidFill>
                  <a:srgbClr val="002060"/>
                </a:solidFill>
                <a:highlight>
                  <a:srgbClr val="FFFFFF"/>
                </a:highlight>
              </a:rPr>
              <a:t>TDS </a:t>
            </a:r>
            <a:r>
              <a:rPr lang="te-IN" sz="1600" dirty="0">
                <a:solidFill>
                  <a:srgbClr val="002060"/>
                </a:solidFill>
                <a:highlight>
                  <a:srgbClr val="FFFFFF"/>
                </a:highlight>
              </a:rPr>
              <a:t>మాఫీ డిక్లరేషన్‌ను సమర్పించాలి.</a:t>
            </a:r>
            <a:br>
              <a:rPr lang="en-IN" sz="1600" dirty="0">
                <a:solidFill>
                  <a:srgbClr val="002060"/>
                </a:solidFill>
                <a:highlight>
                  <a:srgbClr val="FFFFFF"/>
                </a:highlight>
              </a:rPr>
            </a:br>
            <a:endParaRPr lang="en-IN" sz="1600" dirty="0">
              <a:solidFill>
                <a:srgbClr val="002060"/>
              </a:solidFill>
              <a:highlight>
                <a:srgbClr val="FFFFFF"/>
              </a:highlight>
            </a:endParaRPr>
          </a:p>
          <a:p>
            <a:pPr marL="285750" indent="-285750">
              <a:buFont typeface="Arial" panose="020B0604020202020204" pitchFamily="34" charset="0"/>
              <a:buChar char="•"/>
            </a:pPr>
            <a:endParaRPr lang="en-IN" sz="1600" dirty="0">
              <a:solidFill>
                <a:srgbClr val="002060"/>
              </a:solidFill>
              <a:highlight>
                <a:srgbClr val="FFFFFF"/>
              </a:highlight>
            </a:endParaRPr>
          </a:p>
          <a:p>
            <a:endParaRPr lang="en-IN" sz="1600" dirty="0">
              <a:solidFill>
                <a:srgbClr val="002060"/>
              </a:solidFill>
              <a:highlight>
                <a:srgbClr val="FFFFFF"/>
              </a:highlight>
            </a:endParaRPr>
          </a:p>
        </p:txBody>
      </p:sp>
      <p:sp>
        <p:nvSpPr>
          <p:cNvPr id="9" name="Rectangle 8">
            <a:extLst>
              <a:ext uri="{FF2B5EF4-FFF2-40B4-BE49-F238E27FC236}">
                <a16:creationId xmlns:a16="http://schemas.microsoft.com/office/drawing/2014/main" id="{65FADB58-854E-40ED-9660-3129230C5262}"/>
              </a:ext>
            </a:extLst>
          </p:cNvPr>
          <p:cNvSpPr/>
          <p:nvPr/>
        </p:nvSpPr>
        <p:spPr>
          <a:xfrm>
            <a:off x="0" y="245674"/>
            <a:ext cx="8696611" cy="400110"/>
          </a:xfrm>
          <a:prstGeom prst="rect">
            <a:avLst/>
          </a:prstGeom>
        </p:spPr>
        <p:txBody>
          <a:bodyPr wrap="none">
            <a:spAutoFit/>
          </a:bodyPr>
          <a:lstStyle/>
          <a:p>
            <a:r>
              <a:rPr lang="en-US" sz="2000" b="1" dirty="0">
                <a:solidFill>
                  <a:schemeClr val="bg1"/>
                </a:solidFill>
                <a:latin typeface="Helvetica" panose="020B0604020202020204" pitchFamily="34" charset="0"/>
                <a:cs typeface="Helvetica" panose="020B0604020202020204" pitchFamily="34" charset="0"/>
              </a:rPr>
              <a:t>BC </a:t>
            </a:r>
            <a:r>
              <a:rPr lang="te-IN" sz="2000" b="1" dirty="0">
                <a:solidFill>
                  <a:schemeClr val="bg1"/>
                </a:solidFill>
                <a:latin typeface="Helvetica" panose="020B0604020202020204" pitchFamily="34" charset="0"/>
                <a:cs typeface="Helvetica" panose="020B0604020202020204" pitchFamily="34" charset="0"/>
              </a:rPr>
              <a:t>ఏజెంట్ల కోసం కస్టమర్ నగదు లావాదేవీల కోసం </a:t>
            </a:r>
            <a:r>
              <a:rPr lang="en-US" sz="2000" b="1" dirty="0">
                <a:solidFill>
                  <a:schemeClr val="bg1"/>
                </a:solidFill>
                <a:latin typeface="Helvetica" panose="020B0604020202020204" pitchFamily="34" charset="0"/>
                <a:cs typeface="Helvetica" panose="020B0604020202020204" pitchFamily="34" charset="0"/>
              </a:rPr>
              <a:t>TDS </a:t>
            </a:r>
            <a:r>
              <a:rPr lang="te-IN" sz="2000" b="1" dirty="0">
                <a:solidFill>
                  <a:schemeClr val="bg1"/>
                </a:solidFill>
                <a:latin typeface="Helvetica" panose="020B0604020202020204" pitchFamily="34" charset="0"/>
                <a:cs typeface="Helvetica" panose="020B0604020202020204" pitchFamily="34" charset="0"/>
              </a:rPr>
              <a:t>మినహాయింపు</a:t>
            </a:r>
            <a:endParaRPr lang="en-US" sz="2000" b="1" dirty="0">
              <a:solidFill>
                <a:schemeClr val="bg1"/>
              </a:solidFill>
              <a:latin typeface="Helvetica" panose="020B0604020202020204" pitchFamily="34" charset="0"/>
              <a:cs typeface="Helvetica" panose="020B0604020202020204" pitchFamily="34" charset="0"/>
            </a:endParaRPr>
          </a:p>
        </p:txBody>
      </p:sp>
      <p:sp>
        <p:nvSpPr>
          <p:cNvPr id="2" name="Rectangle 1">
            <a:extLst>
              <a:ext uri="{FF2B5EF4-FFF2-40B4-BE49-F238E27FC236}">
                <a16:creationId xmlns:a16="http://schemas.microsoft.com/office/drawing/2014/main" id="{FD3624FF-8675-C65D-F5A1-6DE7F737F239}"/>
              </a:ext>
            </a:extLst>
          </p:cNvPr>
          <p:cNvSpPr/>
          <p:nvPr/>
        </p:nvSpPr>
        <p:spPr>
          <a:xfrm>
            <a:off x="-3743" y="6566288"/>
            <a:ext cx="12192000" cy="276999"/>
          </a:xfrm>
          <a:prstGeom prst="rect">
            <a:avLst/>
          </a:prstGeom>
        </p:spPr>
        <p:txBody>
          <a:bodyPr wrap="square">
            <a:spAutoFit/>
          </a:bodyPr>
          <a:lstStyle/>
          <a:p>
            <a:pPr algn="ctr"/>
            <a:r>
              <a:rPr lang="te-IN" sz="1200" dirty="0">
                <a:solidFill>
                  <a:schemeClr val="bg1">
                    <a:lumMod val="50000"/>
                  </a:schemeClr>
                </a:solidFill>
                <a:latin typeface="Helvetica" charset="0"/>
                <a:ea typeface="Helvetica" charset="0"/>
                <a:cs typeface="Helvetica" charset="0"/>
              </a:rPr>
              <a:t>కాపీరైట్‌లు © </a:t>
            </a:r>
            <a:r>
              <a:rPr lang="en-US" sz="1200" dirty="0">
                <a:solidFill>
                  <a:schemeClr val="bg1">
                    <a:lumMod val="50000"/>
                  </a:schemeClr>
                </a:solidFill>
                <a:latin typeface="Helvetica" charset="0"/>
                <a:ea typeface="Helvetica" charset="0"/>
                <a:cs typeface="Helvetica" charset="0"/>
              </a:rPr>
              <a:t>HDFC </a:t>
            </a:r>
            <a:r>
              <a:rPr lang="te-IN" sz="1200" dirty="0">
                <a:solidFill>
                  <a:schemeClr val="bg1">
                    <a:lumMod val="50000"/>
                  </a:schemeClr>
                </a:solidFill>
                <a:latin typeface="Helvetica" charset="0"/>
                <a:ea typeface="Helvetica" charset="0"/>
                <a:cs typeface="Helvetica" charset="0"/>
              </a:rPr>
              <a:t>బ్యాంక్</a:t>
            </a:r>
            <a:r>
              <a:rPr lang="en-US" sz="1200" dirty="0">
                <a:solidFill>
                  <a:schemeClr val="bg1">
                    <a:lumMod val="50000"/>
                  </a:schemeClr>
                </a:solidFill>
                <a:latin typeface="Helvetica" charset="0"/>
                <a:ea typeface="Helvetica" charset="0"/>
                <a:cs typeface="Helvetica" charset="0"/>
              </a:rPr>
              <a:t>          </a:t>
            </a:r>
            <a:r>
              <a:rPr lang="te-IN" sz="1200" dirty="0">
                <a:solidFill>
                  <a:schemeClr val="bg1">
                    <a:lumMod val="50000"/>
                  </a:schemeClr>
                </a:solidFill>
                <a:latin typeface="Helvetica" charset="0"/>
                <a:ea typeface="Helvetica" charset="0"/>
                <a:cs typeface="Helvetica" charset="0"/>
              </a:rPr>
              <a:t>గోప్యమైనది</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పరిమితం చేయబడింది</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అంతర్గత</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ప్రజా</a:t>
            </a:r>
            <a:r>
              <a:rPr lang="en-US" sz="1200" dirty="0">
                <a:solidFill>
                  <a:schemeClr val="bg1">
                    <a:lumMod val="50000"/>
                  </a:schemeClr>
                </a:solidFill>
                <a:latin typeface="Helvetica" charset="0"/>
                <a:ea typeface="Helvetica" charset="0"/>
                <a:cs typeface="Helvetica" charset="0"/>
              </a:rPr>
              <a:t>* </a:t>
            </a:r>
          </a:p>
        </p:txBody>
      </p:sp>
      <p:pic>
        <p:nvPicPr>
          <p:cNvPr id="3" name="Picture 40">
            <a:extLst>
              <a:ext uri="{FF2B5EF4-FFF2-40B4-BE49-F238E27FC236}">
                <a16:creationId xmlns:a16="http://schemas.microsoft.com/office/drawing/2014/main" id="{B5DAB3C9-3432-B1D5-1B87-A6EFB035289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blue and white logo&#10;&#10;Description automatically generated">
            <a:extLst>
              <a:ext uri="{FF2B5EF4-FFF2-40B4-BE49-F238E27FC236}">
                <a16:creationId xmlns:a16="http://schemas.microsoft.com/office/drawing/2014/main" id="{B5569926-5898-F091-9D37-4D940240E3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8605" y="6566610"/>
            <a:ext cx="702365" cy="255824"/>
          </a:xfrm>
          <a:prstGeom prst="rect">
            <a:avLst/>
          </a:prstGeom>
        </p:spPr>
      </p:pic>
    </p:spTree>
    <p:extLst>
      <p:ext uri="{BB962C8B-B14F-4D97-AF65-F5344CB8AC3E}">
        <p14:creationId xmlns:p14="http://schemas.microsoft.com/office/powerpoint/2010/main" val="2029989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82F1CD-1553-42E7-9109-A112061960E2}"/>
              </a:ext>
            </a:extLst>
          </p:cNvPr>
          <p:cNvPicPr>
            <a:picLocks noChangeAspect="1"/>
          </p:cNvPicPr>
          <p:nvPr/>
        </p:nvPicPr>
        <p:blipFill>
          <a:blip r:embed="rId2"/>
          <a:stretch>
            <a:fillRect/>
          </a:stretch>
        </p:blipFill>
        <p:spPr>
          <a:xfrm>
            <a:off x="6842470" y="1098481"/>
            <a:ext cx="4391025" cy="5191125"/>
          </a:xfrm>
          <a:prstGeom prst="rect">
            <a:avLst/>
          </a:prstGeom>
        </p:spPr>
      </p:pic>
      <p:sp>
        <p:nvSpPr>
          <p:cNvPr id="6" name="Arrow: Right 5">
            <a:extLst>
              <a:ext uri="{FF2B5EF4-FFF2-40B4-BE49-F238E27FC236}">
                <a16:creationId xmlns:a16="http://schemas.microsoft.com/office/drawing/2014/main" id="{9F72D752-4042-4A4B-AF5C-CA17AA7C0FFF}"/>
              </a:ext>
            </a:extLst>
          </p:cNvPr>
          <p:cNvSpPr/>
          <p:nvPr/>
        </p:nvSpPr>
        <p:spPr>
          <a:xfrm rot="19174922">
            <a:off x="8958470" y="2902226"/>
            <a:ext cx="1431234" cy="92765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Arrow: Right 6">
            <a:extLst>
              <a:ext uri="{FF2B5EF4-FFF2-40B4-BE49-F238E27FC236}">
                <a16:creationId xmlns:a16="http://schemas.microsoft.com/office/drawing/2014/main" id="{CAE260AD-7BD3-4364-B1CD-B1085842BC1D}"/>
              </a:ext>
            </a:extLst>
          </p:cNvPr>
          <p:cNvSpPr/>
          <p:nvPr/>
        </p:nvSpPr>
        <p:spPr>
          <a:xfrm rot="8265248">
            <a:off x="7878417" y="3837857"/>
            <a:ext cx="1431234" cy="92765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a:extLst>
              <a:ext uri="{FF2B5EF4-FFF2-40B4-BE49-F238E27FC236}">
                <a16:creationId xmlns:a16="http://schemas.microsoft.com/office/drawing/2014/main" id="{8F846960-313B-4B63-AEAD-691562358529}"/>
              </a:ext>
            </a:extLst>
          </p:cNvPr>
          <p:cNvSpPr txBox="1"/>
          <p:nvPr/>
        </p:nvSpPr>
        <p:spPr>
          <a:xfrm rot="19131633">
            <a:off x="8671936" y="3593222"/>
            <a:ext cx="1004685" cy="369332"/>
          </a:xfrm>
          <a:prstGeom prst="rect">
            <a:avLst/>
          </a:prstGeom>
          <a:noFill/>
        </p:spPr>
        <p:txBody>
          <a:bodyPr wrap="square" rtlCol="0">
            <a:spAutoFit/>
          </a:bodyPr>
          <a:lstStyle/>
          <a:p>
            <a:r>
              <a:rPr lang="te-IN" b="1" dirty="0">
                <a:solidFill>
                  <a:srgbClr val="002060"/>
                </a:solidFill>
              </a:rPr>
              <a:t>నమూనా</a:t>
            </a:r>
            <a:endParaRPr lang="en-IN" b="1" dirty="0">
              <a:solidFill>
                <a:srgbClr val="002060"/>
              </a:solidFill>
            </a:endParaRPr>
          </a:p>
        </p:txBody>
      </p:sp>
      <p:sp>
        <p:nvSpPr>
          <p:cNvPr id="12" name="TextBox 11">
            <a:extLst>
              <a:ext uri="{FF2B5EF4-FFF2-40B4-BE49-F238E27FC236}">
                <a16:creationId xmlns:a16="http://schemas.microsoft.com/office/drawing/2014/main" id="{21BBBB95-EA99-47E3-8ABD-3C19E44731B8}"/>
              </a:ext>
            </a:extLst>
          </p:cNvPr>
          <p:cNvSpPr txBox="1"/>
          <p:nvPr/>
        </p:nvSpPr>
        <p:spPr>
          <a:xfrm>
            <a:off x="285461" y="1155941"/>
            <a:ext cx="6096000" cy="2748958"/>
          </a:xfrm>
          <a:prstGeom prst="rect">
            <a:avLst/>
          </a:prstGeom>
          <a:noFill/>
        </p:spPr>
        <p:txBody>
          <a:bodyPr wrap="square">
            <a:spAutoFit/>
          </a:bodyPr>
          <a:lstStyle/>
          <a:p>
            <a:pPr marL="342900" lvl="0" indent="-342900">
              <a:lnSpc>
                <a:spcPct val="106000"/>
              </a:lnSpc>
              <a:spcAft>
                <a:spcPts val="800"/>
              </a:spcAft>
              <a:buSzPts val="1100"/>
              <a:buFont typeface="Wingdings" panose="05000000000000000000" pitchFamily="2" charset="2"/>
              <a:buChar char=""/>
            </a:pPr>
            <a:endParaRPr lang="en-IN" sz="1800" kern="50" dirty="0">
              <a:effectLst/>
              <a:latin typeface="Calibri" panose="020F0502020204030204" pitchFamily="34" charset="0"/>
              <a:ea typeface="SimSun" panose="02010600030101010101" pitchFamily="2" charset="-122"/>
              <a:cs typeface="Symbol" panose="05050102010706020507" pitchFamily="18" charset="2"/>
            </a:endParaRPr>
          </a:p>
          <a:p>
            <a:pPr marL="342900" indent="-342900">
              <a:lnSpc>
                <a:spcPct val="106000"/>
              </a:lnSpc>
              <a:spcAft>
                <a:spcPts val="800"/>
              </a:spcAft>
              <a:buSzPts val="1100"/>
              <a:buFont typeface="Wingdings" panose="05000000000000000000" pitchFamily="2" charset="2"/>
              <a:buChar char=""/>
            </a:pPr>
            <a:r>
              <a:rPr lang="te-IN" kern="50" dirty="0">
                <a:latin typeface="Calibri" panose="020F0502020204030204" pitchFamily="34" charset="0"/>
                <a:ea typeface="SimSun" panose="02010600030101010101" pitchFamily="2" charset="-122"/>
              </a:rPr>
              <a:t>విఫలమైన / రివర్స్ చేయబడిన కస్టమర్ లావాదేవీకి </a:t>
            </a:r>
            <a:r>
              <a:rPr lang="en-IN" kern="50" dirty="0">
                <a:latin typeface="Calibri" panose="020F0502020204030204" pitchFamily="34" charset="0"/>
                <a:ea typeface="SimSun" panose="02010600030101010101" pitchFamily="2" charset="-122"/>
              </a:rPr>
              <a:t>BC </a:t>
            </a:r>
            <a:r>
              <a:rPr lang="te-IN" kern="50" dirty="0">
                <a:latin typeface="Calibri" panose="020F0502020204030204" pitchFamily="34" charset="0"/>
                <a:ea typeface="SimSun" panose="02010600030101010101" pitchFamily="2" charset="-122"/>
              </a:rPr>
              <a:t>ఏజెంట్ల నుండి వన్ టైమ్ డెబిట్ అథారిటీ లేఖ అవసరం.</a:t>
            </a:r>
            <a:endParaRPr lang="en-IN" sz="1800" kern="50" dirty="0">
              <a:effectLst/>
              <a:latin typeface="Calibri" panose="020F0502020204030204" pitchFamily="34" charset="0"/>
              <a:ea typeface="SimSun" panose="02010600030101010101" pitchFamily="2" charset="-122"/>
            </a:endParaRPr>
          </a:p>
          <a:p>
            <a:pPr marL="342900" lvl="0" indent="-342900">
              <a:lnSpc>
                <a:spcPct val="106000"/>
              </a:lnSpc>
              <a:spcAft>
                <a:spcPts val="800"/>
              </a:spcAft>
              <a:buSzPts val="1100"/>
              <a:buFont typeface="Wingdings" panose="05000000000000000000" pitchFamily="2" charset="2"/>
              <a:buChar char=""/>
            </a:pPr>
            <a:r>
              <a:rPr lang="en-IN" kern="50" dirty="0">
                <a:latin typeface="Calibri" panose="020F0502020204030204" pitchFamily="34" charset="0"/>
                <a:ea typeface="SimSun" panose="02010600030101010101" pitchFamily="2" charset="-122"/>
              </a:rPr>
              <a:t>BC </a:t>
            </a:r>
            <a:r>
              <a:rPr lang="te-IN" kern="50" dirty="0">
                <a:latin typeface="Calibri" panose="020F0502020204030204" pitchFamily="34" charset="0"/>
                <a:ea typeface="SimSun" panose="02010600030101010101" pitchFamily="2" charset="-122"/>
              </a:rPr>
              <a:t>ఏజెంట్ తప్పనిసరిగా డెబిట్ అథారిటీ లెటర్ కమ్ డిక్లరేషన్ హార్డ్ కాపీతో సమీపంలోని శాఖను సందర్శించాలి.</a:t>
            </a:r>
            <a:endParaRPr lang="en-IN" kern="50" dirty="0">
              <a:latin typeface="Calibri" panose="020F0502020204030204" pitchFamily="34" charset="0"/>
              <a:ea typeface="SimSun" panose="02010600030101010101" pitchFamily="2" charset="-122"/>
            </a:endParaRPr>
          </a:p>
          <a:p>
            <a:pPr marL="342900" lvl="0" indent="-342900">
              <a:lnSpc>
                <a:spcPct val="106000"/>
              </a:lnSpc>
              <a:spcAft>
                <a:spcPts val="800"/>
              </a:spcAft>
              <a:buSzPts val="1100"/>
              <a:buFont typeface="Wingdings" panose="05000000000000000000" pitchFamily="2" charset="2"/>
              <a:buChar char=""/>
            </a:pPr>
            <a:r>
              <a:rPr lang="en-IN" kern="50" dirty="0">
                <a:latin typeface="Calibri" panose="020F0502020204030204" pitchFamily="34" charset="0"/>
                <a:ea typeface="SimSun" panose="02010600030101010101" pitchFamily="2" charset="-122"/>
              </a:rPr>
              <a:t>BC </a:t>
            </a:r>
            <a:r>
              <a:rPr lang="te-IN" kern="50" dirty="0">
                <a:latin typeface="Calibri" panose="020F0502020204030204" pitchFamily="34" charset="0"/>
                <a:ea typeface="SimSun" panose="02010600030101010101" pitchFamily="2" charset="-122"/>
              </a:rPr>
              <a:t>ఏజెంట్ తప్పనిసరిగా అవసరమైన వివరాలను పూరించాలి మరియు చెల్లుబాటు అయ్యే ఫోటో గుర్తింపు రుజువు యొక్క స్వీయ సంతకం కాపీతో పాటు సంతకం చేసిన అభ్యర్థనను సమర్పించాలి</a:t>
            </a:r>
            <a:endParaRPr lang="en-IN" kern="50" dirty="0">
              <a:latin typeface="Calibri" panose="020F0502020204030204" pitchFamily="34" charset="0"/>
              <a:ea typeface="SimSun" panose="02010600030101010101" pitchFamily="2" charset="-122"/>
            </a:endParaRPr>
          </a:p>
        </p:txBody>
      </p:sp>
      <p:sp>
        <p:nvSpPr>
          <p:cNvPr id="11" name="Rectangle 10">
            <a:extLst>
              <a:ext uri="{FF2B5EF4-FFF2-40B4-BE49-F238E27FC236}">
                <a16:creationId xmlns:a16="http://schemas.microsoft.com/office/drawing/2014/main" id="{5C752F48-7BF7-4ED7-A706-A8A10B82C17E}"/>
              </a:ext>
            </a:extLst>
          </p:cNvPr>
          <p:cNvSpPr>
            <a:spLocks noChangeArrowheads="1"/>
          </p:cNvSpPr>
          <p:nvPr/>
        </p:nvSpPr>
        <p:spPr bwMode="auto">
          <a:xfrm>
            <a:off x="0" y="8099"/>
            <a:ext cx="12192000" cy="900990"/>
          </a:xfrm>
          <a:prstGeom prst="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lin ang="2700000" scaled="1"/>
            <a:tileRect/>
          </a:gradFill>
          <a:ln>
            <a:noFill/>
          </a:ln>
          <a:effectLst>
            <a:innerShdw blurRad="279400" dist="50800" dir="5400000">
              <a:prstClr val="black">
                <a:alpha val="12000"/>
              </a:prstClr>
            </a:innerShdw>
          </a:effectLst>
        </p:spPr>
        <p:txBody>
          <a:bodyPr vert="horz" wrap="square" lIns="91441" tIns="45720" rIns="91441"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Open Sans"/>
              <a:ea typeface="+mn-ea"/>
              <a:cs typeface="+mn-cs"/>
            </a:endParaRPr>
          </a:p>
        </p:txBody>
      </p:sp>
      <p:sp>
        <p:nvSpPr>
          <p:cNvPr id="13" name="Rectangle 12">
            <a:extLst>
              <a:ext uri="{FF2B5EF4-FFF2-40B4-BE49-F238E27FC236}">
                <a16:creationId xmlns:a16="http://schemas.microsoft.com/office/drawing/2014/main" id="{5C779A2A-9C82-4E36-9A97-05EE4D549FA3}"/>
              </a:ext>
            </a:extLst>
          </p:cNvPr>
          <p:cNvSpPr/>
          <p:nvPr/>
        </p:nvSpPr>
        <p:spPr>
          <a:xfrm>
            <a:off x="0" y="258539"/>
            <a:ext cx="9113392" cy="400110"/>
          </a:xfrm>
          <a:prstGeom prst="rect">
            <a:avLst/>
          </a:prstGeom>
        </p:spPr>
        <p:txBody>
          <a:bodyPr wrap="none">
            <a:spAutoFit/>
          </a:bodyPr>
          <a:lstStyle/>
          <a:p>
            <a:r>
              <a:rPr lang="te-IN" sz="2000" b="1" dirty="0">
                <a:solidFill>
                  <a:schemeClr val="bg1"/>
                </a:solidFill>
                <a:latin typeface="Helvetica" panose="020B0604020202020204" pitchFamily="34" charset="0"/>
                <a:cs typeface="Helvetica" panose="020B0604020202020204" pitchFamily="34" charset="0"/>
              </a:rPr>
              <a:t>వ్యాపార కరస్పాండెంట్ల కోసం చర్య తీసుకోవచ్చు – డెబిట్ అథారిటీ లెటర్</a:t>
            </a:r>
            <a:endParaRPr lang="en-US" sz="2000" b="1" dirty="0">
              <a:solidFill>
                <a:schemeClr val="bg1"/>
              </a:solidFill>
              <a:latin typeface="Helvetica" panose="020B0604020202020204" pitchFamily="34" charset="0"/>
              <a:cs typeface="Helvetica" panose="020B0604020202020204" pitchFamily="34" charset="0"/>
            </a:endParaRPr>
          </a:p>
        </p:txBody>
      </p:sp>
      <p:sp>
        <p:nvSpPr>
          <p:cNvPr id="2" name="Rectangle 1">
            <a:extLst>
              <a:ext uri="{FF2B5EF4-FFF2-40B4-BE49-F238E27FC236}">
                <a16:creationId xmlns:a16="http://schemas.microsoft.com/office/drawing/2014/main" id="{CA5E7A82-1B3D-1944-3C80-E1E1D86AEE82}"/>
              </a:ext>
            </a:extLst>
          </p:cNvPr>
          <p:cNvSpPr/>
          <p:nvPr/>
        </p:nvSpPr>
        <p:spPr>
          <a:xfrm>
            <a:off x="-3743" y="6566288"/>
            <a:ext cx="12192000" cy="276999"/>
          </a:xfrm>
          <a:prstGeom prst="rect">
            <a:avLst/>
          </a:prstGeom>
        </p:spPr>
        <p:txBody>
          <a:bodyPr wrap="square">
            <a:spAutoFit/>
          </a:bodyPr>
          <a:lstStyle/>
          <a:p>
            <a:pPr algn="ctr"/>
            <a:r>
              <a:rPr lang="te-IN" sz="1200" dirty="0">
                <a:solidFill>
                  <a:schemeClr val="bg1">
                    <a:lumMod val="50000"/>
                  </a:schemeClr>
                </a:solidFill>
                <a:latin typeface="Helvetica" charset="0"/>
                <a:ea typeface="Helvetica" charset="0"/>
                <a:cs typeface="Helvetica" charset="0"/>
              </a:rPr>
              <a:t>కాపీరైట్‌లు © </a:t>
            </a:r>
            <a:r>
              <a:rPr lang="en-US" sz="1200" dirty="0">
                <a:solidFill>
                  <a:schemeClr val="bg1">
                    <a:lumMod val="50000"/>
                  </a:schemeClr>
                </a:solidFill>
                <a:latin typeface="Helvetica" charset="0"/>
                <a:ea typeface="Helvetica" charset="0"/>
                <a:cs typeface="Helvetica" charset="0"/>
              </a:rPr>
              <a:t>HDFC </a:t>
            </a:r>
            <a:r>
              <a:rPr lang="te-IN" sz="1200" dirty="0">
                <a:solidFill>
                  <a:schemeClr val="bg1">
                    <a:lumMod val="50000"/>
                  </a:schemeClr>
                </a:solidFill>
                <a:latin typeface="Helvetica" charset="0"/>
                <a:ea typeface="Helvetica" charset="0"/>
                <a:cs typeface="Helvetica" charset="0"/>
              </a:rPr>
              <a:t>బ్యాంక్</a:t>
            </a:r>
            <a:r>
              <a:rPr lang="en-US" sz="1200" dirty="0">
                <a:solidFill>
                  <a:schemeClr val="bg1">
                    <a:lumMod val="50000"/>
                  </a:schemeClr>
                </a:solidFill>
                <a:latin typeface="Helvetica" charset="0"/>
                <a:ea typeface="Helvetica" charset="0"/>
                <a:cs typeface="Helvetica" charset="0"/>
              </a:rPr>
              <a:t>          </a:t>
            </a:r>
            <a:r>
              <a:rPr lang="te-IN" sz="1200" dirty="0">
                <a:solidFill>
                  <a:schemeClr val="bg1">
                    <a:lumMod val="50000"/>
                  </a:schemeClr>
                </a:solidFill>
                <a:latin typeface="Helvetica" charset="0"/>
                <a:ea typeface="Helvetica" charset="0"/>
                <a:cs typeface="Helvetica" charset="0"/>
              </a:rPr>
              <a:t>గోప్యమైనది</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పరిమితం చేయబడింది</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అంతర్గత</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ప్రజా</a:t>
            </a:r>
            <a:r>
              <a:rPr lang="en-US" sz="1200" dirty="0">
                <a:solidFill>
                  <a:schemeClr val="bg1">
                    <a:lumMod val="50000"/>
                  </a:schemeClr>
                </a:solidFill>
                <a:latin typeface="Helvetica" charset="0"/>
                <a:ea typeface="Helvetica" charset="0"/>
                <a:cs typeface="Helvetica" charset="0"/>
              </a:rPr>
              <a:t>* </a:t>
            </a:r>
          </a:p>
        </p:txBody>
      </p:sp>
      <p:pic>
        <p:nvPicPr>
          <p:cNvPr id="3" name="Picture 40">
            <a:extLst>
              <a:ext uri="{FF2B5EF4-FFF2-40B4-BE49-F238E27FC236}">
                <a16:creationId xmlns:a16="http://schemas.microsoft.com/office/drawing/2014/main" id="{71039461-121B-61E2-B62F-B912BC7B27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blue and white logo&#10;&#10;Description automatically generated">
            <a:extLst>
              <a:ext uri="{FF2B5EF4-FFF2-40B4-BE49-F238E27FC236}">
                <a16:creationId xmlns:a16="http://schemas.microsoft.com/office/drawing/2014/main" id="{254BAE15-26A7-8441-FC38-1C46B2AD8E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98605" y="6566610"/>
            <a:ext cx="702365" cy="255824"/>
          </a:xfrm>
          <a:prstGeom prst="rect">
            <a:avLst/>
          </a:prstGeom>
        </p:spPr>
      </p:pic>
    </p:spTree>
    <p:extLst>
      <p:ext uri="{BB962C8B-B14F-4D97-AF65-F5344CB8AC3E}">
        <p14:creationId xmlns:p14="http://schemas.microsoft.com/office/powerpoint/2010/main" val="2517697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CC71995-90A6-4FBA-BA83-A6F49EAB024A}"/>
              </a:ext>
            </a:extLst>
          </p:cNvPr>
          <p:cNvSpPr>
            <a:spLocks noChangeArrowheads="1"/>
          </p:cNvSpPr>
          <p:nvPr/>
        </p:nvSpPr>
        <p:spPr bwMode="auto">
          <a:xfrm>
            <a:off x="0" y="0"/>
            <a:ext cx="12192000" cy="900990"/>
          </a:xfrm>
          <a:prstGeom prst="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lin ang="2700000" scaled="1"/>
            <a:tileRect/>
          </a:gradFill>
          <a:ln>
            <a:noFill/>
          </a:ln>
          <a:effectLst>
            <a:innerShdw blurRad="279400" dist="50800" dir="5400000">
              <a:prstClr val="black">
                <a:alpha val="12000"/>
              </a:prstClr>
            </a:innerShdw>
          </a:effectLst>
        </p:spPr>
        <p:txBody>
          <a:bodyPr vert="horz" wrap="square" lIns="91441" tIns="45720" rIns="91441"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Open Sans"/>
              <a:ea typeface="+mn-ea"/>
              <a:cs typeface="+mn-cs"/>
            </a:endParaRPr>
          </a:p>
        </p:txBody>
      </p:sp>
      <p:sp>
        <p:nvSpPr>
          <p:cNvPr id="3" name="Rectangle 1">
            <a:extLst>
              <a:ext uri="{FF2B5EF4-FFF2-40B4-BE49-F238E27FC236}">
                <a16:creationId xmlns:a16="http://schemas.microsoft.com/office/drawing/2014/main" id="{631A96FE-8A60-451E-802C-D23A586D4F63}"/>
              </a:ext>
            </a:extLst>
          </p:cNvPr>
          <p:cNvSpPr>
            <a:spLocks noChangeArrowheads="1"/>
          </p:cNvSpPr>
          <p:nvPr/>
        </p:nvSpPr>
        <p:spPr bwMode="auto">
          <a:xfrm>
            <a:off x="158450" y="173496"/>
            <a:ext cx="920307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SzPct val="100000"/>
            </a:pPr>
            <a:r>
              <a:rPr lang="en-US" altLang="en-US" sz="3000" b="1" dirty="0">
                <a:solidFill>
                  <a:schemeClr val="bg1"/>
                </a:solidFill>
                <a:latin typeface="Helvetica" panose="020B0604020202020204" pitchFamily="34" charset="0"/>
                <a:cs typeface="Helvetica" panose="020B0604020202020204" pitchFamily="34" charset="0"/>
              </a:rPr>
              <a:t>EMI </a:t>
            </a:r>
            <a:r>
              <a:rPr lang="te-IN" altLang="en-US" sz="3000" b="1" dirty="0">
                <a:solidFill>
                  <a:schemeClr val="bg1"/>
                </a:solidFill>
                <a:latin typeface="Helvetica" panose="020B0604020202020204" pitchFamily="34" charset="0"/>
                <a:cs typeface="Helvetica" panose="020B0604020202020204" pitchFamily="34" charset="0"/>
              </a:rPr>
              <a:t>కలెక్షన్‌లు – రిటైల్ లోన్‌లు &amp; </a:t>
            </a:r>
            <a:r>
              <a:rPr lang="en-US" altLang="en-US" sz="3000" b="1" dirty="0">
                <a:solidFill>
                  <a:schemeClr val="bg1"/>
                </a:solidFill>
                <a:latin typeface="Helvetica" panose="020B0604020202020204" pitchFamily="34" charset="0"/>
                <a:cs typeface="Helvetica" panose="020B0604020202020204" pitchFamily="34" charset="0"/>
              </a:rPr>
              <a:t>SLI</a:t>
            </a:r>
          </a:p>
        </p:txBody>
      </p:sp>
      <p:grpSp>
        <p:nvGrpSpPr>
          <p:cNvPr id="40" name="Group 39">
            <a:extLst>
              <a:ext uri="{FF2B5EF4-FFF2-40B4-BE49-F238E27FC236}">
                <a16:creationId xmlns:a16="http://schemas.microsoft.com/office/drawing/2014/main" id="{239A455A-A706-459E-A680-C7BDF0E34B76}"/>
              </a:ext>
            </a:extLst>
          </p:cNvPr>
          <p:cNvGrpSpPr/>
          <p:nvPr/>
        </p:nvGrpSpPr>
        <p:grpSpPr>
          <a:xfrm>
            <a:off x="407481" y="1472798"/>
            <a:ext cx="11454667" cy="3912403"/>
            <a:chOff x="1784097" y="4117052"/>
            <a:chExt cx="20753418" cy="7113353"/>
          </a:xfrm>
        </p:grpSpPr>
        <p:sp>
          <p:nvSpPr>
            <p:cNvPr id="5" name="Freeform: Shape 122">
              <a:extLst>
                <a:ext uri="{FF2B5EF4-FFF2-40B4-BE49-F238E27FC236}">
                  <a16:creationId xmlns:a16="http://schemas.microsoft.com/office/drawing/2014/main" id="{951539D9-C8C1-45C4-850F-BD32E5624BAF}"/>
                </a:ext>
              </a:extLst>
            </p:cNvPr>
            <p:cNvSpPr>
              <a:spLocks noChangeArrowheads="1"/>
            </p:cNvSpPr>
            <p:nvPr/>
          </p:nvSpPr>
          <p:spPr bwMode="auto">
            <a:xfrm>
              <a:off x="12172347" y="4320291"/>
              <a:ext cx="4338217" cy="927064"/>
            </a:xfrm>
            <a:custGeom>
              <a:avLst/>
              <a:gdLst>
                <a:gd name="connsiteX0" fmla="*/ 0 w 4338217"/>
                <a:gd name="connsiteY0" fmla="*/ 774502 h 927064"/>
                <a:gd name="connsiteX1" fmla="*/ 37167 w 4338217"/>
                <a:gd name="connsiteY1" fmla="*/ 774502 h 927064"/>
                <a:gd name="connsiteX2" fmla="*/ 37167 w 4338217"/>
                <a:gd name="connsiteY2" fmla="*/ 927064 h 927064"/>
                <a:gd name="connsiteX3" fmla="*/ 0 w 4338217"/>
                <a:gd name="connsiteY3" fmla="*/ 927064 h 927064"/>
                <a:gd name="connsiteX4" fmla="*/ 4300967 w 4338217"/>
                <a:gd name="connsiteY4" fmla="*/ 576756 h 927064"/>
                <a:gd name="connsiteX5" fmla="*/ 4338217 w 4338217"/>
                <a:gd name="connsiteY5" fmla="*/ 576756 h 927064"/>
                <a:gd name="connsiteX6" fmla="*/ 4338217 w 4338217"/>
                <a:gd name="connsiteY6" fmla="*/ 729318 h 927064"/>
                <a:gd name="connsiteX7" fmla="*/ 4300967 w 4338217"/>
                <a:gd name="connsiteY7" fmla="*/ 729318 h 927064"/>
                <a:gd name="connsiteX8" fmla="*/ 0 w 4338217"/>
                <a:gd name="connsiteY8" fmla="*/ 472392 h 927064"/>
                <a:gd name="connsiteX9" fmla="*/ 37167 w 4338217"/>
                <a:gd name="connsiteY9" fmla="*/ 472392 h 927064"/>
                <a:gd name="connsiteX10" fmla="*/ 37167 w 4338217"/>
                <a:gd name="connsiteY10" fmla="*/ 624944 h 927064"/>
                <a:gd name="connsiteX11" fmla="*/ 0 w 4338217"/>
                <a:gd name="connsiteY11" fmla="*/ 624944 h 927064"/>
                <a:gd name="connsiteX12" fmla="*/ 4328010 w 4338217"/>
                <a:gd name="connsiteY12" fmla="*/ 269152 h 927064"/>
                <a:gd name="connsiteX13" fmla="*/ 4338151 w 4338217"/>
                <a:gd name="connsiteY13" fmla="*/ 349129 h 927064"/>
                <a:gd name="connsiteX14" fmla="*/ 4338151 w 4338217"/>
                <a:gd name="connsiteY14" fmla="*/ 421724 h 927064"/>
                <a:gd name="connsiteX15" fmla="*/ 4298854 w 4338217"/>
                <a:gd name="connsiteY15" fmla="*/ 421724 h 927064"/>
                <a:gd name="connsiteX16" fmla="*/ 4298854 w 4338217"/>
                <a:gd name="connsiteY16" fmla="*/ 349129 h 927064"/>
                <a:gd name="connsiteX17" fmla="*/ 4289981 w 4338217"/>
                <a:gd name="connsiteY17" fmla="*/ 276535 h 927064"/>
                <a:gd name="connsiteX18" fmla="*/ 49189 w 4338217"/>
                <a:gd name="connsiteY18" fmla="*/ 164788 h 927064"/>
                <a:gd name="connsiteX19" fmla="*/ 81162 w 4338217"/>
                <a:gd name="connsiteY19" fmla="*/ 186280 h 927064"/>
                <a:gd name="connsiteX20" fmla="*/ 35662 w 4338217"/>
                <a:gd name="connsiteY20" fmla="*/ 322817 h 927064"/>
                <a:gd name="connsiteX21" fmla="*/ 0 w 4338217"/>
                <a:gd name="connsiteY21" fmla="*/ 319024 h 927064"/>
                <a:gd name="connsiteX22" fmla="*/ 49189 w 4338217"/>
                <a:gd name="connsiteY22" fmla="*/ 164788 h 927064"/>
                <a:gd name="connsiteX23" fmla="*/ 4128982 w 4338217"/>
                <a:gd name="connsiteY23" fmla="*/ 27463 h 927064"/>
                <a:gd name="connsiteX24" fmla="*/ 4255793 w 4338217"/>
                <a:gd name="connsiteY24" fmla="*/ 122413 h 927064"/>
                <a:gd name="connsiteX25" fmla="*/ 4227476 w 4338217"/>
                <a:gd name="connsiteY25" fmla="*/ 147075 h 927064"/>
                <a:gd name="connsiteX26" fmla="*/ 4114208 w 4338217"/>
                <a:gd name="connsiteY26" fmla="*/ 61990 h 927064"/>
                <a:gd name="connsiteX27" fmla="*/ 3823084 w 4338217"/>
                <a:gd name="connsiteY27" fmla="*/ 0 h 927064"/>
                <a:gd name="connsiteX28" fmla="*/ 3975636 w 4338217"/>
                <a:gd name="connsiteY28" fmla="*/ 0 h 927064"/>
                <a:gd name="connsiteX29" fmla="*/ 3975636 w 4338217"/>
                <a:gd name="connsiteY29" fmla="*/ 37248 h 927064"/>
                <a:gd name="connsiteX30" fmla="*/ 3823084 w 4338217"/>
                <a:gd name="connsiteY30" fmla="*/ 37248 h 927064"/>
                <a:gd name="connsiteX31" fmla="*/ 3515479 w 4338217"/>
                <a:gd name="connsiteY31" fmla="*/ 0 h 927064"/>
                <a:gd name="connsiteX32" fmla="*/ 3668041 w 4338217"/>
                <a:gd name="connsiteY32" fmla="*/ 0 h 927064"/>
                <a:gd name="connsiteX33" fmla="*/ 3668041 w 4338217"/>
                <a:gd name="connsiteY33" fmla="*/ 37248 h 927064"/>
                <a:gd name="connsiteX34" fmla="*/ 3515479 w 4338217"/>
                <a:gd name="connsiteY34" fmla="*/ 37248 h 927064"/>
                <a:gd name="connsiteX35" fmla="*/ 3213366 w 4338217"/>
                <a:gd name="connsiteY35" fmla="*/ 0 h 927064"/>
                <a:gd name="connsiteX36" fmla="*/ 3365918 w 4338217"/>
                <a:gd name="connsiteY36" fmla="*/ 0 h 927064"/>
                <a:gd name="connsiteX37" fmla="*/ 3365918 w 4338217"/>
                <a:gd name="connsiteY37" fmla="*/ 37248 h 927064"/>
                <a:gd name="connsiteX38" fmla="*/ 3213366 w 4338217"/>
                <a:gd name="connsiteY38" fmla="*/ 37248 h 927064"/>
                <a:gd name="connsiteX39" fmla="*/ 2905762 w 4338217"/>
                <a:gd name="connsiteY39" fmla="*/ 0 h 927064"/>
                <a:gd name="connsiteX40" fmla="*/ 3058314 w 4338217"/>
                <a:gd name="connsiteY40" fmla="*/ 0 h 927064"/>
                <a:gd name="connsiteX41" fmla="*/ 3058314 w 4338217"/>
                <a:gd name="connsiteY41" fmla="*/ 37248 h 927064"/>
                <a:gd name="connsiteX42" fmla="*/ 2905762 w 4338217"/>
                <a:gd name="connsiteY42" fmla="*/ 37248 h 927064"/>
                <a:gd name="connsiteX43" fmla="*/ 2603652 w 4338217"/>
                <a:gd name="connsiteY43" fmla="*/ 0 h 927064"/>
                <a:gd name="connsiteX44" fmla="*/ 2756214 w 4338217"/>
                <a:gd name="connsiteY44" fmla="*/ 0 h 927064"/>
                <a:gd name="connsiteX45" fmla="*/ 2756214 w 4338217"/>
                <a:gd name="connsiteY45" fmla="*/ 37248 h 927064"/>
                <a:gd name="connsiteX46" fmla="*/ 2603652 w 4338217"/>
                <a:gd name="connsiteY46" fmla="*/ 37248 h 927064"/>
                <a:gd name="connsiteX47" fmla="*/ 2296047 w 4338217"/>
                <a:gd name="connsiteY47" fmla="*/ 0 h 927064"/>
                <a:gd name="connsiteX48" fmla="*/ 2448599 w 4338217"/>
                <a:gd name="connsiteY48" fmla="*/ 0 h 927064"/>
                <a:gd name="connsiteX49" fmla="*/ 2448599 w 4338217"/>
                <a:gd name="connsiteY49" fmla="*/ 37248 h 927064"/>
                <a:gd name="connsiteX50" fmla="*/ 2296047 w 4338217"/>
                <a:gd name="connsiteY50" fmla="*/ 37248 h 927064"/>
                <a:gd name="connsiteX51" fmla="*/ 1993934 w 4338217"/>
                <a:gd name="connsiteY51" fmla="*/ 0 h 927064"/>
                <a:gd name="connsiteX52" fmla="*/ 2146496 w 4338217"/>
                <a:gd name="connsiteY52" fmla="*/ 0 h 927064"/>
                <a:gd name="connsiteX53" fmla="*/ 2146496 w 4338217"/>
                <a:gd name="connsiteY53" fmla="*/ 37248 h 927064"/>
                <a:gd name="connsiteX54" fmla="*/ 1993934 w 4338217"/>
                <a:gd name="connsiteY54" fmla="*/ 37248 h 927064"/>
                <a:gd name="connsiteX55" fmla="*/ 1686330 w 4338217"/>
                <a:gd name="connsiteY55" fmla="*/ 0 h 927064"/>
                <a:gd name="connsiteX56" fmla="*/ 1838882 w 4338217"/>
                <a:gd name="connsiteY56" fmla="*/ 0 h 927064"/>
                <a:gd name="connsiteX57" fmla="*/ 1838882 w 4338217"/>
                <a:gd name="connsiteY57" fmla="*/ 37248 h 927064"/>
                <a:gd name="connsiteX58" fmla="*/ 1686330 w 4338217"/>
                <a:gd name="connsiteY58" fmla="*/ 37248 h 927064"/>
                <a:gd name="connsiteX59" fmla="*/ 1384220 w 4338217"/>
                <a:gd name="connsiteY59" fmla="*/ 0 h 927064"/>
                <a:gd name="connsiteX60" fmla="*/ 1536772 w 4338217"/>
                <a:gd name="connsiteY60" fmla="*/ 0 h 927064"/>
                <a:gd name="connsiteX61" fmla="*/ 1536772 w 4338217"/>
                <a:gd name="connsiteY61" fmla="*/ 37248 h 927064"/>
                <a:gd name="connsiteX62" fmla="*/ 1384220 w 4338217"/>
                <a:gd name="connsiteY62" fmla="*/ 37248 h 927064"/>
                <a:gd name="connsiteX63" fmla="*/ 1076616 w 4338217"/>
                <a:gd name="connsiteY63" fmla="*/ 0 h 927064"/>
                <a:gd name="connsiteX64" fmla="*/ 1229178 w 4338217"/>
                <a:gd name="connsiteY64" fmla="*/ 0 h 927064"/>
                <a:gd name="connsiteX65" fmla="*/ 1229178 w 4338217"/>
                <a:gd name="connsiteY65" fmla="*/ 37248 h 927064"/>
                <a:gd name="connsiteX66" fmla="*/ 1076616 w 4338217"/>
                <a:gd name="connsiteY66" fmla="*/ 37248 h 927064"/>
                <a:gd name="connsiteX67" fmla="*/ 774502 w 4338217"/>
                <a:gd name="connsiteY67" fmla="*/ 0 h 927064"/>
                <a:gd name="connsiteX68" fmla="*/ 927054 w 4338217"/>
                <a:gd name="connsiteY68" fmla="*/ 0 h 927064"/>
                <a:gd name="connsiteX69" fmla="*/ 927054 w 4338217"/>
                <a:gd name="connsiteY69" fmla="*/ 37248 h 927064"/>
                <a:gd name="connsiteX70" fmla="*/ 774502 w 4338217"/>
                <a:gd name="connsiteY70" fmla="*/ 37248 h 927064"/>
                <a:gd name="connsiteX71" fmla="*/ 466898 w 4338217"/>
                <a:gd name="connsiteY71" fmla="*/ 0 h 927064"/>
                <a:gd name="connsiteX72" fmla="*/ 619450 w 4338217"/>
                <a:gd name="connsiteY72" fmla="*/ 0 h 927064"/>
                <a:gd name="connsiteX73" fmla="*/ 619450 w 4338217"/>
                <a:gd name="connsiteY73" fmla="*/ 37248 h 927064"/>
                <a:gd name="connsiteX74" fmla="*/ 466898 w 4338217"/>
                <a:gd name="connsiteY74" fmla="*/ 37248 h 927064"/>
                <a:gd name="connsiteX75" fmla="*/ 314899 w 4338217"/>
                <a:gd name="connsiteY75" fmla="*/ 0 h 927064"/>
                <a:gd name="connsiteX76" fmla="*/ 317360 w 4338217"/>
                <a:gd name="connsiteY76" fmla="*/ 38122 h 927064"/>
                <a:gd name="connsiteX77" fmla="*/ 184475 w 4338217"/>
                <a:gd name="connsiteY77" fmla="*/ 81163 h 927064"/>
                <a:gd name="connsiteX78" fmla="*/ 164788 w 4338217"/>
                <a:gd name="connsiteY78" fmla="*/ 50419 h 927064"/>
                <a:gd name="connsiteX79" fmla="*/ 314899 w 4338217"/>
                <a:gd name="connsiteY79" fmla="*/ 0 h 927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338217" h="927064">
                  <a:moveTo>
                    <a:pt x="0" y="774502"/>
                  </a:moveTo>
                  <a:lnTo>
                    <a:pt x="37167" y="774502"/>
                  </a:lnTo>
                  <a:lnTo>
                    <a:pt x="37167" y="927064"/>
                  </a:lnTo>
                  <a:lnTo>
                    <a:pt x="0" y="927064"/>
                  </a:lnTo>
                  <a:close/>
                  <a:moveTo>
                    <a:pt x="4300967" y="576756"/>
                  </a:moveTo>
                  <a:lnTo>
                    <a:pt x="4338217" y="576756"/>
                  </a:lnTo>
                  <a:lnTo>
                    <a:pt x="4338217" y="729318"/>
                  </a:lnTo>
                  <a:lnTo>
                    <a:pt x="4300967" y="729318"/>
                  </a:lnTo>
                  <a:close/>
                  <a:moveTo>
                    <a:pt x="0" y="472392"/>
                  </a:moveTo>
                  <a:lnTo>
                    <a:pt x="37167" y="472392"/>
                  </a:lnTo>
                  <a:lnTo>
                    <a:pt x="37167" y="624944"/>
                  </a:lnTo>
                  <a:lnTo>
                    <a:pt x="0" y="624944"/>
                  </a:lnTo>
                  <a:close/>
                  <a:moveTo>
                    <a:pt x="4328010" y="269152"/>
                  </a:moveTo>
                  <a:cubicBezTo>
                    <a:pt x="4334348" y="294991"/>
                    <a:pt x="4338151" y="322060"/>
                    <a:pt x="4338151" y="349129"/>
                  </a:cubicBezTo>
                  <a:lnTo>
                    <a:pt x="4338151" y="421724"/>
                  </a:lnTo>
                  <a:lnTo>
                    <a:pt x="4298854" y="421724"/>
                  </a:lnTo>
                  <a:lnTo>
                    <a:pt x="4298854" y="349129"/>
                  </a:lnTo>
                  <a:cubicBezTo>
                    <a:pt x="4298854" y="325751"/>
                    <a:pt x="4296319" y="301143"/>
                    <a:pt x="4289981" y="276535"/>
                  </a:cubicBezTo>
                  <a:close/>
                  <a:moveTo>
                    <a:pt x="49189" y="164788"/>
                  </a:moveTo>
                  <a:lnTo>
                    <a:pt x="81162" y="186280"/>
                  </a:lnTo>
                  <a:cubicBezTo>
                    <a:pt x="55338" y="228000"/>
                    <a:pt x="39351" y="273512"/>
                    <a:pt x="35662" y="322817"/>
                  </a:cubicBezTo>
                  <a:lnTo>
                    <a:pt x="0" y="319024"/>
                  </a:lnTo>
                  <a:cubicBezTo>
                    <a:pt x="3689" y="264662"/>
                    <a:pt x="22135" y="211565"/>
                    <a:pt x="49189" y="164788"/>
                  </a:cubicBezTo>
                  <a:close/>
                  <a:moveTo>
                    <a:pt x="4128982" y="27463"/>
                  </a:moveTo>
                  <a:cubicBezTo>
                    <a:pt x="4178229" y="48426"/>
                    <a:pt x="4222551" y="81720"/>
                    <a:pt x="4255793" y="122413"/>
                  </a:cubicBezTo>
                  <a:lnTo>
                    <a:pt x="4227476" y="147075"/>
                  </a:lnTo>
                  <a:cubicBezTo>
                    <a:pt x="4196697" y="110082"/>
                    <a:pt x="4158530" y="81720"/>
                    <a:pt x="4114208" y="61990"/>
                  </a:cubicBezTo>
                  <a:close/>
                  <a:moveTo>
                    <a:pt x="3823084" y="0"/>
                  </a:moveTo>
                  <a:lnTo>
                    <a:pt x="3975636" y="0"/>
                  </a:lnTo>
                  <a:lnTo>
                    <a:pt x="3975636" y="37248"/>
                  </a:lnTo>
                  <a:lnTo>
                    <a:pt x="3823084" y="37248"/>
                  </a:lnTo>
                  <a:close/>
                  <a:moveTo>
                    <a:pt x="3515479" y="0"/>
                  </a:moveTo>
                  <a:lnTo>
                    <a:pt x="3668041" y="0"/>
                  </a:lnTo>
                  <a:lnTo>
                    <a:pt x="3668041" y="37248"/>
                  </a:lnTo>
                  <a:lnTo>
                    <a:pt x="3515479" y="37248"/>
                  </a:lnTo>
                  <a:close/>
                  <a:moveTo>
                    <a:pt x="3213366" y="0"/>
                  </a:moveTo>
                  <a:lnTo>
                    <a:pt x="3365918" y="0"/>
                  </a:lnTo>
                  <a:lnTo>
                    <a:pt x="3365918" y="37248"/>
                  </a:lnTo>
                  <a:lnTo>
                    <a:pt x="3213366" y="37248"/>
                  </a:lnTo>
                  <a:close/>
                  <a:moveTo>
                    <a:pt x="2905762" y="0"/>
                  </a:moveTo>
                  <a:lnTo>
                    <a:pt x="3058314" y="0"/>
                  </a:lnTo>
                  <a:lnTo>
                    <a:pt x="3058314" y="37248"/>
                  </a:lnTo>
                  <a:lnTo>
                    <a:pt x="2905762" y="37248"/>
                  </a:lnTo>
                  <a:close/>
                  <a:moveTo>
                    <a:pt x="2603652" y="0"/>
                  </a:moveTo>
                  <a:lnTo>
                    <a:pt x="2756214" y="0"/>
                  </a:lnTo>
                  <a:lnTo>
                    <a:pt x="2756214" y="37248"/>
                  </a:lnTo>
                  <a:lnTo>
                    <a:pt x="2603652" y="37248"/>
                  </a:lnTo>
                  <a:close/>
                  <a:moveTo>
                    <a:pt x="2296047" y="0"/>
                  </a:moveTo>
                  <a:lnTo>
                    <a:pt x="2448599" y="0"/>
                  </a:lnTo>
                  <a:lnTo>
                    <a:pt x="2448599" y="37248"/>
                  </a:lnTo>
                  <a:lnTo>
                    <a:pt x="2296047" y="37248"/>
                  </a:lnTo>
                  <a:close/>
                  <a:moveTo>
                    <a:pt x="1993934" y="0"/>
                  </a:moveTo>
                  <a:lnTo>
                    <a:pt x="2146496" y="0"/>
                  </a:lnTo>
                  <a:lnTo>
                    <a:pt x="2146496" y="37248"/>
                  </a:lnTo>
                  <a:lnTo>
                    <a:pt x="1993934" y="37248"/>
                  </a:lnTo>
                  <a:close/>
                  <a:moveTo>
                    <a:pt x="1686330" y="0"/>
                  </a:moveTo>
                  <a:lnTo>
                    <a:pt x="1838882" y="0"/>
                  </a:lnTo>
                  <a:lnTo>
                    <a:pt x="1838882" y="37248"/>
                  </a:lnTo>
                  <a:lnTo>
                    <a:pt x="1686330" y="37248"/>
                  </a:lnTo>
                  <a:close/>
                  <a:moveTo>
                    <a:pt x="1384220" y="0"/>
                  </a:moveTo>
                  <a:lnTo>
                    <a:pt x="1536772" y="0"/>
                  </a:lnTo>
                  <a:lnTo>
                    <a:pt x="1536772" y="37248"/>
                  </a:lnTo>
                  <a:lnTo>
                    <a:pt x="1384220" y="37248"/>
                  </a:lnTo>
                  <a:close/>
                  <a:moveTo>
                    <a:pt x="1076616" y="0"/>
                  </a:moveTo>
                  <a:lnTo>
                    <a:pt x="1229178" y="0"/>
                  </a:lnTo>
                  <a:lnTo>
                    <a:pt x="1229178" y="37248"/>
                  </a:lnTo>
                  <a:lnTo>
                    <a:pt x="1076616" y="37248"/>
                  </a:lnTo>
                  <a:close/>
                  <a:moveTo>
                    <a:pt x="774502" y="0"/>
                  </a:moveTo>
                  <a:lnTo>
                    <a:pt x="927054" y="0"/>
                  </a:lnTo>
                  <a:lnTo>
                    <a:pt x="927054" y="37248"/>
                  </a:lnTo>
                  <a:lnTo>
                    <a:pt x="774502" y="37248"/>
                  </a:lnTo>
                  <a:close/>
                  <a:moveTo>
                    <a:pt x="466898" y="0"/>
                  </a:moveTo>
                  <a:lnTo>
                    <a:pt x="619450" y="0"/>
                  </a:lnTo>
                  <a:lnTo>
                    <a:pt x="619450" y="37248"/>
                  </a:lnTo>
                  <a:lnTo>
                    <a:pt x="466898" y="37248"/>
                  </a:lnTo>
                  <a:close/>
                  <a:moveTo>
                    <a:pt x="314899" y="0"/>
                  </a:moveTo>
                  <a:lnTo>
                    <a:pt x="317360" y="38122"/>
                  </a:lnTo>
                  <a:cubicBezTo>
                    <a:pt x="270604" y="41811"/>
                    <a:pt x="225078" y="56568"/>
                    <a:pt x="184475" y="81163"/>
                  </a:cubicBezTo>
                  <a:lnTo>
                    <a:pt x="164788" y="50419"/>
                  </a:lnTo>
                  <a:cubicBezTo>
                    <a:pt x="209083" y="22135"/>
                    <a:pt x="261991" y="4919"/>
                    <a:pt x="314899" y="0"/>
                  </a:cubicBezTo>
                  <a:close/>
                </a:path>
              </a:pathLst>
            </a:custGeom>
            <a:solidFill>
              <a:schemeClr val="accent6"/>
            </a:solidFill>
            <a:ln>
              <a:noFill/>
            </a:ln>
            <a:effectLst/>
          </p:spPr>
          <p:txBody>
            <a:bodyPr wrap="square" anchor="ctr">
              <a:noAutofit/>
            </a:bodyPr>
            <a:lstStyle/>
            <a:p>
              <a:endParaRPr lang="en-US"/>
            </a:p>
          </p:txBody>
        </p:sp>
        <p:sp>
          <p:nvSpPr>
            <p:cNvPr id="6" name="Freeform: Shape 121">
              <a:extLst>
                <a:ext uri="{FF2B5EF4-FFF2-40B4-BE49-F238E27FC236}">
                  <a16:creationId xmlns:a16="http://schemas.microsoft.com/office/drawing/2014/main" id="{C0A0DA44-BB64-48A6-86E3-25E388AE9AA2}"/>
                </a:ext>
              </a:extLst>
            </p:cNvPr>
            <p:cNvSpPr>
              <a:spLocks noChangeArrowheads="1"/>
            </p:cNvSpPr>
            <p:nvPr/>
          </p:nvSpPr>
          <p:spPr bwMode="auto">
            <a:xfrm>
              <a:off x="3559424" y="4320291"/>
              <a:ext cx="4343709" cy="927064"/>
            </a:xfrm>
            <a:custGeom>
              <a:avLst/>
              <a:gdLst>
                <a:gd name="connsiteX0" fmla="*/ 0 w 4343709"/>
                <a:gd name="connsiteY0" fmla="*/ 774502 h 927064"/>
                <a:gd name="connsiteX1" fmla="*/ 37247 w 4343709"/>
                <a:gd name="connsiteY1" fmla="*/ 774502 h 927064"/>
                <a:gd name="connsiteX2" fmla="*/ 37247 w 4343709"/>
                <a:gd name="connsiteY2" fmla="*/ 927064 h 927064"/>
                <a:gd name="connsiteX3" fmla="*/ 0 w 4343709"/>
                <a:gd name="connsiteY3" fmla="*/ 927064 h 927064"/>
                <a:gd name="connsiteX4" fmla="*/ 4306461 w 4343709"/>
                <a:gd name="connsiteY4" fmla="*/ 576756 h 927064"/>
                <a:gd name="connsiteX5" fmla="*/ 4343709 w 4343709"/>
                <a:gd name="connsiteY5" fmla="*/ 576756 h 927064"/>
                <a:gd name="connsiteX6" fmla="*/ 4343709 w 4343709"/>
                <a:gd name="connsiteY6" fmla="*/ 729318 h 927064"/>
                <a:gd name="connsiteX7" fmla="*/ 4306461 w 4343709"/>
                <a:gd name="connsiteY7" fmla="*/ 729318 h 927064"/>
                <a:gd name="connsiteX8" fmla="*/ 0 w 4343709"/>
                <a:gd name="connsiteY8" fmla="*/ 472392 h 927064"/>
                <a:gd name="connsiteX9" fmla="*/ 37247 w 4343709"/>
                <a:gd name="connsiteY9" fmla="*/ 472392 h 927064"/>
                <a:gd name="connsiteX10" fmla="*/ 37247 w 4343709"/>
                <a:gd name="connsiteY10" fmla="*/ 624944 h 927064"/>
                <a:gd name="connsiteX11" fmla="*/ 0 w 4343709"/>
                <a:gd name="connsiteY11" fmla="*/ 624944 h 927064"/>
                <a:gd name="connsiteX12" fmla="*/ 4334503 w 4343709"/>
                <a:gd name="connsiteY12" fmla="*/ 269152 h 927064"/>
                <a:gd name="connsiteX13" fmla="*/ 4343609 w 4343709"/>
                <a:gd name="connsiteY13" fmla="*/ 349129 h 927064"/>
                <a:gd name="connsiteX14" fmla="*/ 4343609 w 4343709"/>
                <a:gd name="connsiteY14" fmla="*/ 421724 h 927064"/>
                <a:gd name="connsiteX15" fmla="*/ 4303281 w 4343709"/>
                <a:gd name="connsiteY15" fmla="*/ 421724 h 927064"/>
                <a:gd name="connsiteX16" fmla="*/ 4303281 w 4343709"/>
                <a:gd name="connsiteY16" fmla="*/ 349129 h 927064"/>
                <a:gd name="connsiteX17" fmla="*/ 4295475 w 4343709"/>
                <a:gd name="connsiteY17" fmla="*/ 276535 h 927064"/>
                <a:gd name="connsiteX18" fmla="*/ 55171 w 4343709"/>
                <a:gd name="connsiteY18" fmla="*/ 164788 h 927064"/>
                <a:gd name="connsiteX19" fmla="*/ 86675 w 4343709"/>
                <a:gd name="connsiteY19" fmla="*/ 186280 h 927064"/>
                <a:gd name="connsiteX20" fmla="*/ 41842 w 4343709"/>
                <a:gd name="connsiteY20" fmla="*/ 322817 h 927064"/>
                <a:gd name="connsiteX21" fmla="*/ 5491 w 4343709"/>
                <a:gd name="connsiteY21" fmla="*/ 319024 h 927064"/>
                <a:gd name="connsiteX22" fmla="*/ 55171 w 4343709"/>
                <a:gd name="connsiteY22" fmla="*/ 164788 h 927064"/>
                <a:gd name="connsiteX23" fmla="*/ 4135707 w 4343709"/>
                <a:gd name="connsiteY23" fmla="*/ 27463 h 927064"/>
                <a:gd name="connsiteX24" fmla="*/ 4261287 w 4343709"/>
                <a:gd name="connsiteY24" fmla="*/ 122413 h 927064"/>
                <a:gd name="connsiteX25" fmla="*/ 4232970 w 4343709"/>
                <a:gd name="connsiteY25" fmla="*/ 147075 h 927064"/>
                <a:gd name="connsiteX26" fmla="*/ 4119702 w 4343709"/>
                <a:gd name="connsiteY26" fmla="*/ 61990 h 927064"/>
                <a:gd name="connsiteX27" fmla="*/ 3828574 w 4343709"/>
                <a:gd name="connsiteY27" fmla="*/ 0 h 927064"/>
                <a:gd name="connsiteX28" fmla="*/ 3981136 w 4343709"/>
                <a:gd name="connsiteY28" fmla="*/ 0 h 927064"/>
                <a:gd name="connsiteX29" fmla="*/ 3981136 w 4343709"/>
                <a:gd name="connsiteY29" fmla="*/ 37248 h 927064"/>
                <a:gd name="connsiteX30" fmla="*/ 3828574 w 4343709"/>
                <a:gd name="connsiteY30" fmla="*/ 37248 h 927064"/>
                <a:gd name="connsiteX31" fmla="*/ 3520970 w 4343709"/>
                <a:gd name="connsiteY31" fmla="*/ 0 h 927064"/>
                <a:gd name="connsiteX32" fmla="*/ 3673522 w 4343709"/>
                <a:gd name="connsiteY32" fmla="*/ 0 h 927064"/>
                <a:gd name="connsiteX33" fmla="*/ 3673522 w 4343709"/>
                <a:gd name="connsiteY33" fmla="*/ 37248 h 927064"/>
                <a:gd name="connsiteX34" fmla="*/ 3520970 w 4343709"/>
                <a:gd name="connsiteY34" fmla="*/ 37248 h 927064"/>
                <a:gd name="connsiteX35" fmla="*/ 3218860 w 4343709"/>
                <a:gd name="connsiteY35" fmla="*/ 0 h 927064"/>
                <a:gd name="connsiteX36" fmla="*/ 3371412 w 4343709"/>
                <a:gd name="connsiteY36" fmla="*/ 0 h 927064"/>
                <a:gd name="connsiteX37" fmla="*/ 3371412 w 4343709"/>
                <a:gd name="connsiteY37" fmla="*/ 37248 h 927064"/>
                <a:gd name="connsiteX38" fmla="*/ 3218860 w 4343709"/>
                <a:gd name="connsiteY38" fmla="*/ 37248 h 927064"/>
                <a:gd name="connsiteX39" fmla="*/ 2911256 w 4343709"/>
                <a:gd name="connsiteY39" fmla="*/ 0 h 927064"/>
                <a:gd name="connsiteX40" fmla="*/ 3063818 w 4343709"/>
                <a:gd name="connsiteY40" fmla="*/ 0 h 927064"/>
                <a:gd name="connsiteX41" fmla="*/ 3063818 w 4343709"/>
                <a:gd name="connsiteY41" fmla="*/ 37248 h 927064"/>
                <a:gd name="connsiteX42" fmla="*/ 2911256 w 4343709"/>
                <a:gd name="connsiteY42" fmla="*/ 37248 h 927064"/>
                <a:gd name="connsiteX43" fmla="*/ 2609142 w 4343709"/>
                <a:gd name="connsiteY43" fmla="*/ 0 h 927064"/>
                <a:gd name="connsiteX44" fmla="*/ 2761694 w 4343709"/>
                <a:gd name="connsiteY44" fmla="*/ 0 h 927064"/>
                <a:gd name="connsiteX45" fmla="*/ 2761694 w 4343709"/>
                <a:gd name="connsiteY45" fmla="*/ 37248 h 927064"/>
                <a:gd name="connsiteX46" fmla="*/ 2609142 w 4343709"/>
                <a:gd name="connsiteY46" fmla="*/ 37248 h 927064"/>
                <a:gd name="connsiteX47" fmla="*/ 2301538 w 4343709"/>
                <a:gd name="connsiteY47" fmla="*/ 0 h 927064"/>
                <a:gd name="connsiteX48" fmla="*/ 2454090 w 4343709"/>
                <a:gd name="connsiteY48" fmla="*/ 0 h 927064"/>
                <a:gd name="connsiteX49" fmla="*/ 2454090 w 4343709"/>
                <a:gd name="connsiteY49" fmla="*/ 37248 h 927064"/>
                <a:gd name="connsiteX50" fmla="*/ 2301538 w 4343709"/>
                <a:gd name="connsiteY50" fmla="*/ 37248 h 927064"/>
                <a:gd name="connsiteX51" fmla="*/ 1999428 w 4343709"/>
                <a:gd name="connsiteY51" fmla="*/ 0 h 927064"/>
                <a:gd name="connsiteX52" fmla="*/ 2151990 w 4343709"/>
                <a:gd name="connsiteY52" fmla="*/ 0 h 927064"/>
                <a:gd name="connsiteX53" fmla="*/ 2151990 w 4343709"/>
                <a:gd name="connsiteY53" fmla="*/ 37248 h 927064"/>
                <a:gd name="connsiteX54" fmla="*/ 1999428 w 4343709"/>
                <a:gd name="connsiteY54" fmla="*/ 37248 h 927064"/>
                <a:gd name="connsiteX55" fmla="*/ 1691824 w 4343709"/>
                <a:gd name="connsiteY55" fmla="*/ 0 h 927064"/>
                <a:gd name="connsiteX56" fmla="*/ 1844376 w 4343709"/>
                <a:gd name="connsiteY56" fmla="*/ 0 h 927064"/>
                <a:gd name="connsiteX57" fmla="*/ 1844376 w 4343709"/>
                <a:gd name="connsiteY57" fmla="*/ 37248 h 927064"/>
                <a:gd name="connsiteX58" fmla="*/ 1691824 w 4343709"/>
                <a:gd name="connsiteY58" fmla="*/ 37248 h 927064"/>
                <a:gd name="connsiteX59" fmla="*/ 1389711 w 4343709"/>
                <a:gd name="connsiteY59" fmla="*/ 0 h 927064"/>
                <a:gd name="connsiteX60" fmla="*/ 1542273 w 4343709"/>
                <a:gd name="connsiteY60" fmla="*/ 0 h 927064"/>
                <a:gd name="connsiteX61" fmla="*/ 1542273 w 4343709"/>
                <a:gd name="connsiteY61" fmla="*/ 37248 h 927064"/>
                <a:gd name="connsiteX62" fmla="*/ 1389711 w 4343709"/>
                <a:gd name="connsiteY62" fmla="*/ 37248 h 927064"/>
                <a:gd name="connsiteX63" fmla="*/ 1082106 w 4343709"/>
                <a:gd name="connsiteY63" fmla="*/ 0 h 927064"/>
                <a:gd name="connsiteX64" fmla="*/ 1234658 w 4343709"/>
                <a:gd name="connsiteY64" fmla="*/ 0 h 927064"/>
                <a:gd name="connsiteX65" fmla="*/ 1234658 w 4343709"/>
                <a:gd name="connsiteY65" fmla="*/ 37248 h 927064"/>
                <a:gd name="connsiteX66" fmla="*/ 1082106 w 4343709"/>
                <a:gd name="connsiteY66" fmla="*/ 37248 h 927064"/>
                <a:gd name="connsiteX67" fmla="*/ 779996 w 4343709"/>
                <a:gd name="connsiteY67" fmla="*/ 0 h 927064"/>
                <a:gd name="connsiteX68" fmla="*/ 932548 w 4343709"/>
                <a:gd name="connsiteY68" fmla="*/ 0 h 927064"/>
                <a:gd name="connsiteX69" fmla="*/ 932548 w 4343709"/>
                <a:gd name="connsiteY69" fmla="*/ 37248 h 927064"/>
                <a:gd name="connsiteX70" fmla="*/ 779996 w 4343709"/>
                <a:gd name="connsiteY70" fmla="*/ 37248 h 927064"/>
                <a:gd name="connsiteX71" fmla="*/ 472392 w 4343709"/>
                <a:gd name="connsiteY71" fmla="*/ 0 h 927064"/>
                <a:gd name="connsiteX72" fmla="*/ 624954 w 4343709"/>
                <a:gd name="connsiteY72" fmla="*/ 0 h 927064"/>
                <a:gd name="connsiteX73" fmla="*/ 624954 w 4343709"/>
                <a:gd name="connsiteY73" fmla="*/ 37248 h 927064"/>
                <a:gd name="connsiteX74" fmla="*/ 472392 w 4343709"/>
                <a:gd name="connsiteY74" fmla="*/ 37248 h 927064"/>
                <a:gd name="connsiteX75" fmla="*/ 320390 w 4343709"/>
                <a:gd name="connsiteY75" fmla="*/ 0 h 927064"/>
                <a:gd name="connsiteX76" fmla="*/ 322850 w 4343709"/>
                <a:gd name="connsiteY76" fmla="*/ 38122 h 927064"/>
                <a:gd name="connsiteX77" fmla="*/ 189966 w 4343709"/>
                <a:gd name="connsiteY77" fmla="*/ 81163 h 927064"/>
                <a:gd name="connsiteX78" fmla="*/ 170279 w 4343709"/>
                <a:gd name="connsiteY78" fmla="*/ 50419 h 927064"/>
                <a:gd name="connsiteX79" fmla="*/ 320390 w 4343709"/>
                <a:gd name="connsiteY79" fmla="*/ 0 h 927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343709" h="927064">
                  <a:moveTo>
                    <a:pt x="0" y="774502"/>
                  </a:moveTo>
                  <a:lnTo>
                    <a:pt x="37247" y="774502"/>
                  </a:lnTo>
                  <a:lnTo>
                    <a:pt x="37247" y="927064"/>
                  </a:lnTo>
                  <a:lnTo>
                    <a:pt x="0" y="927064"/>
                  </a:lnTo>
                  <a:close/>
                  <a:moveTo>
                    <a:pt x="4306461" y="576756"/>
                  </a:moveTo>
                  <a:lnTo>
                    <a:pt x="4343709" y="576756"/>
                  </a:lnTo>
                  <a:lnTo>
                    <a:pt x="4343709" y="729318"/>
                  </a:lnTo>
                  <a:lnTo>
                    <a:pt x="4306461" y="729318"/>
                  </a:lnTo>
                  <a:close/>
                  <a:moveTo>
                    <a:pt x="0" y="472392"/>
                  </a:moveTo>
                  <a:lnTo>
                    <a:pt x="37247" y="472392"/>
                  </a:lnTo>
                  <a:lnTo>
                    <a:pt x="37247" y="624944"/>
                  </a:lnTo>
                  <a:lnTo>
                    <a:pt x="0" y="624944"/>
                  </a:lnTo>
                  <a:close/>
                  <a:moveTo>
                    <a:pt x="4334503" y="269152"/>
                  </a:moveTo>
                  <a:cubicBezTo>
                    <a:pt x="4339707" y="294991"/>
                    <a:pt x="4343609" y="322060"/>
                    <a:pt x="4343609" y="349129"/>
                  </a:cubicBezTo>
                  <a:lnTo>
                    <a:pt x="4343609" y="421724"/>
                  </a:lnTo>
                  <a:lnTo>
                    <a:pt x="4303281" y="421724"/>
                  </a:lnTo>
                  <a:lnTo>
                    <a:pt x="4303281" y="349129"/>
                  </a:lnTo>
                  <a:cubicBezTo>
                    <a:pt x="4303281" y="325751"/>
                    <a:pt x="4301980" y="301143"/>
                    <a:pt x="4295475" y="276535"/>
                  </a:cubicBezTo>
                  <a:close/>
                  <a:moveTo>
                    <a:pt x="55171" y="164788"/>
                  </a:moveTo>
                  <a:lnTo>
                    <a:pt x="86675" y="186280"/>
                  </a:lnTo>
                  <a:cubicBezTo>
                    <a:pt x="61229" y="228000"/>
                    <a:pt x="46689" y="273512"/>
                    <a:pt x="41842" y="322817"/>
                  </a:cubicBezTo>
                  <a:lnTo>
                    <a:pt x="5491" y="319024"/>
                  </a:lnTo>
                  <a:cubicBezTo>
                    <a:pt x="10338" y="264662"/>
                    <a:pt x="27302" y="211565"/>
                    <a:pt x="55171" y="164788"/>
                  </a:cubicBezTo>
                  <a:close/>
                  <a:moveTo>
                    <a:pt x="4135707" y="27463"/>
                  </a:moveTo>
                  <a:cubicBezTo>
                    <a:pt x="4184954" y="48426"/>
                    <a:pt x="4228045" y="81720"/>
                    <a:pt x="4261287" y="122413"/>
                  </a:cubicBezTo>
                  <a:lnTo>
                    <a:pt x="4232970" y="147075"/>
                  </a:lnTo>
                  <a:cubicBezTo>
                    <a:pt x="4202191" y="110082"/>
                    <a:pt x="4164024" y="81720"/>
                    <a:pt x="4119702" y="61990"/>
                  </a:cubicBezTo>
                  <a:close/>
                  <a:moveTo>
                    <a:pt x="3828574" y="0"/>
                  </a:moveTo>
                  <a:lnTo>
                    <a:pt x="3981136" y="0"/>
                  </a:lnTo>
                  <a:lnTo>
                    <a:pt x="3981136" y="37248"/>
                  </a:lnTo>
                  <a:lnTo>
                    <a:pt x="3828574" y="37248"/>
                  </a:lnTo>
                  <a:close/>
                  <a:moveTo>
                    <a:pt x="3520970" y="0"/>
                  </a:moveTo>
                  <a:lnTo>
                    <a:pt x="3673522" y="0"/>
                  </a:lnTo>
                  <a:lnTo>
                    <a:pt x="3673522" y="37248"/>
                  </a:lnTo>
                  <a:lnTo>
                    <a:pt x="3520970" y="37248"/>
                  </a:lnTo>
                  <a:close/>
                  <a:moveTo>
                    <a:pt x="3218860" y="0"/>
                  </a:moveTo>
                  <a:lnTo>
                    <a:pt x="3371412" y="0"/>
                  </a:lnTo>
                  <a:lnTo>
                    <a:pt x="3371412" y="37248"/>
                  </a:lnTo>
                  <a:lnTo>
                    <a:pt x="3218860" y="37248"/>
                  </a:lnTo>
                  <a:close/>
                  <a:moveTo>
                    <a:pt x="2911256" y="0"/>
                  </a:moveTo>
                  <a:lnTo>
                    <a:pt x="3063818" y="0"/>
                  </a:lnTo>
                  <a:lnTo>
                    <a:pt x="3063818" y="37248"/>
                  </a:lnTo>
                  <a:lnTo>
                    <a:pt x="2911256" y="37248"/>
                  </a:lnTo>
                  <a:close/>
                  <a:moveTo>
                    <a:pt x="2609142" y="0"/>
                  </a:moveTo>
                  <a:lnTo>
                    <a:pt x="2761694" y="0"/>
                  </a:lnTo>
                  <a:lnTo>
                    <a:pt x="2761694" y="37248"/>
                  </a:lnTo>
                  <a:lnTo>
                    <a:pt x="2609142" y="37248"/>
                  </a:lnTo>
                  <a:close/>
                  <a:moveTo>
                    <a:pt x="2301538" y="0"/>
                  </a:moveTo>
                  <a:lnTo>
                    <a:pt x="2454090" y="0"/>
                  </a:lnTo>
                  <a:lnTo>
                    <a:pt x="2454090" y="37248"/>
                  </a:lnTo>
                  <a:lnTo>
                    <a:pt x="2301538" y="37248"/>
                  </a:lnTo>
                  <a:close/>
                  <a:moveTo>
                    <a:pt x="1999428" y="0"/>
                  </a:moveTo>
                  <a:lnTo>
                    <a:pt x="2151990" y="0"/>
                  </a:lnTo>
                  <a:lnTo>
                    <a:pt x="2151990" y="37248"/>
                  </a:lnTo>
                  <a:lnTo>
                    <a:pt x="1999428" y="37248"/>
                  </a:lnTo>
                  <a:close/>
                  <a:moveTo>
                    <a:pt x="1691824" y="0"/>
                  </a:moveTo>
                  <a:lnTo>
                    <a:pt x="1844376" y="0"/>
                  </a:lnTo>
                  <a:lnTo>
                    <a:pt x="1844376" y="37248"/>
                  </a:lnTo>
                  <a:lnTo>
                    <a:pt x="1691824" y="37248"/>
                  </a:lnTo>
                  <a:close/>
                  <a:moveTo>
                    <a:pt x="1389711" y="0"/>
                  </a:moveTo>
                  <a:lnTo>
                    <a:pt x="1542273" y="0"/>
                  </a:lnTo>
                  <a:lnTo>
                    <a:pt x="1542273" y="37248"/>
                  </a:lnTo>
                  <a:lnTo>
                    <a:pt x="1389711" y="37248"/>
                  </a:lnTo>
                  <a:close/>
                  <a:moveTo>
                    <a:pt x="1082106" y="0"/>
                  </a:moveTo>
                  <a:lnTo>
                    <a:pt x="1234658" y="0"/>
                  </a:lnTo>
                  <a:lnTo>
                    <a:pt x="1234658" y="37248"/>
                  </a:lnTo>
                  <a:lnTo>
                    <a:pt x="1082106" y="37248"/>
                  </a:lnTo>
                  <a:close/>
                  <a:moveTo>
                    <a:pt x="779996" y="0"/>
                  </a:moveTo>
                  <a:lnTo>
                    <a:pt x="932548" y="0"/>
                  </a:lnTo>
                  <a:lnTo>
                    <a:pt x="932548" y="37248"/>
                  </a:lnTo>
                  <a:lnTo>
                    <a:pt x="779996" y="37248"/>
                  </a:lnTo>
                  <a:close/>
                  <a:moveTo>
                    <a:pt x="472392" y="0"/>
                  </a:moveTo>
                  <a:lnTo>
                    <a:pt x="624954" y="0"/>
                  </a:lnTo>
                  <a:lnTo>
                    <a:pt x="624954" y="37248"/>
                  </a:lnTo>
                  <a:lnTo>
                    <a:pt x="472392" y="37248"/>
                  </a:lnTo>
                  <a:close/>
                  <a:moveTo>
                    <a:pt x="320390" y="0"/>
                  </a:moveTo>
                  <a:lnTo>
                    <a:pt x="322850" y="38122"/>
                  </a:lnTo>
                  <a:cubicBezTo>
                    <a:pt x="276095" y="41811"/>
                    <a:pt x="230569" y="56568"/>
                    <a:pt x="189966" y="81163"/>
                  </a:cubicBezTo>
                  <a:lnTo>
                    <a:pt x="170279" y="50419"/>
                  </a:lnTo>
                  <a:cubicBezTo>
                    <a:pt x="215804" y="22135"/>
                    <a:pt x="267482" y="4919"/>
                    <a:pt x="320390" y="0"/>
                  </a:cubicBezTo>
                  <a:close/>
                </a:path>
              </a:pathLst>
            </a:custGeom>
            <a:solidFill>
              <a:schemeClr val="accent6"/>
            </a:solidFill>
            <a:ln>
              <a:noFill/>
            </a:ln>
            <a:effectLst/>
          </p:spPr>
          <p:txBody>
            <a:bodyPr wrap="square" anchor="ctr">
              <a:noAutofit/>
            </a:bodyPr>
            <a:lstStyle/>
            <a:p>
              <a:endParaRPr lang="en-US"/>
            </a:p>
          </p:txBody>
        </p:sp>
        <p:sp>
          <p:nvSpPr>
            <p:cNvPr id="7" name="Freeform: Shape 120">
              <a:extLst>
                <a:ext uri="{FF2B5EF4-FFF2-40B4-BE49-F238E27FC236}">
                  <a16:creationId xmlns:a16="http://schemas.microsoft.com/office/drawing/2014/main" id="{AECFED29-010D-4BAD-B5D9-FDAE3D019909}"/>
                </a:ext>
              </a:extLst>
            </p:cNvPr>
            <p:cNvSpPr>
              <a:spLocks noChangeArrowheads="1"/>
            </p:cNvSpPr>
            <p:nvPr/>
          </p:nvSpPr>
          <p:spPr bwMode="auto">
            <a:xfrm>
              <a:off x="7865885" y="9796747"/>
              <a:ext cx="4343629" cy="1234709"/>
            </a:xfrm>
            <a:custGeom>
              <a:avLst/>
              <a:gdLst>
                <a:gd name="connsiteX0" fmla="*/ 3718716 w 4343629"/>
                <a:gd name="connsiteY0" fmla="*/ 1197459 h 1234709"/>
                <a:gd name="connsiteX1" fmla="*/ 3871278 w 4343629"/>
                <a:gd name="connsiteY1" fmla="*/ 1197459 h 1234709"/>
                <a:gd name="connsiteX2" fmla="*/ 3871278 w 4343629"/>
                <a:gd name="connsiteY2" fmla="*/ 1234709 h 1234709"/>
                <a:gd name="connsiteX3" fmla="*/ 3718716 w 4343629"/>
                <a:gd name="connsiteY3" fmla="*/ 1234709 h 1234709"/>
                <a:gd name="connsiteX4" fmla="*/ 3411112 w 4343629"/>
                <a:gd name="connsiteY4" fmla="*/ 1197459 h 1234709"/>
                <a:gd name="connsiteX5" fmla="*/ 3563664 w 4343629"/>
                <a:gd name="connsiteY5" fmla="*/ 1197459 h 1234709"/>
                <a:gd name="connsiteX6" fmla="*/ 3563664 w 4343629"/>
                <a:gd name="connsiteY6" fmla="*/ 1234709 h 1234709"/>
                <a:gd name="connsiteX7" fmla="*/ 3411112 w 4343629"/>
                <a:gd name="connsiteY7" fmla="*/ 1234709 h 1234709"/>
                <a:gd name="connsiteX8" fmla="*/ 3109002 w 4343629"/>
                <a:gd name="connsiteY8" fmla="*/ 1197459 h 1234709"/>
                <a:gd name="connsiteX9" fmla="*/ 3261564 w 4343629"/>
                <a:gd name="connsiteY9" fmla="*/ 1197459 h 1234709"/>
                <a:gd name="connsiteX10" fmla="*/ 3261564 w 4343629"/>
                <a:gd name="connsiteY10" fmla="*/ 1234709 h 1234709"/>
                <a:gd name="connsiteX11" fmla="*/ 3109002 w 4343629"/>
                <a:gd name="connsiteY11" fmla="*/ 1234709 h 1234709"/>
                <a:gd name="connsiteX12" fmla="*/ 2806889 w 4343629"/>
                <a:gd name="connsiteY12" fmla="*/ 1197459 h 1234709"/>
                <a:gd name="connsiteX13" fmla="*/ 2959441 w 4343629"/>
                <a:gd name="connsiteY13" fmla="*/ 1197459 h 1234709"/>
                <a:gd name="connsiteX14" fmla="*/ 2959441 w 4343629"/>
                <a:gd name="connsiteY14" fmla="*/ 1234709 h 1234709"/>
                <a:gd name="connsiteX15" fmla="*/ 2806889 w 4343629"/>
                <a:gd name="connsiteY15" fmla="*/ 1234709 h 1234709"/>
                <a:gd name="connsiteX16" fmla="*/ 2499285 w 4343629"/>
                <a:gd name="connsiteY16" fmla="*/ 1197459 h 1234709"/>
                <a:gd name="connsiteX17" fmla="*/ 2651837 w 4343629"/>
                <a:gd name="connsiteY17" fmla="*/ 1197459 h 1234709"/>
                <a:gd name="connsiteX18" fmla="*/ 2651837 w 4343629"/>
                <a:gd name="connsiteY18" fmla="*/ 1234709 h 1234709"/>
                <a:gd name="connsiteX19" fmla="*/ 2499285 w 4343629"/>
                <a:gd name="connsiteY19" fmla="*/ 1234709 h 1234709"/>
                <a:gd name="connsiteX20" fmla="*/ 2191680 w 4343629"/>
                <a:gd name="connsiteY20" fmla="*/ 1197459 h 1234709"/>
                <a:gd name="connsiteX21" fmla="*/ 2344242 w 4343629"/>
                <a:gd name="connsiteY21" fmla="*/ 1197459 h 1234709"/>
                <a:gd name="connsiteX22" fmla="*/ 2344242 w 4343629"/>
                <a:gd name="connsiteY22" fmla="*/ 1234709 h 1234709"/>
                <a:gd name="connsiteX23" fmla="*/ 2191680 w 4343629"/>
                <a:gd name="connsiteY23" fmla="*/ 1234709 h 1234709"/>
                <a:gd name="connsiteX24" fmla="*/ 1889570 w 4343629"/>
                <a:gd name="connsiteY24" fmla="*/ 1197459 h 1234709"/>
                <a:gd name="connsiteX25" fmla="*/ 2042122 w 4343629"/>
                <a:gd name="connsiteY25" fmla="*/ 1197459 h 1234709"/>
                <a:gd name="connsiteX26" fmla="*/ 2042122 w 4343629"/>
                <a:gd name="connsiteY26" fmla="*/ 1234709 h 1234709"/>
                <a:gd name="connsiteX27" fmla="*/ 1889570 w 4343629"/>
                <a:gd name="connsiteY27" fmla="*/ 1234709 h 1234709"/>
                <a:gd name="connsiteX28" fmla="*/ 1587457 w 4343629"/>
                <a:gd name="connsiteY28" fmla="*/ 1197459 h 1234709"/>
                <a:gd name="connsiteX29" fmla="*/ 1740009 w 4343629"/>
                <a:gd name="connsiteY29" fmla="*/ 1197459 h 1234709"/>
                <a:gd name="connsiteX30" fmla="*/ 1740009 w 4343629"/>
                <a:gd name="connsiteY30" fmla="*/ 1234709 h 1234709"/>
                <a:gd name="connsiteX31" fmla="*/ 1587457 w 4343629"/>
                <a:gd name="connsiteY31" fmla="*/ 1234709 h 1234709"/>
                <a:gd name="connsiteX32" fmla="*/ 1279853 w 4343629"/>
                <a:gd name="connsiteY32" fmla="*/ 1197459 h 1234709"/>
                <a:gd name="connsiteX33" fmla="*/ 1432415 w 4343629"/>
                <a:gd name="connsiteY33" fmla="*/ 1197459 h 1234709"/>
                <a:gd name="connsiteX34" fmla="*/ 1432415 w 4343629"/>
                <a:gd name="connsiteY34" fmla="*/ 1234709 h 1234709"/>
                <a:gd name="connsiteX35" fmla="*/ 1279853 w 4343629"/>
                <a:gd name="connsiteY35" fmla="*/ 1234709 h 1234709"/>
                <a:gd name="connsiteX36" fmla="*/ 977743 w 4343629"/>
                <a:gd name="connsiteY36" fmla="*/ 1197459 h 1234709"/>
                <a:gd name="connsiteX37" fmla="*/ 1130295 w 4343629"/>
                <a:gd name="connsiteY37" fmla="*/ 1197459 h 1234709"/>
                <a:gd name="connsiteX38" fmla="*/ 1130295 w 4343629"/>
                <a:gd name="connsiteY38" fmla="*/ 1234709 h 1234709"/>
                <a:gd name="connsiteX39" fmla="*/ 977743 w 4343629"/>
                <a:gd name="connsiteY39" fmla="*/ 1234709 h 1234709"/>
                <a:gd name="connsiteX40" fmla="*/ 670139 w 4343629"/>
                <a:gd name="connsiteY40" fmla="*/ 1197459 h 1234709"/>
                <a:gd name="connsiteX41" fmla="*/ 822701 w 4343629"/>
                <a:gd name="connsiteY41" fmla="*/ 1197459 h 1234709"/>
                <a:gd name="connsiteX42" fmla="*/ 822701 w 4343629"/>
                <a:gd name="connsiteY42" fmla="*/ 1234709 h 1234709"/>
                <a:gd name="connsiteX43" fmla="*/ 670139 w 4343629"/>
                <a:gd name="connsiteY43" fmla="*/ 1234709 h 1234709"/>
                <a:gd name="connsiteX44" fmla="*/ 368025 w 4343629"/>
                <a:gd name="connsiteY44" fmla="*/ 1197459 h 1234709"/>
                <a:gd name="connsiteX45" fmla="*/ 520577 w 4343629"/>
                <a:gd name="connsiteY45" fmla="*/ 1197459 h 1234709"/>
                <a:gd name="connsiteX46" fmla="*/ 520577 w 4343629"/>
                <a:gd name="connsiteY46" fmla="*/ 1234709 h 1234709"/>
                <a:gd name="connsiteX47" fmla="*/ 368025 w 4343629"/>
                <a:gd name="connsiteY47" fmla="*/ 1234709 h 1234709"/>
                <a:gd name="connsiteX48" fmla="*/ 4158631 w 4343629"/>
                <a:gd name="connsiteY48" fmla="*/ 1148025 h 1234709"/>
                <a:gd name="connsiteX49" fmla="*/ 4178859 w 4343629"/>
                <a:gd name="connsiteY49" fmla="*/ 1179528 h 1234709"/>
                <a:gd name="connsiteX50" fmla="*/ 4024623 w 4343629"/>
                <a:gd name="connsiteY50" fmla="*/ 1229205 h 1234709"/>
                <a:gd name="connsiteX51" fmla="*/ 4020830 w 4343629"/>
                <a:gd name="connsiteY51" fmla="*/ 1191644 h 1234709"/>
                <a:gd name="connsiteX52" fmla="*/ 4158631 w 4343629"/>
                <a:gd name="connsiteY52" fmla="*/ 1148025 h 1234709"/>
                <a:gd name="connsiteX53" fmla="*/ 110710 w 4343629"/>
                <a:gd name="connsiteY53" fmla="*/ 1082109 h 1234709"/>
                <a:gd name="connsiteX54" fmla="*/ 223978 w 4343629"/>
                <a:gd name="connsiteY54" fmla="*/ 1165961 h 1234709"/>
                <a:gd name="connsiteX55" fmla="*/ 207973 w 4343629"/>
                <a:gd name="connsiteY55" fmla="*/ 1201721 h 1234709"/>
                <a:gd name="connsiteX56" fmla="*/ 82393 w 4343629"/>
                <a:gd name="connsiteY56" fmla="*/ 1106771 h 1234709"/>
                <a:gd name="connsiteX57" fmla="*/ 4302526 w 4343629"/>
                <a:gd name="connsiteY57" fmla="*/ 917321 h 1234709"/>
                <a:gd name="connsiteX58" fmla="*/ 4338190 w 4343629"/>
                <a:gd name="connsiteY58" fmla="*/ 921012 h 1234709"/>
                <a:gd name="connsiteX59" fmla="*/ 4288999 w 4343629"/>
                <a:gd name="connsiteY59" fmla="*/ 1069893 h 1234709"/>
                <a:gd name="connsiteX60" fmla="*/ 4257024 w 4343629"/>
                <a:gd name="connsiteY60" fmla="*/ 1050206 h 1234709"/>
                <a:gd name="connsiteX61" fmla="*/ 4302526 w 4343629"/>
                <a:gd name="connsiteY61" fmla="*/ 917321 h 1234709"/>
                <a:gd name="connsiteX62" fmla="*/ 0 w 4343629"/>
                <a:gd name="connsiteY62" fmla="*/ 812954 h 1234709"/>
                <a:gd name="connsiteX63" fmla="*/ 39295 w 4343629"/>
                <a:gd name="connsiteY63" fmla="*/ 812954 h 1234709"/>
                <a:gd name="connsiteX64" fmla="*/ 39295 w 4343629"/>
                <a:gd name="connsiteY64" fmla="*/ 887545 h 1234709"/>
                <a:gd name="connsiteX65" fmla="*/ 48168 w 4343629"/>
                <a:gd name="connsiteY65" fmla="*/ 962137 h 1234709"/>
                <a:gd name="connsiteX66" fmla="*/ 11408 w 4343629"/>
                <a:gd name="connsiteY66" fmla="*/ 970987 h 1234709"/>
                <a:gd name="connsiteX67" fmla="*/ 0 w 4343629"/>
                <a:gd name="connsiteY67" fmla="*/ 887545 h 1234709"/>
                <a:gd name="connsiteX68" fmla="*/ 4306462 w 4343629"/>
                <a:gd name="connsiteY68" fmla="*/ 615208 h 1234709"/>
                <a:gd name="connsiteX69" fmla="*/ 4343629 w 4343629"/>
                <a:gd name="connsiteY69" fmla="*/ 615208 h 1234709"/>
                <a:gd name="connsiteX70" fmla="*/ 4343629 w 4343629"/>
                <a:gd name="connsiteY70" fmla="*/ 767760 h 1234709"/>
                <a:gd name="connsiteX71" fmla="*/ 4306462 w 4343629"/>
                <a:gd name="connsiteY71" fmla="*/ 767760 h 1234709"/>
                <a:gd name="connsiteX72" fmla="*/ 0 w 4343629"/>
                <a:gd name="connsiteY72" fmla="*/ 505350 h 1234709"/>
                <a:gd name="connsiteX73" fmla="*/ 37248 w 4343629"/>
                <a:gd name="connsiteY73" fmla="*/ 505350 h 1234709"/>
                <a:gd name="connsiteX74" fmla="*/ 37248 w 4343629"/>
                <a:gd name="connsiteY74" fmla="*/ 657912 h 1234709"/>
                <a:gd name="connsiteX75" fmla="*/ 0 w 4343629"/>
                <a:gd name="connsiteY75" fmla="*/ 657912 h 1234709"/>
                <a:gd name="connsiteX76" fmla="*/ 4306462 w 4343629"/>
                <a:gd name="connsiteY76" fmla="*/ 307604 h 1234709"/>
                <a:gd name="connsiteX77" fmla="*/ 4343629 w 4343629"/>
                <a:gd name="connsiteY77" fmla="*/ 307604 h 1234709"/>
                <a:gd name="connsiteX78" fmla="*/ 4343629 w 4343629"/>
                <a:gd name="connsiteY78" fmla="*/ 460156 h 1234709"/>
                <a:gd name="connsiteX79" fmla="*/ 4306462 w 4343629"/>
                <a:gd name="connsiteY79" fmla="*/ 460156 h 1234709"/>
                <a:gd name="connsiteX80" fmla="*/ 0 w 4343629"/>
                <a:gd name="connsiteY80" fmla="*/ 203240 h 1234709"/>
                <a:gd name="connsiteX81" fmla="*/ 37248 w 4343629"/>
                <a:gd name="connsiteY81" fmla="*/ 203240 h 1234709"/>
                <a:gd name="connsiteX82" fmla="*/ 37248 w 4343629"/>
                <a:gd name="connsiteY82" fmla="*/ 355792 h 1234709"/>
                <a:gd name="connsiteX83" fmla="*/ 0 w 4343629"/>
                <a:gd name="connsiteY83" fmla="*/ 355792 h 1234709"/>
                <a:gd name="connsiteX84" fmla="*/ 4306462 w 4343629"/>
                <a:gd name="connsiteY84" fmla="*/ 0 h 1234709"/>
                <a:gd name="connsiteX85" fmla="*/ 4343629 w 4343629"/>
                <a:gd name="connsiteY85" fmla="*/ 0 h 1234709"/>
                <a:gd name="connsiteX86" fmla="*/ 4343629 w 4343629"/>
                <a:gd name="connsiteY86" fmla="*/ 152562 h 1234709"/>
                <a:gd name="connsiteX87" fmla="*/ 4306462 w 4343629"/>
                <a:gd name="connsiteY87" fmla="*/ 152562 h 1234709"/>
                <a:gd name="connsiteX88" fmla="*/ 0 w 4343629"/>
                <a:gd name="connsiteY88" fmla="*/ 0 h 1234709"/>
                <a:gd name="connsiteX89" fmla="*/ 37248 w 4343629"/>
                <a:gd name="connsiteY89" fmla="*/ 0 h 1234709"/>
                <a:gd name="connsiteX90" fmla="*/ 37248 w 4343629"/>
                <a:gd name="connsiteY90" fmla="*/ 48137 h 1234709"/>
                <a:gd name="connsiteX91" fmla="*/ 0 w 4343629"/>
                <a:gd name="connsiteY91" fmla="*/ 48137 h 1234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343629" h="1234709">
                  <a:moveTo>
                    <a:pt x="3718716" y="1197459"/>
                  </a:moveTo>
                  <a:lnTo>
                    <a:pt x="3871278" y="1197459"/>
                  </a:lnTo>
                  <a:lnTo>
                    <a:pt x="3871278" y="1234709"/>
                  </a:lnTo>
                  <a:lnTo>
                    <a:pt x="3718716" y="1234709"/>
                  </a:lnTo>
                  <a:close/>
                  <a:moveTo>
                    <a:pt x="3411112" y="1197459"/>
                  </a:moveTo>
                  <a:lnTo>
                    <a:pt x="3563664" y="1197459"/>
                  </a:lnTo>
                  <a:lnTo>
                    <a:pt x="3563664" y="1234709"/>
                  </a:lnTo>
                  <a:lnTo>
                    <a:pt x="3411112" y="1234709"/>
                  </a:lnTo>
                  <a:close/>
                  <a:moveTo>
                    <a:pt x="3109002" y="1197459"/>
                  </a:moveTo>
                  <a:lnTo>
                    <a:pt x="3261564" y="1197459"/>
                  </a:lnTo>
                  <a:lnTo>
                    <a:pt x="3261564" y="1234709"/>
                  </a:lnTo>
                  <a:lnTo>
                    <a:pt x="3109002" y="1234709"/>
                  </a:lnTo>
                  <a:close/>
                  <a:moveTo>
                    <a:pt x="2806889" y="1197459"/>
                  </a:moveTo>
                  <a:lnTo>
                    <a:pt x="2959441" y="1197459"/>
                  </a:lnTo>
                  <a:lnTo>
                    <a:pt x="2959441" y="1234709"/>
                  </a:lnTo>
                  <a:lnTo>
                    <a:pt x="2806889" y="1234709"/>
                  </a:lnTo>
                  <a:close/>
                  <a:moveTo>
                    <a:pt x="2499285" y="1197459"/>
                  </a:moveTo>
                  <a:lnTo>
                    <a:pt x="2651837" y="1197459"/>
                  </a:lnTo>
                  <a:lnTo>
                    <a:pt x="2651837" y="1234709"/>
                  </a:lnTo>
                  <a:lnTo>
                    <a:pt x="2499285" y="1234709"/>
                  </a:lnTo>
                  <a:close/>
                  <a:moveTo>
                    <a:pt x="2191680" y="1197459"/>
                  </a:moveTo>
                  <a:lnTo>
                    <a:pt x="2344242" y="1197459"/>
                  </a:lnTo>
                  <a:lnTo>
                    <a:pt x="2344242" y="1234709"/>
                  </a:lnTo>
                  <a:lnTo>
                    <a:pt x="2191680" y="1234709"/>
                  </a:lnTo>
                  <a:close/>
                  <a:moveTo>
                    <a:pt x="1889570" y="1197459"/>
                  </a:moveTo>
                  <a:lnTo>
                    <a:pt x="2042122" y="1197459"/>
                  </a:lnTo>
                  <a:lnTo>
                    <a:pt x="2042122" y="1234709"/>
                  </a:lnTo>
                  <a:lnTo>
                    <a:pt x="1889570" y="1234709"/>
                  </a:lnTo>
                  <a:close/>
                  <a:moveTo>
                    <a:pt x="1587457" y="1197459"/>
                  </a:moveTo>
                  <a:lnTo>
                    <a:pt x="1740009" y="1197459"/>
                  </a:lnTo>
                  <a:lnTo>
                    <a:pt x="1740009" y="1234709"/>
                  </a:lnTo>
                  <a:lnTo>
                    <a:pt x="1587457" y="1234709"/>
                  </a:lnTo>
                  <a:close/>
                  <a:moveTo>
                    <a:pt x="1279853" y="1197459"/>
                  </a:moveTo>
                  <a:lnTo>
                    <a:pt x="1432415" y="1197459"/>
                  </a:lnTo>
                  <a:lnTo>
                    <a:pt x="1432415" y="1234709"/>
                  </a:lnTo>
                  <a:lnTo>
                    <a:pt x="1279853" y="1234709"/>
                  </a:lnTo>
                  <a:close/>
                  <a:moveTo>
                    <a:pt x="977743" y="1197459"/>
                  </a:moveTo>
                  <a:lnTo>
                    <a:pt x="1130295" y="1197459"/>
                  </a:lnTo>
                  <a:lnTo>
                    <a:pt x="1130295" y="1234709"/>
                  </a:lnTo>
                  <a:lnTo>
                    <a:pt x="977743" y="1234709"/>
                  </a:lnTo>
                  <a:close/>
                  <a:moveTo>
                    <a:pt x="670139" y="1197459"/>
                  </a:moveTo>
                  <a:lnTo>
                    <a:pt x="822701" y="1197459"/>
                  </a:lnTo>
                  <a:lnTo>
                    <a:pt x="822701" y="1234709"/>
                  </a:lnTo>
                  <a:lnTo>
                    <a:pt x="670139" y="1234709"/>
                  </a:lnTo>
                  <a:close/>
                  <a:moveTo>
                    <a:pt x="368025" y="1197459"/>
                  </a:moveTo>
                  <a:lnTo>
                    <a:pt x="520577" y="1197459"/>
                  </a:lnTo>
                  <a:lnTo>
                    <a:pt x="520577" y="1234709"/>
                  </a:lnTo>
                  <a:lnTo>
                    <a:pt x="368025" y="1234709"/>
                  </a:lnTo>
                  <a:close/>
                  <a:moveTo>
                    <a:pt x="4158631" y="1148025"/>
                  </a:moveTo>
                  <a:lnTo>
                    <a:pt x="4178859" y="1179528"/>
                  </a:lnTo>
                  <a:cubicBezTo>
                    <a:pt x="4132082" y="1207396"/>
                    <a:pt x="4078985" y="1224359"/>
                    <a:pt x="4024623" y="1229205"/>
                  </a:cubicBezTo>
                  <a:lnTo>
                    <a:pt x="4020830" y="1191644"/>
                  </a:lnTo>
                  <a:cubicBezTo>
                    <a:pt x="4070135" y="1186798"/>
                    <a:pt x="4116911" y="1173470"/>
                    <a:pt x="4158631" y="1148025"/>
                  </a:cubicBezTo>
                  <a:close/>
                  <a:moveTo>
                    <a:pt x="110710" y="1082109"/>
                  </a:moveTo>
                  <a:cubicBezTo>
                    <a:pt x="140258" y="1117869"/>
                    <a:pt x="179656" y="1147464"/>
                    <a:pt x="223978" y="1165961"/>
                  </a:cubicBezTo>
                  <a:lnTo>
                    <a:pt x="207973" y="1201721"/>
                  </a:lnTo>
                  <a:cubicBezTo>
                    <a:pt x="159957" y="1179525"/>
                    <a:pt x="115635" y="1147464"/>
                    <a:pt x="82393" y="1106771"/>
                  </a:cubicBezTo>
                  <a:close/>
                  <a:moveTo>
                    <a:pt x="4302526" y="917321"/>
                  </a:moveTo>
                  <a:lnTo>
                    <a:pt x="4338190" y="921012"/>
                  </a:lnTo>
                  <a:cubicBezTo>
                    <a:pt x="4334501" y="972690"/>
                    <a:pt x="4317284" y="1025598"/>
                    <a:pt x="4288999" y="1069893"/>
                  </a:cubicBezTo>
                  <a:lnTo>
                    <a:pt x="4257024" y="1050206"/>
                  </a:lnTo>
                  <a:cubicBezTo>
                    <a:pt x="4282850" y="1009602"/>
                    <a:pt x="4297607" y="964077"/>
                    <a:pt x="4302526" y="917321"/>
                  </a:cubicBezTo>
                  <a:close/>
                  <a:moveTo>
                    <a:pt x="0" y="812954"/>
                  </a:moveTo>
                  <a:lnTo>
                    <a:pt x="39295" y="812954"/>
                  </a:lnTo>
                  <a:lnTo>
                    <a:pt x="39295" y="887545"/>
                  </a:lnTo>
                  <a:cubicBezTo>
                    <a:pt x="39295" y="912831"/>
                    <a:pt x="41830" y="938116"/>
                    <a:pt x="48168" y="962137"/>
                  </a:cubicBezTo>
                  <a:lnTo>
                    <a:pt x="11408" y="970987"/>
                  </a:lnTo>
                  <a:cubicBezTo>
                    <a:pt x="5071" y="944437"/>
                    <a:pt x="0" y="916623"/>
                    <a:pt x="0" y="887545"/>
                  </a:cubicBezTo>
                  <a:close/>
                  <a:moveTo>
                    <a:pt x="4306462" y="615208"/>
                  </a:moveTo>
                  <a:lnTo>
                    <a:pt x="4343629" y="615208"/>
                  </a:lnTo>
                  <a:lnTo>
                    <a:pt x="4343629" y="767760"/>
                  </a:lnTo>
                  <a:lnTo>
                    <a:pt x="4306462" y="767760"/>
                  </a:lnTo>
                  <a:close/>
                  <a:moveTo>
                    <a:pt x="0" y="505350"/>
                  </a:moveTo>
                  <a:lnTo>
                    <a:pt x="37248" y="505350"/>
                  </a:lnTo>
                  <a:lnTo>
                    <a:pt x="37248" y="657912"/>
                  </a:lnTo>
                  <a:lnTo>
                    <a:pt x="0" y="657912"/>
                  </a:lnTo>
                  <a:close/>
                  <a:moveTo>
                    <a:pt x="4306462" y="307604"/>
                  </a:moveTo>
                  <a:lnTo>
                    <a:pt x="4343629" y="307604"/>
                  </a:lnTo>
                  <a:lnTo>
                    <a:pt x="4343629" y="460156"/>
                  </a:lnTo>
                  <a:lnTo>
                    <a:pt x="4306462" y="460156"/>
                  </a:lnTo>
                  <a:close/>
                  <a:moveTo>
                    <a:pt x="0" y="203240"/>
                  </a:moveTo>
                  <a:lnTo>
                    <a:pt x="37248" y="203240"/>
                  </a:lnTo>
                  <a:lnTo>
                    <a:pt x="37248" y="355792"/>
                  </a:lnTo>
                  <a:lnTo>
                    <a:pt x="0" y="355792"/>
                  </a:lnTo>
                  <a:close/>
                  <a:moveTo>
                    <a:pt x="4306462" y="0"/>
                  </a:moveTo>
                  <a:lnTo>
                    <a:pt x="4343629" y="0"/>
                  </a:lnTo>
                  <a:lnTo>
                    <a:pt x="4343629" y="152562"/>
                  </a:lnTo>
                  <a:lnTo>
                    <a:pt x="4306462" y="152562"/>
                  </a:lnTo>
                  <a:close/>
                  <a:moveTo>
                    <a:pt x="0" y="0"/>
                  </a:moveTo>
                  <a:lnTo>
                    <a:pt x="37248" y="0"/>
                  </a:lnTo>
                  <a:lnTo>
                    <a:pt x="37248" y="48137"/>
                  </a:lnTo>
                  <a:lnTo>
                    <a:pt x="0" y="48137"/>
                  </a:lnTo>
                  <a:close/>
                </a:path>
              </a:pathLst>
            </a:custGeom>
            <a:solidFill>
              <a:schemeClr val="accent6"/>
            </a:solidFill>
            <a:ln>
              <a:noFill/>
            </a:ln>
            <a:effectLst/>
          </p:spPr>
          <p:txBody>
            <a:bodyPr wrap="square" anchor="ctr">
              <a:noAutofit/>
            </a:bodyPr>
            <a:lstStyle/>
            <a:p>
              <a:endParaRPr lang="en-US"/>
            </a:p>
          </p:txBody>
        </p:sp>
        <p:sp>
          <p:nvSpPr>
            <p:cNvPr id="8" name="Freeform: Shape 119">
              <a:extLst>
                <a:ext uri="{FF2B5EF4-FFF2-40B4-BE49-F238E27FC236}">
                  <a16:creationId xmlns:a16="http://schemas.microsoft.com/office/drawing/2014/main" id="{43B81CAA-B8AA-487A-B324-37520173D628}"/>
                </a:ext>
              </a:extLst>
            </p:cNvPr>
            <p:cNvSpPr>
              <a:spLocks noChangeArrowheads="1"/>
            </p:cNvSpPr>
            <p:nvPr/>
          </p:nvSpPr>
          <p:spPr bwMode="auto">
            <a:xfrm>
              <a:off x="16473314" y="9796747"/>
              <a:ext cx="4343674" cy="1234709"/>
            </a:xfrm>
            <a:custGeom>
              <a:avLst/>
              <a:gdLst>
                <a:gd name="connsiteX0" fmla="*/ 3718720 w 4343674"/>
                <a:gd name="connsiteY0" fmla="*/ 1197459 h 1234709"/>
                <a:gd name="connsiteX1" fmla="*/ 3871282 w 4343674"/>
                <a:gd name="connsiteY1" fmla="*/ 1197459 h 1234709"/>
                <a:gd name="connsiteX2" fmla="*/ 3871282 w 4343674"/>
                <a:gd name="connsiteY2" fmla="*/ 1234709 h 1234709"/>
                <a:gd name="connsiteX3" fmla="*/ 3718720 w 4343674"/>
                <a:gd name="connsiteY3" fmla="*/ 1234709 h 1234709"/>
                <a:gd name="connsiteX4" fmla="*/ 3411114 w 4343674"/>
                <a:gd name="connsiteY4" fmla="*/ 1197459 h 1234709"/>
                <a:gd name="connsiteX5" fmla="*/ 3563666 w 4343674"/>
                <a:gd name="connsiteY5" fmla="*/ 1197459 h 1234709"/>
                <a:gd name="connsiteX6" fmla="*/ 3563666 w 4343674"/>
                <a:gd name="connsiteY6" fmla="*/ 1234709 h 1234709"/>
                <a:gd name="connsiteX7" fmla="*/ 3411114 w 4343674"/>
                <a:gd name="connsiteY7" fmla="*/ 1234709 h 1234709"/>
                <a:gd name="connsiteX8" fmla="*/ 3109002 w 4343674"/>
                <a:gd name="connsiteY8" fmla="*/ 1197459 h 1234709"/>
                <a:gd name="connsiteX9" fmla="*/ 3261554 w 4343674"/>
                <a:gd name="connsiteY9" fmla="*/ 1197459 h 1234709"/>
                <a:gd name="connsiteX10" fmla="*/ 3261554 w 4343674"/>
                <a:gd name="connsiteY10" fmla="*/ 1234709 h 1234709"/>
                <a:gd name="connsiteX11" fmla="*/ 3109002 w 4343674"/>
                <a:gd name="connsiteY11" fmla="*/ 1234709 h 1234709"/>
                <a:gd name="connsiteX12" fmla="*/ 2801398 w 4343674"/>
                <a:gd name="connsiteY12" fmla="*/ 1197459 h 1234709"/>
                <a:gd name="connsiteX13" fmla="*/ 2953960 w 4343674"/>
                <a:gd name="connsiteY13" fmla="*/ 1197459 h 1234709"/>
                <a:gd name="connsiteX14" fmla="*/ 2953960 w 4343674"/>
                <a:gd name="connsiteY14" fmla="*/ 1234709 h 1234709"/>
                <a:gd name="connsiteX15" fmla="*/ 2801398 w 4343674"/>
                <a:gd name="connsiteY15" fmla="*/ 1234709 h 1234709"/>
                <a:gd name="connsiteX16" fmla="*/ 2499288 w 4343674"/>
                <a:gd name="connsiteY16" fmla="*/ 1197459 h 1234709"/>
                <a:gd name="connsiteX17" fmla="*/ 2651840 w 4343674"/>
                <a:gd name="connsiteY17" fmla="*/ 1197459 h 1234709"/>
                <a:gd name="connsiteX18" fmla="*/ 2651840 w 4343674"/>
                <a:gd name="connsiteY18" fmla="*/ 1234709 h 1234709"/>
                <a:gd name="connsiteX19" fmla="*/ 2499288 w 4343674"/>
                <a:gd name="connsiteY19" fmla="*/ 1234709 h 1234709"/>
                <a:gd name="connsiteX20" fmla="*/ 2191684 w 4343674"/>
                <a:gd name="connsiteY20" fmla="*/ 1197459 h 1234709"/>
                <a:gd name="connsiteX21" fmla="*/ 2344236 w 4343674"/>
                <a:gd name="connsiteY21" fmla="*/ 1197459 h 1234709"/>
                <a:gd name="connsiteX22" fmla="*/ 2344236 w 4343674"/>
                <a:gd name="connsiteY22" fmla="*/ 1234709 h 1234709"/>
                <a:gd name="connsiteX23" fmla="*/ 2191684 w 4343674"/>
                <a:gd name="connsiteY23" fmla="*/ 1234709 h 1234709"/>
                <a:gd name="connsiteX24" fmla="*/ 1889570 w 4343674"/>
                <a:gd name="connsiteY24" fmla="*/ 1197459 h 1234709"/>
                <a:gd name="connsiteX25" fmla="*/ 2042132 w 4343674"/>
                <a:gd name="connsiteY25" fmla="*/ 1197459 h 1234709"/>
                <a:gd name="connsiteX26" fmla="*/ 2042132 w 4343674"/>
                <a:gd name="connsiteY26" fmla="*/ 1234709 h 1234709"/>
                <a:gd name="connsiteX27" fmla="*/ 1889570 w 4343674"/>
                <a:gd name="connsiteY27" fmla="*/ 1234709 h 1234709"/>
                <a:gd name="connsiteX28" fmla="*/ 1587462 w 4343674"/>
                <a:gd name="connsiteY28" fmla="*/ 1197459 h 1234709"/>
                <a:gd name="connsiteX29" fmla="*/ 1740012 w 4343674"/>
                <a:gd name="connsiteY29" fmla="*/ 1197459 h 1234709"/>
                <a:gd name="connsiteX30" fmla="*/ 1740012 w 4343674"/>
                <a:gd name="connsiteY30" fmla="*/ 1234709 h 1234709"/>
                <a:gd name="connsiteX31" fmla="*/ 1587462 w 4343674"/>
                <a:gd name="connsiteY31" fmla="*/ 1234709 h 1234709"/>
                <a:gd name="connsiteX32" fmla="*/ 1279856 w 4343674"/>
                <a:gd name="connsiteY32" fmla="*/ 1197459 h 1234709"/>
                <a:gd name="connsiteX33" fmla="*/ 1432418 w 4343674"/>
                <a:gd name="connsiteY33" fmla="*/ 1197459 h 1234709"/>
                <a:gd name="connsiteX34" fmla="*/ 1432418 w 4343674"/>
                <a:gd name="connsiteY34" fmla="*/ 1234709 h 1234709"/>
                <a:gd name="connsiteX35" fmla="*/ 1279856 w 4343674"/>
                <a:gd name="connsiteY35" fmla="*/ 1234709 h 1234709"/>
                <a:gd name="connsiteX36" fmla="*/ 977742 w 4343674"/>
                <a:gd name="connsiteY36" fmla="*/ 1197459 h 1234709"/>
                <a:gd name="connsiteX37" fmla="*/ 1130294 w 4343674"/>
                <a:gd name="connsiteY37" fmla="*/ 1197459 h 1234709"/>
                <a:gd name="connsiteX38" fmla="*/ 1130294 w 4343674"/>
                <a:gd name="connsiteY38" fmla="*/ 1234709 h 1234709"/>
                <a:gd name="connsiteX39" fmla="*/ 977742 w 4343674"/>
                <a:gd name="connsiteY39" fmla="*/ 1234709 h 1234709"/>
                <a:gd name="connsiteX40" fmla="*/ 670138 w 4343674"/>
                <a:gd name="connsiteY40" fmla="*/ 1197459 h 1234709"/>
                <a:gd name="connsiteX41" fmla="*/ 822690 w 4343674"/>
                <a:gd name="connsiteY41" fmla="*/ 1197459 h 1234709"/>
                <a:gd name="connsiteX42" fmla="*/ 822690 w 4343674"/>
                <a:gd name="connsiteY42" fmla="*/ 1234709 h 1234709"/>
                <a:gd name="connsiteX43" fmla="*/ 670138 w 4343674"/>
                <a:gd name="connsiteY43" fmla="*/ 1234709 h 1234709"/>
                <a:gd name="connsiteX44" fmla="*/ 362534 w 4343674"/>
                <a:gd name="connsiteY44" fmla="*/ 1197459 h 1234709"/>
                <a:gd name="connsiteX45" fmla="*/ 515096 w 4343674"/>
                <a:gd name="connsiteY45" fmla="*/ 1197459 h 1234709"/>
                <a:gd name="connsiteX46" fmla="*/ 515096 w 4343674"/>
                <a:gd name="connsiteY46" fmla="*/ 1234709 h 1234709"/>
                <a:gd name="connsiteX47" fmla="*/ 362534 w 4343674"/>
                <a:gd name="connsiteY47" fmla="*/ 1234709 h 1234709"/>
                <a:gd name="connsiteX48" fmla="*/ 4158634 w 4343674"/>
                <a:gd name="connsiteY48" fmla="*/ 1148025 h 1234709"/>
                <a:gd name="connsiteX49" fmla="*/ 4178862 w 4343674"/>
                <a:gd name="connsiteY49" fmla="*/ 1179528 h 1234709"/>
                <a:gd name="connsiteX50" fmla="*/ 4024622 w 4343674"/>
                <a:gd name="connsiteY50" fmla="*/ 1229205 h 1234709"/>
                <a:gd name="connsiteX51" fmla="*/ 4020830 w 4343674"/>
                <a:gd name="connsiteY51" fmla="*/ 1191644 h 1234709"/>
                <a:gd name="connsiteX52" fmla="*/ 4158634 w 4343674"/>
                <a:gd name="connsiteY52" fmla="*/ 1148025 h 1234709"/>
                <a:gd name="connsiteX53" fmla="*/ 111944 w 4343674"/>
                <a:gd name="connsiteY53" fmla="*/ 1082109 h 1234709"/>
                <a:gd name="connsiteX54" fmla="*/ 223981 w 4343674"/>
                <a:gd name="connsiteY54" fmla="*/ 1166825 h 1234709"/>
                <a:gd name="connsiteX55" fmla="*/ 209207 w 4343674"/>
                <a:gd name="connsiteY55" fmla="*/ 1201708 h 1234709"/>
                <a:gd name="connsiteX56" fmla="*/ 82396 w 4343674"/>
                <a:gd name="connsiteY56" fmla="*/ 1107025 h 1234709"/>
                <a:gd name="connsiteX57" fmla="*/ 4300646 w 4343674"/>
                <a:gd name="connsiteY57" fmla="*/ 917321 h 1234709"/>
                <a:gd name="connsiteX58" fmla="*/ 4338208 w 4343674"/>
                <a:gd name="connsiteY58" fmla="*/ 921012 h 1234709"/>
                <a:gd name="connsiteX59" fmla="*/ 4288530 w 4343674"/>
                <a:gd name="connsiteY59" fmla="*/ 1069893 h 1234709"/>
                <a:gd name="connsiteX60" fmla="*/ 4257026 w 4343674"/>
                <a:gd name="connsiteY60" fmla="*/ 1050206 h 1234709"/>
                <a:gd name="connsiteX61" fmla="*/ 4300646 w 4343674"/>
                <a:gd name="connsiteY61" fmla="*/ 917321 h 1234709"/>
                <a:gd name="connsiteX62" fmla="*/ 0 w 4343674"/>
                <a:gd name="connsiteY62" fmla="*/ 812954 h 1234709"/>
                <a:gd name="connsiteX63" fmla="*/ 39297 w 4343674"/>
                <a:gd name="connsiteY63" fmla="*/ 812954 h 1234709"/>
                <a:gd name="connsiteX64" fmla="*/ 39297 w 4343674"/>
                <a:gd name="connsiteY64" fmla="*/ 887545 h 1234709"/>
                <a:gd name="connsiteX65" fmla="*/ 48170 w 4343674"/>
                <a:gd name="connsiteY65" fmla="*/ 962137 h 1234709"/>
                <a:gd name="connsiteX66" fmla="*/ 10141 w 4343674"/>
                <a:gd name="connsiteY66" fmla="*/ 970987 h 1234709"/>
                <a:gd name="connsiteX67" fmla="*/ 0 w 4343674"/>
                <a:gd name="connsiteY67" fmla="*/ 887545 h 1234709"/>
                <a:gd name="connsiteX68" fmla="*/ 4306462 w 4343674"/>
                <a:gd name="connsiteY68" fmla="*/ 615208 h 1234709"/>
                <a:gd name="connsiteX69" fmla="*/ 4343674 w 4343674"/>
                <a:gd name="connsiteY69" fmla="*/ 615208 h 1234709"/>
                <a:gd name="connsiteX70" fmla="*/ 4343674 w 4343674"/>
                <a:gd name="connsiteY70" fmla="*/ 767760 h 1234709"/>
                <a:gd name="connsiteX71" fmla="*/ 4306462 w 4343674"/>
                <a:gd name="connsiteY71" fmla="*/ 767760 h 1234709"/>
                <a:gd name="connsiteX72" fmla="*/ 0 w 4343674"/>
                <a:gd name="connsiteY72" fmla="*/ 505350 h 1234709"/>
                <a:gd name="connsiteX73" fmla="*/ 37250 w 4343674"/>
                <a:gd name="connsiteY73" fmla="*/ 505350 h 1234709"/>
                <a:gd name="connsiteX74" fmla="*/ 37250 w 4343674"/>
                <a:gd name="connsiteY74" fmla="*/ 657912 h 1234709"/>
                <a:gd name="connsiteX75" fmla="*/ 0 w 4343674"/>
                <a:gd name="connsiteY75" fmla="*/ 657912 h 1234709"/>
                <a:gd name="connsiteX76" fmla="*/ 4306462 w 4343674"/>
                <a:gd name="connsiteY76" fmla="*/ 307604 h 1234709"/>
                <a:gd name="connsiteX77" fmla="*/ 4343674 w 4343674"/>
                <a:gd name="connsiteY77" fmla="*/ 307604 h 1234709"/>
                <a:gd name="connsiteX78" fmla="*/ 4343674 w 4343674"/>
                <a:gd name="connsiteY78" fmla="*/ 460156 h 1234709"/>
                <a:gd name="connsiteX79" fmla="*/ 4306462 w 4343674"/>
                <a:gd name="connsiteY79" fmla="*/ 460156 h 1234709"/>
                <a:gd name="connsiteX80" fmla="*/ 0 w 4343674"/>
                <a:gd name="connsiteY80" fmla="*/ 203240 h 1234709"/>
                <a:gd name="connsiteX81" fmla="*/ 37250 w 4343674"/>
                <a:gd name="connsiteY81" fmla="*/ 203240 h 1234709"/>
                <a:gd name="connsiteX82" fmla="*/ 37250 w 4343674"/>
                <a:gd name="connsiteY82" fmla="*/ 355792 h 1234709"/>
                <a:gd name="connsiteX83" fmla="*/ 0 w 4343674"/>
                <a:gd name="connsiteY83" fmla="*/ 355792 h 1234709"/>
                <a:gd name="connsiteX84" fmla="*/ 4306462 w 4343674"/>
                <a:gd name="connsiteY84" fmla="*/ 0 h 1234709"/>
                <a:gd name="connsiteX85" fmla="*/ 4343674 w 4343674"/>
                <a:gd name="connsiteY85" fmla="*/ 0 h 1234709"/>
                <a:gd name="connsiteX86" fmla="*/ 4343674 w 4343674"/>
                <a:gd name="connsiteY86" fmla="*/ 152562 h 1234709"/>
                <a:gd name="connsiteX87" fmla="*/ 4306462 w 4343674"/>
                <a:gd name="connsiteY87" fmla="*/ 152562 h 1234709"/>
                <a:gd name="connsiteX88" fmla="*/ 0 w 4343674"/>
                <a:gd name="connsiteY88" fmla="*/ 0 h 1234709"/>
                <a:gd name="connsiteX89" fmla="*/ 37250 w 4343674"/>
                <a:gd name="connsiteY89" fmla="*/ 0 h 1234709"/>
                <a:gd name="connsiteX90" fmla="*/ 37250 w 4343674"/>
                <a:gd name="connsiteY90" fmla="*/ 48137 h 1234709"/>
                <a:gd name="connsiteX91" fmla="*/ 0 w 4343674"/>
                <a:gd name="connsiteY91" fmla="*/ 48137 h 1234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343674" h="1234709">
                  <a:moveTo>
                    <a:pt x="3718720" y="1197459"/>
                  </a:moveTo>
                  <a:lnTo>
                    <a:pt x="3871282" y="1197459"/>
                  </a:lnTo>
                  <a:lnTo>
                    <a:pt x="3871282" y="1234709"/>
                  </a:lnTo>
                  <a:lnTo>
                    <a:pt x="3718720" y="1234709"/>
                  </a:lnTo>
                  <a:close/>
                  <a:moveTo>
                    <a:pt x="3411114" y="1197459"/>
                  </a:moveTo>
                  <a:lnTo>
                    <a:pt x="3563666" y="1197459"/>
                  </a:lnTo>
                  <a:lnTo>
                    <a:pt x="3563666" y="1234709"/>
                  </a:lnTo>
                  <a:lnTo>
                    <a:pt x="3411114" y="1234709"/>
                  </a:lnTo>
                  <a:close/>
                  <a:moveTo>
                    <a:pt x="3109002" y="1197459"/>
                  </a:moveTo>
                  <a:lnTo>
                    <a:pt x="3261554" y="1197459"/>
                  </a:lnTo>
                  <a:lnTo>
                    <a:pt x="3261554" y="1234709"/>
                  </a:lnTo>
                  <a:lnTo>
                    <a:pt x="3109002" y="1234709"/>
                  </a:lnTo>
                  <a:close/>
                  <a:moveTo>
                    <a:pt x="2801398" y="1197459"/>
                  </a:moveTo>
                  <a:lnTo>
                    <a:pt x="2953960" y="1197459"/>
                  </a:lnTo>
                  <a:lnTo>
                    <a:pt x="2953960" y="1234709"/>
                  </a:lnTo>
                  <a:lnTo>
                    <a:pt x="2801398" y="1234709"/>
                  </a:lnTo>
                  <a:close/>
                  <a:moveTo>
                    <a:pt x="2499288" y="1197459"/>
                  </a:moveTo>
                  <a:lnTo>
                    <a:pt x="2651840" y="1197459"/>
                  </a:lnTo>
                  <a:lnTo>
                    <a:pt x="2651840" y="1234709"/>
                  </a:lnTo>
                  <a:lnTo>
                    <a:pt x="2499288" y="1234709"/>
                  </a:lnTo>
                  <a:close/>
                  <a:moveTo>
                    <a:pt x="2191684" y="1197459"/>
                  </a:moveTo>
                  <a:lnTo>
                    <a:pt x="2344236" y="1197459"/>
                  </a:lnTo>
                  <a:lnTo>
                    <a:pt x="2344236" y="1234709"/>
                  </a:lnTo>
                  <a:lnTo>
                    <a:pt x="2191684" y="1234709"/>
                  </a:lnTo>
                  <a:close/>
                  <a:moveTo>
                    <a:pt x="1889570" y="1197459"/>
                  </a:moveTo>
                  <a:lnTo>
                    <a:pt x="2042132" y="1197459"/>
                  </a:lnTo>
                  <a:lnTo>
                    <a:pt x="2042132" y="1234709"/>
                  </a:lnTo>
                  <a:lnTo>
                    <a:pt x="1889570" y="1234709"/>
                  </a:lnTo>
                  <a:close/>
                  <a:moveTo>
                    <a:pt x="1587462" y="1197459"/>
                  </a:moveTo>
                  <a:lnTo>
                    <a:pt x="1740012" y="1197459"/>
                  </a:lnTo>
                  <a:lnTo>
                    <a:pt x="1740012" y="1234709"/>
                  </a:lnTo>
                  <a:lnTo>
                    <a:pt x="1587462" y="1234709"/>
                  </a:lnTo>
                  <a:close/>
                  <a:moveTo>
                    <a:pt x="1279856" y="1197459"/>
                  </a:moveTo>
                  <a:lnTo>
                    <a:pt x="1432418" y="1197459"/>
                  </a:lnTo>
                  <a:lnTo>
                    <a:pt x="1432418" y="1234709"/>
                  </a:lnTo>
                  <a:lnTo>
                    <a:pt x="1279856" y="1234709"/>
                  </a:lnTo>
                  <a:close/>
                  <a:moveTo>
                    <a:pt x="977742" y="1197459"/>
                  </a:moveTo>
                  <a:lnTo>
                    <a:pt x="1130294" y="1197459"/>
                  </a:lnTo>
                  <a:lnTo>
                    <a:pt x="1130294" y="1234709"/>
                  </a:lnTo>
                  <a:lnTo>
                    <a:pt x="977742" y="1234709"/>
                  </a:lnTo>
                  <a:close/>
                  <a:moveTo>
                    <a:pt x="670138" y="1197459"/>
                  </a:moveTo>
                  <a:lnTo>
                    <a:pt x="822690" y="1197459"/>
                  </a:lnTo>
                  <a:lnTo>
                    <a:pt x="822690" y="1234709"/>
                  </a:lnTo>
                  <a:lnTo>
                    <a:pt x="670138" y="1234709"/>
                  </a:lnTo>
                  <a:close/>
                  <a:moveTo>
                    <a:pt x="362534" y="1197459"/>
                  </a:moveTo>
                  <a:lnTo>
                    <a:pt x="515096" y="1197459"/>
                  </a:lnTo>
                  <a:lnTo>
                    <a:pt x="515096" y="1234709"/>
                  </a:lnTo>
                  <a:lnTo>
                    <a:pt x="362534" y="1234709"/>
                  </a:lnTo>
                  <a:close/>
                  <a:moveTo>
                    <a:pt x="4158634" y="1148025"/>
                  </a:moveTo>
                  <a:lnTo>
                    <a:pt x="4178862" y="1179528"/>
                  </a:lnTo>
                  <a:cubicBezTo>
                    <a:pt x="4132086" y="1207396"/>
                    <a:pt x="4078986" y="1224359"/>
                    <a:pt x="4024622" y="1229205"/>
                  </a:cubicBezTo>
                  <a:lnTo>
                    <a:pt x="4020830" y="1191644"/>
                  </a:lnTo>
                  <a:cubicBezTo>
                    <a:pt x="4068872" y="1186798"/>
                    <a:pt x="4116914" y="1172258"/>
                    <a:pt x="4158634" y="1148025"/>
                  </a:cubicBezTo>
                  <a:close/>
                  <a:moveTo>
                    <a:pt x="111944" y="1082109"/>
                  </a:moveTo>
                  <a:cubicBezTo>
                    <a:pt x="141492" y="1118238"/>
                    <a:pt x="180890" y="1148138"/>
                    <a:pt x="223981" y="1166825"/>
                  </a:cubicBezTo>
                  <a:lnTo>
                    <a:pt x="209207" y="1201708"/>
                  </a:lnTo>
                  <a:cubicBezTo>
                    <a:pt x="159960" y="1180529"/>
                    <a:pt x="116869" y="1148138"/>
                    <a:pt x="82396" y="1107025"/>
                  </a:cubicBezTo>
                  <a:close/>
                  <a:moveTo>
                    <a:pt x="4300646" y="917321"/>
                  </a:moveTo>
                  <a:lnTo>
                    <a:pt x="4338208" y="921012"/>
                  </a:lnTo>
                  <a:cubicBezTo>
                    <a:pt x="4333360" y="972690"/>
                    <a:pt x="4316398" y="1025598"/>
                    <a:pt x="4288530" y="1069893"/>
                  </a:cubicBezTo>
                  <a:lnTo>
                    <a:pt x="4257026" y="1050206"/>
                  </a:lnTo>
                  <a:cubicBezTo>
                    <a:pt x="4281260" y="1010833"/>
                    <a:pt x="4297012" y="964077"/>
                    <a:pt x="4300646" y="917321"/>
                  </a:cubicBezTo>
                  <a:close/>
                  <a:moveTo>
                    <a:pt x="0" y="812954"/>
                  </a:moveTo>
                  <a:lnTo>
                    <a:pt x="39297" y="812954"/>
                  </a:lnTo>
                  <a:lnTo>
                    <a:pt x="39297" y="887545"/>
                  </a:lnTo>
                  <a:cubicBezTo>
                    <a:pt x="39297" y="912831"/>
                    <a:pt x="41832" y="938116"/>
                    <a:pt x="48170" y="962137"/>
                  </a:cubicBezTo>
                  <a:lnTo>
                    <a:pt x="10141" y="970987"/>
                  </a:lnTo>
                  <a:cubicBezTo>
                    <a:pt x="3803" y="944437"/>
                    <a:pt x="0" y="916623"/>
                    <a:pt x="0" y="887545"/>
                  </a:cubicBezTo>
                  <a:close/>
                  <a:moveTo>
                    <a:pt x="4306462" y="615208"/>
                  </a:moveTo>
                  <a:lnTo>
                    <a:pt x="4343674" y="615208"/>
                  </a:lnTo>
                  <a:lnTo>
                    <a:pt x="4343674" y="767760"/>
                  </a:lnTo>
                  <a:lnTo>
                    <a:pt x="4306462" y="767760"/>
                  </a:lnTo>
                  <a:close/>
                  <a:moveTo>
                    <a:pt x="0" y="505350"/>
                  </a:moveTo>
                  <a:lnTo>
                    <a:pt x="37250" y="505350"/>
                  </a:lnTo>
                  <a:lnTo>
                    <a:pt x="37250" y="657912"/>
                  </a:lnTo>
                  <a:lnTo>
                    <a:pt x="0" y="657912"/>
                  </a:lnTo>
                  <a:close/>
                  <a:moveTo>
                    <a:pt x="4306462" y="307604"/>
                  </a:moveTo>
                  <a:lnTo>
                    <a:pt x="4343674" y="307604"/>
                  </a:lnTo>
                  <a:lnTo>
                    <a:pt x="4343674" y="460156"/>
                  </a:lnTo>
                  <a:lnTo>
                    <a:pt x="4306462" y="460156"/>
                  </a:lnTo>
                  <a:close/>
                  <a:moveTo>
                    <a:pt x="0" y="203240"/>
                  </a:moveTo>
                  <a:lnTo>
                    <a:pt x="37250" y="203240"/>
                  </a:lnTo>
                  <a:lnTo>
                    <a:pt x="37250" y="355792"/>
                  </a:lnTo>
                  <a:lnTo>
                    <a:pt x="0" y="355792"/>
                  </a:lnTo>
                  <a:close/>
                  <a:moveTo>
                    <a:pt x="4306462" y="0"/>
                  </a:moveTo>
                  <a:lnTo>
                    <a:pt x="4343674" y="0"/>
                  </a:lnTo>
                  <a:lnTo>
                    <a:pt x="4343674" y="152562"/>
                  </a:lnTo>
                  <a:lnTo>
                    <a:pt x="4306462" y="152562"/>
                  </a:lnTo>
                  <a:close/>
                  <a:moveTo>
                    <a:pt x="0" y="0"/>
                  </a:moveTo>
                  <a:lnTo>
                    <a:pt x="37250" y="0"/>
                  </a:lnTo>
                  <a:lnTo>
                    <a:pt x="37250" y="48137"/>
                  </a:lnTo>
                  <a:lnTo>
                    <a:pt x="0" y="48137"/>
                  </a:lnTo>
                  <a:close/>
                </a:path>
              </a:pathLst>
            </a:custGeom>
            <a:solidFill>
              <a:schemeClr val="accent6"/>
            </a:solidFill>
            <a:ln>
              <a:noFill/>
            </a:ln>
            <a:effectLst/>
          </p:spPr>
          <p:txBody>
            <a:bodyPr wrap="square" anchor="ctr">
              <a:noAutofit/>
            </a:bodyPr>
            <a:lstStyle/>
            <a:p>
              <a:endParaRPr lang="en-US"/>
            </a:p>
          </p:txBody>
        </p:sp>
        <p:sp>
          <p:nvSpPr>
            <p:cNvPr id="9" name="Freeform 7">
              <a:extLst>
                <a:ext uri="{FF2B5EF4-FFF2-40B4-BE49-F238E27FC236}">
                  <a16:creationId xmlns:a16="http://schemas.microsoft.com/office/drawing/2014/main" id="{EFCF6191-CA79-4C28-8280-0E08F4DABDC4}"/>
                </a:ext>
              </a:extLst>
            </p:cNvPr>
            <p:cNvSpPr>
              <a:spLocks noChangeArrowheads="1"/>
            </p:cNvSpPr>
            <p:nvPr/>
          </p:nvSpPr>
          <p:spPr bwMode="auto">
            <a:xfrm>
              <a:off x="3559424" y="9796747"/>
              <a:ext cx="38449" cy="1213940"/>
            </a:xfrm>
            <a:custGeom>
              <a:avLst/>
              <a:gdLst>
                <a:gd name="T0" fmla="*/ 31 w 32"/>
                <a:gd name="T1" fmla="*/ 974 h 975"/>
                <a:gd name="T2" fmla="*/ 0 w 32"/>
                <a:gd name="T3" fmla="*/ 974 h 975"/>
                <a:gd name="T4" fmla="*/ 0 w 32"/>
                <a:gd name="T5" fmla="*/ 0 h 975"/>
                <a:gd name="T6" fmla="*/ 31 w 32"/>
                <a:gd name="T7" fmla="*/ 0 h 975"/>
                <a:gd name="T8" fmla="*/ 31 w 32"/>
                <a:gd name="T9" fmla="*/ 974 h 975"/>
              </a:gdLst>
              <a:ahLst/>
              <a:cxnLst>
                <a:cxn ang="0">
                  <a:pos x="T0" y="T1"/>
                </a:cxn>
                <a:cxn ang="0">
                  <a:pos x="T2" y="T3"/>
                </a:cxn>
                <a:cxn ang="0">
                  <a:pos x="T4" y="T5"/>
                </a:cxn>
                <a:cxn ang="0">
                  <a:pos x="T6" y="T7"/>
                </a:cxn>
                <a:cxn ang="0">
                  <a:pos x="T8" y="T9"/>
                </a:cxn>
              </a:cxnLst>
              <a:rect l="0" t="0" r="r" b="b"/>
              <a:pathLst>
                <a:path w="32" h="975">
                  <a:moveTo>
                    <a:pt x="31" y="974"/>
                  </a:moveTo>
                  <a:lnTo>
                    <a:pt x="0" y="974"/>
                  </a:lnTo>
                  <a:lnTo>
                    <a:pt x="0" y="0"/>
                  </a:lnTo>
                  <a:lnTo>
                    <a:pt x="31" y="0"/>
                  </a:lnTo>
                  <a:lnTo>
                    <a:pt x="31" y="974"/>
                  </a:lnTo>
                </a:path>
              </a:pathLst>
            </a:custGeom>
            <a:solidFill>
              <a:schemeClr val="accent6"/>
            </a:solidFill>
            <a:ln>
              <a:noFill/>
            </a:ln>
            <a:effectLst/>
          </p:spPr>
          <p:txBody>
            <a:bodyPr wrap="none" anchor="ctr"/>
            <a:lstStyle/>
            <a:p>
              <a:endParaRPr lang="en-US"/>
            </a:p>
          </p:txBody>
        </p:sp>
        <p:sp>
          <p:nvSpPr>
            <p:cNvPr id="10" name="Freeform 8">
              <a:extLst>
                <a:ext uri="{FF2B5EF4-FFF2-40B4-BE49-F238E27FC236}">
                  <a16:creationId xmlns:a16="http://schemas.microsoft.com/office/drawing/2014/main" id="{E4160DC9-E3AF-4A1B-BE3F-83A2AA1FCC55}"/>
                </a:ext>
              </a:extLst>
            </p:cNvPr>
            <p:cNvSpPr>
              <a:spLocks noChangeArrowheads="1"/>
            </p:cNvSpPr>
            <p:nvPr/>
          </p:nvSpPr>
          <p:spPr bwMode="auto">
            <a:xfrm>
              <a:off x="3361678" y="10790970"/>
              <a:ext cx="439435" cy="439435"/>
            </a:xfrm>
            <a:custGeom>
              <a:avLst/>
              <a:gdLst>
                <a:gd name="T0" fmla="*/ 353 w 354"/>
                <a:gd name="T1" fmla="*/ 177 h 354"/>
                <a:gd name="T2" fmla="*/ 353 w 354"/>
                <a:gd name="T3" fmla="*/ 177 h 354"/>
                <a:gd name="T4" fmla="*/ 176 w 354"/>
                <a:gd name="T5" fmla="*/ 353 h 354"/>
                <a:gd name="T6" fmla="*/ 176 w 354"/>
                <a:gd name="T7" fmla="*/ 353 h 354"/>
                <a:gd name="T8" fmla="*/ 0 w 354"/>
                <a:gd name="T9" fmla="*/ 177 h 354"/>
                <a:gd name="T10" fmla="*/ 0 w 354"/>
                <a:gd name="T11" fmla="*/ 177 h 354"/>
                <a:gd name="T12" fmla="*/ 176 w 354"/>
                <a:gd name="T13" fmla="*/ 0 h 354"/>
                <a:gd name="T14" fmla="*/ 176 w 354"/>
                <a:gd name="T15" fmla="*/ 0 h 354"/>
                <a:gd name="T16" fmla="*/ 353 w 354"/>
                <a:gd name="T17" fmla="*/ 177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354">
                  <a:moveTo>
                    <a:pt x="353" y="177"/>
                  </a:moveTo>
                  <a:lnTo>
                    <a:pt x="353" y="177"/>
                  </a:lnTo>
                  <a:cubicBezTo>
                    <a:pt x="353" y="274"/>
                    <a:pt x="274" y="353"/>
                    <a:pt x="176" y="353"/>
                  </a:cubicBezTo>
                  <a:lnTo>
                    <a:pt x="176" y="353"/>
                  </a:lnTo>
                  <a:cubicBezTo>
                    <a:pt x="79" y="353"/>
                    <a:pt x="0" y="274"/>
                    <a:pt x="0" y="177"/>
                  </a:cubicBezTo>
                  <a:lnTo>
                    <a:pt x="0" y="177"/>
                  </a:lnTo>
                  <a:cubicBezTo>
                    <a:pt x="0" y="79"/>
                    <a:pt x="79" y="0"/>
                    <a:pt x="176" y="0"/>
                  </a:cubicBezTo>
                  <a:lnTo>
                    <a:pt x="176" y="0"/>
                  </a:lnTo>
                  <a:cubicBezTo>
                    <a:pt x="274" y="0"/>
                    <a:pt x="353" y="79"/>
                    <a:pt x="353" y="177"/>
                  </a:cubicBezTo>
                </a:path>
              </a:pathLst>
            </a:custGeom>
            <a:solidFill>
              <a:schemeClr val="accent6"/>
            </a:solidFill>
            <a:ln>
              <a:noFill/>
            </a:ln>
            <a:effectLst/>
          </p:spPr>
          <p:txBody>
            <a:bodyPr wrap="none" anchor="ctr"/>
            <a:lstStyle/>
            <a:p>
              <a:endParaRPr lang="en-US"/>
            </a:p>
          </p:txBody>
        </p:sp>
        <p:sp>
          <p:nvSpPr>
            <p:cNvPr id="11" name="Freeform 9">
              <a:extLst>
                <a:ext uri="{FF2B5EF4-FFF2-40B4-BE49-F238E27FC236}">
                  <a16:creationId xmlns:a16="http://schemas.microsoft.com/office/drawing/2014/main" id="{93FDA6E1-A447-4ADE-A563-A580195EAC8A}"/>
                </a:ext>
              </a:extLst>
            </p:cNvPr>
            <p:cNvSpPr>
              <a:spLocks noChangeArrowheads="1"/>
            </p:cNvSpPr>
            <p:nvPr/>
          </p:nvSpPr>
          <p:spPr bwMode="auto">
            <a:xfrm>
              <a:off x="20779776" y="4336769"/>
              <a:ext cx="38452" cy="1213940"/>
            </a:xfrm>
            <a:custGeom>
              <a:avLst/>
              <a:gdLst>
                <a:gd name="T0" fmla="*/ 30 w 31"/>
                <a:gd name="T1" fmla="*/ 973 h 974"/>
                <a:gd name="T2" fmla="*/ 0 w 31"/>
                <a:gd name="T3" fmla="*/ 973 h 974"/>
                <a:gd name="T4" fmla="*/ 0 w 31"/>
                <a:gd name="T5" fmla="*/ 0 h 974"/>
                <a:gd name="T6" fmla="*/ 30 w 31"/>
                <a:gd name="T7" fmla="*/ 0 h 974"/>
                <a:gd name="T8" fmla="*/ 30 w 31"/>
                <a:gd name="T9" fmla="*/ 973 h 974"/>
              </a:gdLst>
              <a:ahLst/>
              <a:cxnLst>
                <a:cxn ang="0">
                  <a:pos x="T0" y="T1"/>
                </a:cxn>
                <a:cxn ang="0">
                  <a:pos x="T2" y="T3"/>
                </a:cxn>
                <a:cxn ang="0">
                  <a:pos x="T4" y="T5"/>
                </a:cxn>
                <a:cxn ang="0">
                  <a:pos x="T6" y="T7"/>
                </a:cxn>
                <a:cxn ang="0">
                  <a:pos x="T8" y="T9"/>
                </a:cxn>
              </a:cxnLst>
              <a:rect l="0" t="0" r="r" b="b"/>
              <a:pathLst>
                <a:path w="31" h="974">
                  <a:moveTo>
                    <a:pt x="30" y="973"/>
                  </a:moveTo>
                  <a:lnTo>
                    <a:pt x="0" y="973"/>
                  </a:lnTo>
                  <a:lnTo>
                    <a:pt x="0" y="0"/>
                  </a:lnTo>
                  <a:lnTo>
                    <a:pt x="30" y="0"/>
                  </a:lnTo>
                  <a:lnTo>
                    <a:pt x="30" y="973"/>
                  </a:lnTo>
                </a:path>
              </a:pathLst>
            </a:custGeom>
            <a:solidFill>
              <a:schemeClr val="accent6"/>
            </a:solidFill>
            <a:ln>
              <a:noFill/>
            </a:ln>
            <a:effectLst/>
          </p:spPr>
          <p:txBody>
            <a:bodyPr wrap="none" anchor="ctr"/>
            <a:lstStyle/>
            <a:p>
              <a:endParaRPr lang="en-US"/>
            </a:p>
          </p:txBody>
        </p:sp>
        <p:sp>
          <p:nvSpPr>
            <p:cNvPr id="12" name="Freeform 10">
              <a:extLst>
                <a:ext uri="{FF2B5EF4-FFF2-40B4-BE49-F238E27FC236}">
                  <a16:creationId xmlns:a16="http://schemas.microsoft.com/office/drawing/2014/main" id="{A960FFBB-B9BC-4AFF-90B0-F1F0DF28455C}"/>
                </a:ext>
              </a:extLst>
            </p:cNvPr>
            <p:cNvSpPr>
              <a:spLocks noChangeArrowheads="1"/>
            </p:cNvSpPr>
            <p:nvPr/>
          </p:nvSpPr>
          <p:spPr bwMode="auto">
            <a:xfrm>
              <a:off x="20576539" y="4117052"/>
              <a:ext cx="439435" cy="444929"/>
            </a:xfrm>
            <a:custGeom>
              <a:avLst/>
              <a:gdLst>
                <a:gd name="T0" fmla="*/ 0 w 354"/>
                <a:gd name="T1" fmla="*/ 177 h 355"/>
                <a:gd name="T2" fmla="*/ 0 w 354"/>
                <a:gd name="T3" fmla="*/ 177 h 355"/>
                <a:gd name="T4" fmla="*/ 176 w 354"/>
                <a:gd name="T5" fmla="*/ 0 h 355"/>
                <a:gd name="T6" fmla="*/ 176 w 354"/>
                <a:gd name="T7" fmla="*/ 0 h 355"/>
                <a:gd name="T8" fmla="*/ 353 w 354"/>
                <a:gd name="T9" fmla="*/ 177 h 355"/>
                <a:gd name="T10" fmla="*/ 353 w 354"/>
                <a:gd name="T11" fmla="*/ 177 h 355"/>
                <a:gd name="T12" fmla="*/ 176 w 354"/>
                <a:gd name="T13" fmla="*/ 354 h 355"/>
                <a:gd name="T14" fmla="*/ 176 w 354"/>
                <a:gd name="T15" fmla="*/ 354 h 355"/>
                <a:gd name="T16" fmla="*/ 0 w 354"/>
                <a:gd name="T17" fmla="*/ 17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355">
                  <a:moveTo>
                    <a:pt x="0" y="177"/>
                  </a:moveTo>
                  <a:lnTo>
                    <a:pt x="0" y="177"/>
                  </a:lnTo>
                  <a:cubicBezTo>
                    <a:pt x="0" y="79"/>
                    <a:pt x="79" y="0"/>
                    <a:pt x="176" y="0"/>
                  </a:cubicBezTo>
                  <a:lnTo>
                    <a:pt x="176" y="0"/>
                  </a:lnTo>
                  <a:cubicBezTo>
                    <a:pt x="274" y="0"/>
                    <a:pt x="353" y="79"/>
                    <a:pt x="353" y="177"/>
                  </a:cubicBezTo>
                  <a:lnTo>
                    <a:pt x="353" y="177"/>
                  </a:lnTo>
                  <a:cubicBezTo>
                    <a:pt x="353" y="274"/>
                    <a:pt x="274" y="354"/>
                    <a:pt x="176" y="354"/>
                  </a:cubicBezTo>
                  <a:lnTo>
                    <a:pt x="176" y="354"/>
                  </a:lnTo>
                  <a:cubicBezTo>
                    <a:pt x="79" y="354"/>
                    <a:pt x="0" y="274"/>
                    <a:pt x="0" y="177"/>
                  </a:cubicBezTo>
                </a:path>
              </a:pathLst>
            </a:custGeom>
            <a:solidFill>
              <a:schemeClr val="accent6"/>
            </a:solidFill>
            <a:ln>
              <a:noFill/>
            </a:ln>
            <a:effectLst/>
          </p:spPr>
          <p:txBody>
            <a:bodyPr wrap="none" anchor="ctr"/>
            <a:lstStyle/>
            <a:p>
              <a:endParaRPr lang="en-US"/>
            </a:p>
          </p:txBody>
        </p:sp>
        <p:sp>
          <p:nvSpPr>
            <p:cNvPr id="13" name="Freeform 11">
              <a:extLst>
                <a:ext uri="{FF2B5EF4-FFF2-40B4-BE49-F238E27FC236}">
                  <a16:creationId xmlns:a16="http://schemas.microsoft.com/office/drawing/2014/main" id="{E0BFB5CC-ADB9-41A6-89F1-38D3C0B026D2}"/>
                </a:ext>
              </a:extLst>
            </p:cNvPr>
            <p:cNvSpPr>
              <a:spLocks noChangeArrowheads="1"/>
            </p:cNvSpPr>
            <p:nvPr/>
          </p:nvSpPr>
          <p:spPr bwMode="auto">
            <a:xfrm>
              <a:off x="19054994" y="5550709"/>
              <a:ext cx="3482521" cy="4251532"/>
            </a:xfrm>
            <a:custGeom>
              <a:avLst/>
              <a:gdLst>
                <a:gd name="T0" fmla="*/ 2752 w 2794"/>
                <a:gd name="T1" fmla="*/ 3089 h 3411"/>
                <a:gd name="T2" fmla="*/ 2752 w 2794"/>
                <a:gd name="T3" fmla="*/ 3089 h 3411"/>
                <a:gd name="T4" fmla="*/ 2471 w 2794"/>
                <a:gd name="T5" fmla="*/ 3370 h 3411"/>
                <a:gd name="T6" fmla="*/ 321 w 2794"/>
                <a:gd name="T7" fmla="*/ 3370 h 3411"/>
                <a:gd name="T8" fmla="*/ 321 w 2794"/>
                <a:gd name="T9" fmla="*/ 3370 h 3411"/>
                <a:gd name="T10" fmla="*/ 41 w 2794"/>
                <a:gd name="T11" fmla="*/ 3089 h 3411"/>
                <a:gd name="T12" fmla="*/ 41 w 2794"/>
                <a:gd name="T13" fmla="*/ 935 h 3411"/>
                <a:gd name="T14" fmla="*/ 2752 w 2794"/>
                <a:gd name="T15" fmla="*/ 935 h 3411"/>
                <a:gd name="T16" fmla="*/ 2752 w 2794"/>
                <a:gd name="T17" fmla="*/ 3089 h 3411"/>
                <a:gd name="T18" fmla="*/ 2471 w 2794"/>
                <a:gd name="T19" fmla="*/ 0 h 3411"/>
                <a:gd name="T20" fmla="*/ 1725 w 2794"/>
                <a:gd name="T21" fmla="*/ 0 h 3411"/>
                <a:gd name="T22" fmla="*/ 1725 w 2794"/>
                <a:gd name="T23" fmla="*/ 0 h 3411"/>
                <a:gd name="T24" fmla="*/ 1396 w 2794"/>
                <a:gd name="T25" fmla="*/ 239 h 3411"/>
                <a:gd name="T26" fmla="*/ 1396 w 2794"/>
                <a:gd name="T27" fmla="*/ 239 h 3411"/>
                <a:gd name="T28" fmla="*/ 1067 w 2794"/>
                <a:gd name="T29" fmla="*/ 0 h 3411"/>
                <a:gd name="T30" fmla="*/ 321 w 2794"/>
                <a:gd name="T31" fmla="*/ 0 h 3411"/>
                <a:gd name="T32" fmla="*/ 321 w 2794"/>
                <a:gd name="T33" fmla="*/ 0 h 3411"/>
                <a:gd name="T34" fmla="*/ 0 w 2794"/>
                <a:gd name="T35" fmla="*/ 321 h 3411"/>
                <a:gd name="T36" fmla="*/ 0 w 2794"/>
                <a:gd name="T37" fmla="*/ 3089 h 3411"/>
                <a:gd name="T38" fmla="*/ 0 w 2794"/>
                <a:gd name="T39" fmla="*/ 3089 h 3411"/>
                <a:gd name="T40" fmla="*/ 321 w 2794"/>
                <a:gd name="T41" fmla="*/ 3410 h 3411"/>
                <a:gd name="T42" fmla="*/ 2471 w 2794"/>
                <a:gd name="T43" fmla="*/ 3410 h 3411"/>
                <a:gd name="T44" fmla="*/ 2471 w 2794"/>
                <a:gd name="T45" fmla="*/ 3410 h 3411"/>
                <a:gd name="T46" fmla="*/ 2793 w 2794"/>
                <a:gd name="T47" fmla="*/ 3089 h 3411"/>
                <a:gd name="T48" fmla="*/ 2793 w 2794"/>
                <a:gd name="T49" fmla="*/ 321 h 3411"/>
                <a:gd name="T50" fmla="*/ 2793 w 2794"/>
                <a:gd name="T51" fmla="*/ 321 h 3411"/>
                <a:gd name="T52" fmla="*/ 2471 w 2794"/>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4" h="3411">
                  <a:moveTo>
                    <a:pt x="2752" y="3089"/>
                  </a:moveTo>
                  <a:lnTo>
                    <a:pt x="2752" y="3089"/>
                  </a:lnTo>
                  <a:cubicBezTo>
                    <a:pt x="2752" y="3244"/>
                    <a:pt x="2626" y="3370"/>
                    <a:pt x="2471" y="3370"/>
                  </a:cubicBezTo>
                  <a:lnTo>
                    <a:pt x="321" y="3370"/>
                  </a:lnTo>
                  <a:lnTo>
                    <a:pt x="321" y="3370"/>
                  </a:lnTo>
                  <a:cubicBezTo>
                    <a:pt x="167" y="3370"/>
                    <a:pt x="41" y="3244"/>
                    <a:pt x="41" y="3089"/>
                  </a:cubicBezTo>
                  <a:lnTo>
                    <a:pt x="41" y="935"/>
                  </a:lnTo>
                  <a:lnTo>
                    <a:pt x="2752" y="935"/>
                  </a:lnTo>
                  <a:lnTo>
                    <a:pt x="2752" y="3089"/>
                  </a:lnTo>
                  <a:close/>
                  <a:moveTo>
                    <a:pt x="2471" y="0"/>
                  </a:moveTo>
                  <a:lnTo>
                    <a:pt x="1725" y="0"/>
                  </a:lnTo>
                  <a:lnTo>
                    <a:pt x="1725" y="0"/>
                  </a:lnTo>
                  <a:cubicBezTo>
                    <a:pt x="1680" y="139"/>
                    <a:pt x="1550" y="239"/>
                    <a:pt x="1396" y="239"/>
                  </a:cubicBezTo>
                  <a:lnTo>
                    <a:pt x="1396" y="239"/>
                  </a:lnTo>
                  <a:cubicBezTo>
                    <a:pt x="1242" y="239"/>
                    <a:pt x="1112" y="139"/>
                    <a:pt x="1067" y="0"/>
                  </a:cubicBezTo>
                  <a:lnTo>
                    <a:pt x="321" y="0"/>
                  </a:lnTo>
                  <a:lnTo>
                    <a:pt x="321" y="0"/>
                  </a:lnTo>
                  <a:cubicBezTo>
                    <a:pt x="144" y="0"/>
                    <a:pt x="0" y="145"/>
                    <a:pt x="0" y="321"/>
                  </a:cubicBezTo>
                  <a:lnTo>
                    <a:pt x="0" y="3089"/>
                  </a:lnTo>
                  <a:lnTo>
                    <a:pt x="0" y="3089"/>
                  </a:lnTo>
                  <a:cubicBezTo>
                    <a:pt x="0" y="3266"/>
                    <a:pt x="144" y="3410"/>
                    <a:pt x="321" y="3410"/>
                  </a:cubicBezTo>
                  <a:lnTo>
                    <a:pt x="2471" y="3410"/>
                  </a:lnTo>
                  <a:lnTo>
                    <a:pt x="2471" y="3410"/>
                  </a:lnTo>
                  <a:cubicBezTo>
                    <a:pt x="2648" y="3410"/>
                    <a:pt x="2793" y="3266"/>
                    <a:pt x="2793" y="3089"/>
                  </a:cubicBezTo>
                  <a:lnTo>
                    <a:pt x="2793" y="321"/>
                  </a:lnTo>
                  <a:lnTo>
                    <a:pt x="2793" y="321"/>
                  </a:lnTo>
                  <a:cubicBezTo>
                    <a:pt x="2793" y="145"/>
                    <a:pt x="2648" y="0"/>
                    <a:pt x="2471" y="0"/>
                  </a:cubicBezTo>
                  <a:close/>
                </a:path>
              </a:pathLst>
            </a:custGeom>
            <a:solidFill>
              <a:schemeClr val="accent5"/>
            </a:solidFill>
            <a:ln>
              <a:noFill/>
            </a:ln>
            <a:effectLst/>
          </p:spPr>
          <p:txBody>
            <a:bodyPr wrap="none" anchor="ctr"/>
            <a:lstStyle/>
            <a:p>
              <a:endParaRPr lang="en-US"/>
            </a:p>
          </p:txBody>
        </p:sp>
        <p:sp>
          <p:nvSpPr>
            <p:cNvPr id="14" name="Freeform 12">
              <a:extLst>
                <a:ext uri="{FF2B5EF4-FFF2-40B4-BE49-F238E27FC236}">
                  <a16:creationId xmlns:a16="http://schemas.microsoft.com/office/drawing/2014/main" id="{B30A741F-217A-40F7-9181-F251389C3E9E}"/>
                </a:ext>
              </a:extLst>
            </p:cNvPr>
            <p:cNvSpPr>
              <a:spLocks noChangeArrowheads="1"/>
            </p:cNvSpPr>
            <p:nvPr/>
          </p:nvSpPr>
          <p:spPr bwMode="auto">
            <a:xfrm>
              <a:off x="14754027" y="5550709"/>
              <a:ext cx="3482521" cy="4251532"/>
            </a:xfrm>
            <a:custGeom>
              <a:avLst/>
              <a:gdLst>
                <a:gd name="T0" fmla="*/ 2752 w 2794"/>
                <a:gd name="T1" fmla="*/ 3089 h 3411"/>
                <a:gd name="T2" fmla="*/ 2752 w 2794"/>
                <a:gd name="T3" fmla="*/ 3089 h 3411"/>
                <a:gd name="T4" fmla="*/ 2472 w 2794"/>
                <a:gd name="T5" fmla="*/ 3370 h 3411"/>
                <a:gd name="T6" fmla="*/ 322 w 2794"/>
                <a:gd name="T7" fmla="*/ 3370 h 3411"/>
                <a:gd name="T8" fmla="*/ 322 w 2794"/>
                <a:gd name="T9" fmla="*/ 3370 h 3411"/>
                <a:gd name="T10" fmla="*/ 41 w 2794"/>
                <a:gd name="T11" fmla="*/ 3089 h 3411"/>
                <a:gd name="T12" fmla="*/ 41 w 2794"/>
                <a:gd name="T13" fmla="*/ 935 h 3411"/>
                <a:gd name="T14" fmla="*/ 2752 w 2794"/>
                <a:gd name="T15" fmla="*/ 935 h 3411"/>
                <a:gd name="T16" fmla="*/ 2752 w 2794"/>
                <a:gd name="T17" fmla="*/ 3089 h 3411"/>
                <a:gd name="T18" fmla="*/ 2472 w 2794"/>
                <a:gd name="T19" fmla="*/ 0 h 3411"/>
                <a:gd name="T20" fmla="*/ 1726 w 2794"/>
                <a:gd name="T21" fmla="*/ 0 h 3411"/>
                <a:gd name="T22" fmla="*/ 1726 w 2794"/>
                <a:gd name="T23" fmla="*/ 0 h 3411"/>
                <a:gd name="T24" fmla="*/ 1397 w 2794"/>
                <a:gd name="T25" fmla="*/ 239 h 3411"/>
                <a:gd name="T26" fmla="*/ 1397 w 2794"/>
                <a:gd name="T27" fmla="*/ 239 h 3411"/>
                <a:gd name="T28" fmla="*/ 1067 w 2794"/>
                <a:gd name="T29" fmla="*/ 0 h 3411"/>
                <a:gd name="T30" fmla="*/ 322 w 2794"/>
                <a:gd name="T31" fmla="*/ 0 h 3411"/>
                <a:gd name="T32" fmla="*/ 322 w 2794"/>
                <a:gd name="T33" fmla="*/ 0 h 3411"/>
                <a:gd name="T34" fmla="*/ 0 w 2794"/>
                <a:gd name="T35" fmla="*/ 321 h 3411"/>
                <a:gd name="T36" fmla="*/ 0 w 2794"/>
                <a:gd name="T37" fmla="*/ 3089 h 3411"/>
                <a:gd name="T38" fmla="*/ 0 w 2794"/>
                <a:gd name="T39" fmla="*/ 3089 h 3411"/>
                <a:gd name="T40" fmla="*/ 322 w 2794"/>
                <a:gd name="T41" fmla="*/ 3410 h 3411"/>
                <a:gd name="T42" fmla="*/ 2472 w 2794"/>
                <a:gd name="T43" fmla="*/ 3410 h 3411"/>
                <a:gd name="T44" fmla="*/ 2472 w 2794"/>
                <a:gd name="T45" fmla="*/ 3410 h 3411"/>
                <a:gd name="T46" fmla="*/ 2793 w 2794"/>
                <a:gd name="T47" fmla="*/ 3089 h 3411"/>
                <a:gd name="T48" fmla="*/ 2793 w 2794"/>
                <a:gd name="T49" fmla="*/ 321 h 3411"/>
                <a:gd name="T50" fmla="*/ 2793 w 2794"/>
                <a:gd name="T51" fmla="*/ 321 h 3411"/>
                <a:gd name="T52" fmla="*/ 2472 w 2794"/>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4" h="3411">
                  <a:moveTo>
                    <a:pt x="2752" y="3089"/>
                  </a:moveTo>
                  <a:lnTo>
                    <a:pt x="2752" y="3089"/>
                  </a:lnTo>
                  <a:cubicBezTo>
                    <a:pt x="2752" y="3244"/>
                    <a:pt x="2626" y="3370"/>
                    <a:pt x="2472" y="3370"/>
                  </a:cubicBezTo>
                  <a:lnTo>
                    <a:pt x="322" y="3370"/>
                  </a:lnTo>
                  <a:lnTo>
                    <a:pt x="322" y="3370"/>
                  </a:lnTo>
                  <a:cubicBezTo>
                    <a:pt x="167" y="3370"/>
                    <a:pt x="41" y="3244"/>
                    <a:pt x="41" y="3089"/>
                  </a:cubicBezTo>
                  <a:lnTo>
                    <a:pt x="41" y="935"/>
                  </a:lnTo>
                  <a:lnTo>
                    <a:pt x="2752" y="935"/>
                  </a:lnTo>
                  <a:lnTo>
                    <a:pt x="2752" y="3089"/>
                  </a:lnTo>
                  <a:close/>
                  <a:moveTo>
                    <a:pt x="2472" y="0"/>
                  </a:moveTo>
                  <a:lnTo>
                    <a:pt x="1726" y="0"/>
                  </a:lnTo>
                  <a:lnTo>
                    <a:pt x="1726" y="0"/>
                  </a:lnTo>
                  <a:cubicBezTo>
                    <a:pt x="1681" y="139"/>
                    <a:pt x="1551" y="239"/>
                    <a:pt x="1397" y="239"/>
                  </a:cubicBezTo>
                  <a:lnTo>
                    <a:pt x="1397" y="239"/>
                  </a:lnTo>
                  <a:cubicBezTo>
                    <a:pt x="1243" y="239"/>
                    <a:pt x="1113" y="139"/>
                    <a:pt x="1067" y="0"/>
                  </a:cubicBezTo>
                  <a:lnTo>
                    <a:pt x="322" y="0"/>
                  </a:lnTo>
                  <a:lnTo>
                    <a:pt x="322" y="0"/>
                  </a:lnTo>
                  <a:cubicBezTo>
                    <a:pt x="145" y="0"/>
                    <a:pt x="0" y="145"/>
                    <a:pt x="0" y="321"/>
                  </a:cubicBezTo>
                  <a:lnTo>
                    <a:pt x="0" y="3089"/>
                  </a:lnTo>
                  <a:lnTo>
                    <a:pt x="0" y="3089"/>
                  </a:lnTo>
                  <a:cubicBezTo>
                    <a:pt x="0" y="3266"/>
                    <a:pt x="145" y="3410"/>
                    <a:pt x="322" y="3410"/>
                  </a:cubicBezTo>
                  <a:lnTo>
                    <a:pt x="2472" y="3410"/>
                  </a:lnTo>
                  <a:lnTo>
                    <a:pt x="2472" y="3410"/>
                  </a:lnTo>
                  <a:cubicBezTo>
                    <a:pt x="2649" y="3410"/>
                    <a:pt x="2793" y="3266"/>
                    <a:pt x="2793" y="3089"/>
                  </a:cubicBezTo>
                  <a:lnTo>
                    <a:pt x="2793" y="321"/>
                  </a:lnTo>
                  <a:lnTo>
                    <a:pt x="2793" y="321"/>
                  </a:lnTo>
                  <a:cubicBezTo>
                    <a:pt x="2793" y="145"/>
                    <a:pt x="2649" y="0"/>
                    <a:pt x="2472" y="0"/>
                  </a:cubicBezTo>
                  <a:close/>
                </a:path>
              </a:pathLst>
            </a:custGeom>
            <a:solidFill>
              <a:schemeClr val="accent4"/>
            </a:solidFill>
            <a:ln>
              <a:noFill/>
            </a:ln>
            <a:effectLst/>
          </p:spPr>
          <p:txBody>
            <a:bodyPr wrap="none" anchor="ctr"/>
            <a:lstStyle/>
            <a:p>
              <a:endParaRPr lang="en-US"/>
            </a:p>
          </p:txBody>
        </p:sp>
        <p:sp>
          <p:nvSpPr>
            <p:cNvPr id="15" name="Freeform 13">
              <a:extLst>
                <a:ext uri="{FF2B5EF4-FFF2-40B4-BE49-F238E27FC236}">
                  <a16:creationId xmlns:a16="http://schemas.microsoft.com/office/drawing/2014/main" id="{9566FC7D-39A1-4724-842D-982EB79FCA0C}"/>
                </a:ext>
              </a:extLst>
            </p:cNvPr>
            <p:cNvSpPr>
              <a:spLocks noChangeArrowheads="1"/>
            </p:cNvSpPr>
            <p:nvPr/>
          </p:nvSpPr>
          <p:spPr bwMode="auto">
            <a:xfrm>
              <a:off x="16110781" y="5039865"/>
              <a:ext cx="763520" cy="763520"/>
            </a:xfrm>
            <a:custGeom>
              <a:avLst/>
              <a:gdLst>
                <a:gd name="T0" fmla="*/ 306 w 612"/>
                <a:gd name="T1" fmla="*/ 0 h 611"/>
                <a:gd name="T2" fmla="*/ 306 w 612"/>
                <a:gd name="T3" fmla="*/ 0 h 611"/>
                <a:gd name="T4" fmla="*/ 0 w 612"/>
                <a:gd name="T5" fmla="*/ 305 h 611"/>
                <a:gd name="T6" fmla="*/ 0 w 612"/>
                <a:gd name="T7" fmla="*/ 305 h 611"/>
                <a:gd name="T8" fmla="*/ 306 w 612"/>
                <a:gd name="T9" fmla="*/ 610 h 611"/>
                <a:gd name="T10" fmla="*/ 306 w 612"/>
                <a:gd name="T11" fmla="*/ 610 h 611"/>
                <a:gd name="T12" fmla="*/ 611 w 612"/>
                <a:gd name="T13" fmla="*/ 305 h 611"/>
                <a:gd name="T14" fmla="*/ 611 w 612"/>
                <a:gd name="T15" fmla="*/ 305 h 611"/>
                <a:gd name="T16" fmla="*/ 306 w 612"/>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 h="611">
                  <a:moveTo>
                    <a:pt x="306" y="0"/>
                  </a:moveTo>
                  <a:lnTo>
                    <a:pt x="306" y="0"/>
                  </a:lnTo>
                  <a:cubicBezTo>
                    <a:pt x="137" y="0"/>
                    <a:pt x="0" y="136"/>
                    <a:pt x="0" y="305"/>
                  </a:cubicBezTo>
                  <a:lnTo>
                    <a:pt x="0" y="305"/>
                  </a:lnTo>
                  <a:cubicBezTo>
                    <a:pt x="0" y="474"/>
                    <a:pt x="137" y="610"/>
                    <a:pt x="306" y="610"/>
                  </a:cubicBezTo>
                  <a:lnTo>
                    <a:pt x="306" y="610"/>
                  </a:lnTo>
                  <a:cubicBezTo>
                    <a:pt x="474" y="610"/>
                    <a:pt x="611" y="474"/>
                    <a:pt x="611" y="305"/>
                  </a:cubicBezTo>
                  <a:lnTo>
                    <a:pt x="611" y="305"/>
                  </a:lnTo>
                  <a:cubicBezTo>
                    <a:pt x="611" y="136"/>
                    <a:pt x="474" y="0"/>
                    <a:pt x="306" y="0"/>
                  </a:cubicBezTo>
                </a:path>
              </a:pathLst>
            </a:custGeom>
            <a:solidFill>
              <a:schemeClr val="accent4"/>
            </a:solidFill>
            <a:ln>
              <a:noFill/>
            </a:ln>
            <a:effectLst/>
          </p:spPr>
          <p:txBody>
            <a:bodyPr wrap="none" anchor="ctr"/>
            <a:lstStyle/>
            <a:p>
              <a:endParaRPr lang="en-US"/>
            </a:p>
          </p:txBody>
        </p:sp>
        <p:sp>
          <p:nvSpPr>
            <p:cNvPr id="16" name="Freeform 14">
              <a:extLst>
                <a:ext uri="{FF2B5EF4-FFF2-40B4-BE49-F238E27FC236}">
                  <a16:creationId xmlns:a16="http://schemas.microsoft.com/office/drawing/2014/main" id="{BAE653AF-C7B0-4A73-AC48-AED79F8A29EF}"/>
                </a:ext>
              </a:extLst>
            </p:cNvPr>
            <p:cNvSpPr>
              <a:spLocks noChangeArrowheads="1"/>
            </p:cNvSpPr>
            <p:nvPr/>
          </p:nvSpPr>
          <p:spPr bwMode="auto">
            <a:xfrm>
              <a:off x="6146595" y="5550709"/>
              <a:ext cx="3477030" cy="4251532"/>
            </a:xfrm>
            <a:custGeom>
              <a:avLst/>
              <a:gdLst>
                <a:gd name="T0" fmla="*/ 2751 w 2793"/>
                <a:gd name="T1" fmla="*/ 3089 h 3411"/>
                <a:gd name="T2" fmla="*/ 2751 w 2793"/>
                <a:gd name="T3" fmla="*/ 3089 h 3411"/>
                <a:gd name="T4" fmla="*/ 2471 w 2793"/>
                <a:gd name="T5" fmla="*/ 3370 h 3411"/>
                <a:gd name="T6" fmla="*/ 321 w 2793"/>
                <a:gd name="T7" fmla="*/ 3370 h 3411"/>
                <a:gd name="T8" fmla="*/ 321 w 2793"/>
                <a:gd name="T9" fmla="*/ 3370 h 3411"/>
                <a:gd name="T10" fmla="*/ 41 w 2793"/>
                <a:gd name="T11" fmla="*/ 3089 h 3411"/>
                <a:gd name="T12" fmla="*/ 41 w 2793"/>
                <a:gd name="T13" fmla="*/ 935 h 3411"/>
                <a:gd name="T14" fmla="*/ 2751 w 2793"/>
                <a:gd name="T15" fmla="*/ 935 h 3411"/>
                <a:gd name="T16" fmla="*/ 2751 w 2793"/>
                <a:gd name="T17" fmla="*/ 3089 h 3411"/>
                <a:gd name="T18" fmla="*/ 2471 w 2793"/>
                <a:gd name="T19" fmla="*/ 0 h 3411"/>
                <a:gd name="T20" fmla="*/ 1725 w 2793"/>
                <a:gd name="T21" fmla="*/ 0 h 3411"/>
                <a:gd name="T22" fmla="*/ 1725 w 2793"/>
                <a:gd name="T23" fmla="*/ 0 h 3411"/>
                <a:gd name="T24" fmla="*/ 1396 w 2793"/>
                <a:gd name="T25" fmla="*/ 239 h 3411"/>
                <a:gd name="T26" fmla="*/ 1396 w 2793"/>
                <a:gd name="T27" fmla="*/ 239 h 3411"/>
                <a:gd name="T28" fmla="*/ 1067 w 2793"/>
                <a:gd name="T29" fmla="*/ 0 h 3411"/>
                <a:gd name="T30" fmla="*/ 321 w 2793"/>
                <a:gd name="T31" fmla="*/ 0 h 3411"/>
                <a:gd name="T32" fmla="*/ 321 w 2793"/>
                <a:gd name="T33" fmla="*/ 0 h 3411"/>
                <a:gd name="T34" fmla="*/ 0 w 2793"/>
                <a:gd name="T35" fmla="*/ 321 h 3411"/>
                <a:gd name="T36" fmla="*/ 0 w 2793"/>
                <a:gd name="T37" fmla="*/ 3089 h 3411"/>
                <a:gd name="T38" fmla="*/ 0 w 2793"/>
                <a:gd name="T39" fmla="*/ 3089 h 3411"/>
                <a:gd name="T40" fmla="*/ 321 w 2793"/>
                <a:gd name="T41" fmla="*/ 3410 h 3411"/>
                <a:gd name="T42" fmla="*/ 2471 w 2793"/>
                <a:gd name="T43" fmla="*/ 3410 h 3411"/>
                <a:gd name="T44" fmla="*/ 2471 w 2793"/>
                <a:gd name="T45" fmla="*/ 3410 h 3411"/>
                <a:gd name="T46" fmla="*/ 2792 w 2793"/>
                <a:gd name="T47" fmla="*/ 3089 h 3411"/>
                <a:gd name="T48" fmla="*/ 2792 w 2793"/>
                <a:gd name="T49" fmla="*/ 321 h 3411"/>
                <a:gd name="T50" fmla="*/ 2792 w 2793"/>
                <a:gd name="T51" fmla="*/ 321 h 3411"/>
                <a:gd name="T52" fmla="*/ 2471 w 2793"/>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3" h="3411">
                  <a:moveTo>
                    <a:pt x="2751" y="3089"/>
                  </a:moveTo>
                  <a:lnTo>
                    <a:pt x="2751" y="3089"/>
                  </a:lnTo>
                  <a:cubicBezTo>
                    <a:pt x="2751" y="3244"/>
                    <a:pt x="2625" y="3370"/>
                    <a:pt x="2471" y="3370"/>
                  </a:cubicBezTo>
                  <a:lnTo>
                    <a:pt x="321" y="3370"/>
                  </a:lnTo>
                  <a:lnTo>
                    <a:pt x="321" y="3370"/>
                  </a:lnTo>
                  <a:cubicBezTo>
                    <a:pt x="167" y="3370"/>
                    <a:pt x="41" y="3244"/>
                    <a:pt x="41" y="3089"/>
                  </a:cubicBezTo>
                  <a:lnTo>
                    <a:pt x="41" y="935"/>
                  </a:lnTo>
                  <a:lnTo>
                    <a:pt x="2751" y="935"/>
                  </a:lnTo>
                  <a:lnTo>
                    <a:pt x="2751" y="3089"/>
                  </a:lnTo>
                  <a:close/>
                  <a:moveTo>
                    <a:pt x="2471" y="0"/>
                  </a:moveTo>
                  <a:lnTo>
                    <a:pt x="1725" y="0"/>
                  </a:lnTo>
                  <a:lnTo>
                    <a:pt x="1725" y="0"/>
                  </a:lnTo>
                  <a:cubicBezTo>
                    <a:pt x="1680" y="139"/>
                    <a:pt x="1550" y="239"/>
                    <a:pt x="1396" y="239"/>
                  </a:cubicBezTo>
                  <a:lnTo>
                    <a:pt x="1396" y="239"/>
                  </a:lnTo>
                  <a:cubicBezTo>
                    <a:pt x="1242" y="239"/>
                    <a:pt x="1112" y="139"/>
                    <a:pt x="1067" y="0"/>
                  </a:cubicBezTo>
                  <a:lnTo>
                    <a:pt x="321" y="0"/>
                  </a:lnTo>
                  <a:lnTo>
                    <a:pt x="321" y="0"/>
                  </a:lnTo>
                  <a:cubicBezTo>
                    <a:pt x="144" y="0"/>
                    <a:pt x="0" y="145"/>
                    <a:pt x="0" y="321"/>
                  </a:cubicBezTo>
                  <a:lnTo>
                    <a:pt x="0" y="3089"/>
                  </a:lnTo>
                  <a:lnTo>
                    <a:pt x="0" y="3089"/>
                  </a:lnTo>
                  <a:cubicBezTo>
                    <a:pt x="0" y="3266"/>
                    <a:pt x="144" y="3410"/>
                    <a:pt x="321" y="3410"/>
                  </a:cubicBezTo>
                  <a:lnTo>
                    <a:pt x="2471" y="3410"/>
                  </a:lnTo>
                  <a:lnTo>
                    <a:pt x="2471" y="3410"/>
                  </a:lnTo>
                  <a:cubicBezTo>
                    <a:pt x="2648" y="3410"/>
                    <a:pt x="2792" y="3266"/>
                    <a:pt x="2792" y="3089"/>
                  </a:cubicBezTo>
                  <a:lnTo>
                    <a:pt x="2792" y="321"/>
                  </a:lnTo>
                  <a:lnTo>
                    <a:pt x="2792" y="321"/>
                  </a:lnTo>
                  <a:cubicBezTo>
                    <a:pt x="2792" y="145"/>
                    <a:pt x="2648" y="0"/>
                    <a:pt x="2471" y="0"/>
                  </a:cubicBezTo>
                  <a:close/>
                </a:path>
              </a:pathLst>
            </a:custGeom>
            <a:solidFill>
              <a:schemeClr val="accent2"/>
            </a:solidFill>
            <a:ln>
              <a:noFill/>
            </a:ln>
            <a:effectLst/>
          </p:spPr>
          <p:txBody>
            <a:bodyPr wrap="none" anchor="ctr"/>
            <a:lstStyle/>
            <a:p>
              <a:endParaRPr lang="en-US"/>
            </a:p>
          </p:txBody>
        </p:sp>
        <p:sp>
          <p:nvSpPr>
            <p:cNvPr id="17" name="Freeform 15">
              <a:extLst>
                <a:ext uri="{FF2B5EF4-FFF2-40B4-BE49-F238E27FC236}">
                  <a16:creationId xmlns:a16="http://schemas.microsoft.com/office/drawing/2014/main" id="{EA9D371A-24B9-4191-9139-D8E52948BC07}"/>
                </a:ext>
              </a:extLst>
            </p:cNvPr>
            <p:cNvSpPr>
              <a:spLocks noChangeArrowheads="1"/>
            </p:cNvSpPr>
            <p:nvPr/>
          </p:nvSpPr>
          <p:spPr bwMode="auto">
            <a:xfrm>
              <a:off x="10447565" y="5550709"/>
              <a:ext cx="3477027" cy="4251532"/>
            </a:xfrm>
            <a:custGeom>
              <a:avLst/>
              <a:gdLst>
                <a:gd name="T0" fmla="*/ 2751 w 2793"/>
                <a:gd name="T1" fmla="*/ 3089 h 3411"/>
                <a:gd name="T2" fmla="*/ 2751 w 2793"/>
                <a:gd name="T3" fmla="*/ 3089 h 3411"/>
                <a:gd name="T4" fmla="*/ 2470 w 2793"/>
                <a:gd name="T5" fmla="*/ 3370 h 3411"/>
                <a:gd name="T6" fmla="*/ 322 w 2793"/>
                <a:gd name="T7" fmla="*/ 3370 h 3411"/>
                <a:gd name="T8" fmla="*/ 322 w 2793"/>
                <a:gd name="T9" fmla="*/ 3370 h 3411"/>
                <a:gd name="T10" fmla="*/ 41 w 2793"/>
                <a:gd name="T11" fmla="*/ 3089 h 3411"/>
                <a:gd name="T12" fmla="*/ 41 w 2793"/>
                <a:gd name="T13" fmla="*/ 935 h 3411"/>
                <a:gd name="T14" fmla="*/ 2751 w 2793"/>
                <a:gd name="T15" fmla="*/ 935 h 3411"/>
                <a:gd name="T16" fmla="*/ 2751 w 2793"/>
                <a:gd name="T17" fmla="*/ 3089 h 3411"/>
                <a:gd name="T18" fmla="*/ 2470 w 2793"/>
                <a:gd name="T19" fmla="*/ 0 h 3411"/>
                <a:gd name="T20" fmla="*/ 1725 w 2793"/>
                <a:gd name="T21" fmla="*/ 0 h 3411"/>
                <a:gd name="T22" fmla="*/ 1725 w 2793"/>
                <a:gd name="T23" fmla="*/ 0 h 3411"/>
                <a:gd name="T24" fmla="*/ 1396 w 2793"/>
                <a:gd name="T25" fmla="*/ 239 h 3411"/>
                <a:gd name="T26" fmla="*/ 1396 w 2793"/>
                <a:gd name="T27" fmla="*/ 239 h 3411"/>
                <a:gd name="T28" fmla="*/ 1067 w 2793"/>
                <a:gd name="T29" fmla="*/ 0 h 3411"/>
                <a:gd name="T30" fmla="*/ 322 w 2793"/>
                <a:gd name="T31" fmla="*/ 0 h 3411"/>
                <a:gd name="T32" fmla="*/ 322 w 2793"/>
                <a:gd name="T33" fmla="*/ 0 h 3411"/>
                <a:gd name="T34" fmla="*/ 0 w 2793"/>
                <a:gd name="T35" fmla="*/ 321 h 3411"/>
                <a:gd name="T36" fmla="*/ 0 w 2793"/>
                <a:gd name="T37" fmla="*/ 3089 h 3411"/>
                <a:gd name="T38" fmla="*/ 0 w 2793"/>
                <a:gd name="T39" fmla="*/ 3089 h 3411"/>
                <a:gd name="T40" fmla="*/ 322 w 2793"/>
                <a:gd name="T41" fmla="*/ 3410 h 3411"/>
                <a:gd name="T42" fmla="*/ 2470 w 2793"/>
                <a:gd name="T43" fmla="*/ 3410 h 3411"/>
                <a:gd name="T44" fmla="*/ 2470 w 2793"/>
                <a:gd name="T45" fmla="*/ 3410 h 3411"/>
                <a:gd name="T46" fmla="*/ 2792 w 2793"/>
                <a:gd name="T47" fmla="*/ 3089 h 3411"/>
                <a:gd name="T48" fmla="*/ 2792 w 2793"/>
                <a:gd name="T49" fmla="*/ 321 h 3411"/>
                <a:gd name="T50" fmla="*/ 2792 w 2793"/>
                <a:gd name="T51" fmla="*/ 321 h 3411"/>
                <a:gd name="T52" fmla="*/ 2470 w 2793"/>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3" h="3411">
                  <a:moveTo>
                    <a:pt x="2751" y="3089"/>
                  </a:moveTo>
                  <a:lnTo>
                    <a:pt x="2751" y="3089"/>
                  </a:lnTo>
                  <a:cubicBezTo>
                    <a:pt x="2751" y="3244"/>
                    <a:pt x="2625" y="3370"/>
                    <a:pt x="2470" y="3370"/>
                  </a:cubicBezTo>
                  <a:lnTo>
                    <a:pt x="322" y="3370"/>
                  </a:lnTo>
                  <a:lnTo>
                    <a:pt x="322" y="3370"/>
                  </a:lnTo>
                  <a:cubicBezTo>
                    <a:pt x="167" y="3370"/>
                    <a:pt x="41" y="3244"/>
                    <a:pt x="41" y="3089"/>
                  </a:cubicBezTo>
                  <a:lnTo>
                    <a:pt x="41" y="935"/>
                  </a:lnTo>
                  <a:lnTo>
                    <a:pt x="2751" y="935"/>
                  </a:lnTo>
                  <a:lnTo>
                    <a:pt x="2751" y="3089"/>
                  </a:lnTo>
                  <a:close/>
                  <a:moveTo>
                    <a:pt x="2470" y="0"/>
                  </a:moveTo>
                  <a:lnTo>
                    <a:pt x="1725" y="0"/>
                  </a:lnTo>
                  <a:lnTo>
                    <a:pt x="1725" y="0"/>
                  </a:lnTo>
                  <a:cubicBezTo>
                    <a:pt x="1679" y="139"/>
                    <a:pt x="1549" y="239"/>
                    <a:pt x="1396" y="239"/>
                  </a:cubicBezTo>
                  <a:lnTo>
                    <a:pt x="1396" y="239"/>
                  </a:lnTo>
                  <a:cubicBezTo>
                    <a:pt x="1242" y="239"/>
                    <a:pt x="1112" y="139"/>
                    <a:pt x="1067" y="0"/>
                  </a:cubicBezTo>
                  <a:lnTo>
                    <a:pt x="322" y="0"/>
                  </a:lnTo>
                  <a:lnTo>
                    <a:pt x="322" y="0"/>
                  </a:lnTo>
                  <a:cubicBezTo>
                    <a:pt x="144" y="0"/>
                    <a:pt x="0" y="145"/>
                    <a:pt x="0" y="321"/>
                  </a:cubicBezTo>
                  <a:lnTo>
                    <a:pt x="0" y="3089"/>
                  </a:lnTo>
                  <a:lnTo>
                    <a:pt x="0" y="3089"/>
                  </a:lnTo>
                  <a:cubicBezTo>
                    <a:pt x="0" y="3266"/>
                    <a:pt x="144" y="3410"/>
                    <a:pt x="322" y="3410"/>
                  </a:cubicBezTo>
                  <a:lnTo>
                    <a:pt x="2470" y="3410"/>
                  </a:lnTo>
                  <a:lnTo>
                    <a:pt x="2470" y="3410"/>
                  </a:lnTo>
                  <a:cubicBezTo>
                    <a:pt x="2648" y="3410"/>
                    <a:pt x="2792" y="3266"/>
                    <a:pt x="2792" y="3089"/>
                  </a:cubicBezTo>
                  <a:lnTo>
                    <a:pt x="2792" y="321"/>
                  </a:lnTo>
                  <a:lnTo>
                    <a:pt x="2792" y="321"/>
                  </a:lnTo>
                  <a:cubicBezTo>
                    <a:pt x="2792" y="145"/>
                    <a:pt x="2648" y="0"/>
                    <a:pt x="2470" y="0"/>
                  </a:cubicBezTo>
                  <a:close/>
                </a:path>
              </a:pathLst>
            </a:custGeom>
            <a:solidFill>
              <a:srgbClr val="00B050"/>
            </a:solidFill>
            <a:ln>
              <a:noFill/>
            </a:ln>
            <a:effectLst/>
          </p:spPr>
          <p:txBody>
            <a:bodyPr wrap="none" anchor="ctr"/>
            <a:lstStyle/>
            <a:p>
              <a:endParaRPr lang="en-US"/>
            </a:p>
          </p:txBody>
        </p:sp>
        <p:sp>
          <p:nvSpPr>
            <p:cNvPr id="18" name="Freeform 16">
              <a:extLst>
                <a:ext uri="{FF2B5EF4-FFF2-40B4-BE49-F238E27FC236}">
                  <a16:creationId xmlns:a16="http://schemas.microsoft.com/office/drawing/2014/main" id="{49AC238A-D902-4D1B-9496-297B07A369B7}"/>
                </a:ext>
              </a:extLst>
            </p:cNvPr>
            <p:cNvSpPr>
              <a:spLocks noChangeArrowheads="1"/>
            </p:cNvSpPr>
            <p:nvPr/>
          </p:nvSpPr>
          <p:spPr bwMode="auto">
            <a:xfrm>
              <a:off x="1840133" y="5550709"/>
              <a:ext cx="3482521" cy="4251532"/>
            </a:xfrm>
            <a:custGeom>
              <a:avLst/>
              <a:gdLst>
                <a:gd name="T0" fmla="*/ 2752 w 2794"/>
                <a:gd name="T1" fmla="*/ 3089 h 3411"/>
                <a:gd name="T2" fmla="*/ 2752 w 2794"/>
                <a:gd name="T3" fmla="*/ 3089 h 3411"/>
                <a:gd name="T4" fmla="*/ 2471 w 2794"/>
                <a:gd name="T5" fmla="*/ 3370 h 3411"/>
                <a:gd name="T6" fmla="*/ 322 w 2794"/>
                <a:gd name="T7" fmla="*/ 3370 h 3411"/>
                <a:gd name="T8" fmla="*/ 322 w 2794"/>
                <a:gd name="T9" fmla="*/ 3370 h 3411"/>
                <a:gd name="T10" fmla="*/ 41 w 2794"/>
                <a:gd name="T11" fmla="*/ 3089 h 3411"/>
                <a:gd name="T12" fmla="*/ 41 w 2794"/>
                <a:gd name="T13" fmla="*/ 935 h 3411"/>
                <a:gd name="T14" fmla="*/ 2752 w 2794"/>
                <a:gd name="T15" fmla="*/ 935 h 3411"/>
                <a:gd name="T16" fmla="*/ 2752 w 2794"/>
                <a:gd name="T17" fmla="*/ 3089 h 3411"/>
                <a:gd name="T18" fmla="*/ 2471 w 2794"/>
                <a:gd name="T19" fmla="*/ 0 h 3411"/>
                <a:gd name="T20" fmla="*/ 1726 w 2794"/>
                <a:gd name="T21" fmla="*/ 0 h 3411"/>
                <a:gd name="T22" fmla="*/ 1726 w 2794"/>
                <a:gd name="T23" fmla="*/ 0 h 3411"/>
                <a:gd name="T24" fmla="*/ 1396 w 2794"/>
                <a:gd name="T25" fmla="*/ 239 h 3411"/>
                <a:gd name="T26" fmla="*/ 1396 w 2794"/>
                <a:gd name="T27" fmla="*/ 239 h 3411"/>
                <a:gd name="T28" fmla="*/ 1067 w 2794"/>
                <a:gd name="T29" fmla="*/ 0 h 3411"/>
                <a:gd name="T30" fmla="*/ 322 w 2794"/>
                <a:gd name="T31" fmla="*/ 0 h 3411"/>
                <a:gd name="T32" fmla="*/ 322 w 2794"/>
                <a:gd name="T33" fmla="*/ 0 h 3411"/>
                <a:gd name="T34" fmla="*/ 0 w 2794"/>
                <a:gd name="T35" fmla="*/ 321 h 3411"/>
                <a:gd name="T36" fmla="*/ 0 w 2794"/>
                <a:gd name="T37" fmla="*/ 3089 h 3411"/>
                <a:gd name="T38" fmla="*/ 0 w 2794"/>
                <a:gd name="T39" fmla="*/ 3089 h 3411"/>
                <a:gd name="T40" fmla="*/ 322 w 2794"/>
                <a:gd name="T41" fmla="*/ 3410 h 3411"/>
                <a:gd name="T42" fmla="*/ 2471 w 2794"/>
                <a:gd name="T43" fmla="*/ 3410 h 3411"/>
                <a:gd name="T44" fmla="*/ 2471 w 2794"/>
                <a:gd name="T45" fmla="*/ 3410 h 3411"/>
                <a:gd name="T46" fmla="*/ 2793 w 2794"/>
                <a:gd name="T47" fmla="*/ 3089 h 3411"/>
                <a:gd name="T48" fmla="*/ 2793 w 2794"/>
                <a:gd name="T49" fmla="*/ 321 h 3411"/>
                <a:gd name="T50" fmla="*/ 2793 w 2794"/>
                <a:gd name="T51" fmla="*/ 321 h 3411"/>
                <a:gd name="T52" fmla="*/ 2471 w 2794"/>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4" h="3411">
                  <a:moveTo>
                    <a:pt x="2752" y="3089"/>
                  </a:moveTo>
                  <a:lnTo>
                    <a:pt x="2752" y="3089"/>
                  </a:lnTo>
                  <a:cubicBezTo>
                    <a:pt x="2752" y="3244"/>
                    <a:pt x="2626" y="3370"/>
                    <a:pt x="2471" y="3370"/>
                  </a:cubicBezTo>
                  <a:lnTo>
                    <a:pt x="322" y="3370"/>
                  </a:lnTo>
                  <a:lnTo>
                    <a:pt x="322" y="3370"/>
                  </a:lnTo>
                  <a:cubicBezTo>
                    <a:pt x="167" y="3370"/>
                    <a:pt x="41" y="3244"/>
                    <a:pt x="41" y="3089"/>
                  </a:cubicBezTo>
                  <a:lnTo>
                    <a:pt x="41" y="935"/>
                  </a:lnTo>
                  <a:lnTo>
                    <a:pt x="2752" y="935"/>
                  </a:lnTo>
                  <a:lnTo>
                    <a:pt x="2752" y="3089"/>
                  </a:lnTo>
                  <a:close/>
                  <a:moveTo>
                    <a:pt x="2471" y="0"/>
                  </a:moveTo>
                  <a:lnTo>
                    <a:pt x="1726" y="0"/>
                  </a:lnTo>
                  <a:lnTo>
                    <a:pt x="1726" y="0"/>
                  </a:lnTo>
                  <a:cubicBezTo>
                    <a:pt x="1681" y="139"/>
                    <a:pt x="1550" y="239"/>
                    <a:pt x="1396" y="239"/>
                  </a:cubicBezTo>
                  <a:lnTo>
                    <a:pt x="1396" y="239"/>
                  </a:lnTo>
                  <a:cubicBezTo>
                    <a:pt x="1243" y="239"/>
                    <a:pt x="1113" y="139"/>
                    <a:pt x="1067" y="0"/>
                  </a:cubicBezTo>
                  <a:lnTo>
                    <a:pt x="322" y="0"/>
                  </a:lnTo>
                  <a:lnTo>
                    <a:pt x="322" y="0"/>
                  </a:lnTo>
                  <a:cubicBezTo>
                    <a:pt x="144" y="0"/>
                    <a:pt x="0" y="145"/>
                    <a:pt x="0" y="321"/>
                  </a:cubicBezTo>
                  <a:lnTo>
                    <a:pt x="0" y="3089"/>
                  </a:lnTo>
                  <a:lnTo>
                    <a:pt x="0" y="3089"/>
                  </a:lnTo>
                  <a:cubicBezTo>
                    <a:pt x="0" y="3266"/>
                    <a:pt x="144" y="3410"/>
                    <a:pt x="322" y="3410"/>
                  </a:cubicBezTo>
                  <a:lnTo>
                    <a:pt x="2471" y="3410"/>
                  </a:lnTo>
                  <a:lnTo>
                    <a:pt x="2471" y="3410"/>
                  </a:lnTo>
                  <a:cubicBezTo>
                    <a:pt x="2649" y="3410"/>
                    <a:pt x="2793" y="3266"/>
                    <a:pt x="2793" y="3089"/>
                  </a:cubicBezTo>
                  <a:lnTo>
                    <a:pt x="2793" y="321"/>
                  </a:lnTo>
                  <a:lnTo>
                    <a:pt x="2793" y="321"/>
                  </a:lnTo>
                  <a:cubicBezTo>
                    <a:pt x="2793" y="145"/>
                    <a:pt x="2649" y="0"/>
                    <a:pt x="2471" y="0"/>
                  </a:cubicBezTo>
                  <a:close/>
                </a:path>
              </a:pathLst>
            </a:custGeom>
            <a:solidFill>
              <a:srgbClr val="002060"/>
            </a:solidFill>
            <a:ln>
              <a:noFill/>
            </a:ln>
            <a:effectLst/>
          </p:spPr>
          <p:txBody>
            <a:bodyPr wrap="none" anchor="ctr"/>
            <a:lstStyle/>
            <a:p>
              <a:endParaRPr lang="en-US" dirty="0"/>
            </a:p>
          </p:txBody>
        </p:sp>
        <p:sp>
          <p:nvSpPr>
            <p:cNvPr id="19" name="Freeform 17">
              <a:extLst>
                <a:ext uri="{FF2B5EF4-FFF2-40B4-BE49-F238E27FC236}">
                  <a16:creationId xmlns:a16="http://schemas.microsoft.com/office/drawing/2014/main" id="{E7259DB1-E1D7-476F-A287-6A79ADB112EC}"/>
                </a:ext>
              </a:extLst>
            </p:cNvPr>
            <p:cNvSpPr>
              <a:spLocks noChangeArrowheads="1"/>
            </p:cNvSpPr>
            <p:nvPr/>
          </p:nvSpPr>
          <p:spPr bwMode="auto">
            <a:xfrm>
              <a:off x="3202381" y="5039865"/>
              <a:ext cx="763520" cy="763520"/>
            </a:xfrm>
            <a:custGeom>
              <a:avLst/>
              <a:gdLst>
                <a:gd name="T0" fmla="*/ 305 w 612"/>
                <a:gd name="T1" fmla="*/ 0 h 611"/>
                <a:gd name="T2" fmla="*/ 305 w 612"/>
                <a:gd name="T3" fmla="*/ 0 h 611"/>
                <a:gd name="T4" fmla="*/ 0 w 612"/>
                <a:gd name="T5" fmla="*/ 305 h 611"/>
                <a:gd name="T6" fmla="*/ 0 w 612"/>
                <a:gd name="T7" fmla="*/ 305 h 611"/>
                <a:gd name="T8" fmla="*/ 305 w 612"/>
                <a:gd name="T9" fmla="*/ 610 h 611"/>
                <a:gd name="T10" fmla="*/ 305 w 612"/>
                <a:gd name="T11" fmla="*/ 610 h 611"/>
                <a:gd name="T12" fmla="*/ 611 w 612"/>
                <a:gd name="T13" fmla="*/ 305 h 611"/>
                <a:gd name="T14" fmla="*/ 611 w 612"/>
                <a:gd name="T15" fmla="*/ 305 h 611"/>
                <a:gd name="T16" fmla="*/ 305 w 612"/>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 h="611">
                  <a:moveTo>
                    <a:pt x="305" y="0"/>
                  </a:moveTo>
                  <a:lnTo>
                    <a:pt x="305" y="0"/>
                  </a:lnTo>
                  <a:cubicBezTo>
                    <a:pt x="137" y="0"/>
                    <a:pt x="0" y="136"/>
                    <a:pt x="0" y="305"/>
                  </a:cubicBezTo>
                  <a:lnTo>
                    <a:pt x="0" y="305"/>
                  </a:lnTo>
                  <a:cubicBezTo>
                    <a:pt x="0" y="474"/>
                    <a:pt x="137" y="610"/>
                    <a:pt x="305" y="610"/>
                  </a:cubicBezTo>
                  <a:lnTo>
                    <a:pt x="305" y="610"/>
                  </a:lnTo>
                  <a:cubicBezTo>
                    <a:pt x="474" y="610"/>
                    <a:pt x="611" y="474"/>
                    <a:pt x="611" y="305"/>
                  </a:cubicBezTo>
                  <a:lnTo>
                    <a:pt x="611" y="305"/>
                  </a:lnTo>
                  <a:cubicBezTo>
                    <a:pt x="611" y="136"/>
                    <a:pt x="474" y="0"/>
                    <a:pt x="305" y="0"/>
                  </a:cubicBezTo>
                </a:path>
              </a:pathLst>
            </a:custGeom>
            <a:solidFill>
              <a:schemeClr val="accent1"/>
            </a:solidFill>
            <a:ln>
              <a:noFill/>
            </a:ln>
            <a:effectLst/>
          </p:spPr>
          <p:txBody>
            <a:bodyPr wrap="none" anchor="ctr"/>
            <a:lstStyle/>
            <a:p>
              <a:endParaRPr lang="en-US"/>
            </a:p>
          </p:txBody>
        </p:sp>
        <p:sp>
          <p:nvSpPr>
            <p:cNvPr id="20" name="Freeform 18">
              <a:extLst>
                <a:ext uri="{FF2B5EF4-FFF2-40B4-BE49-F238E27FC236}">
                  <a16:creationId xmlns:a16="http://schemas.microsoft.com/office/drawing/2014/main" id="{4BE7A5F8-4EDA-4865-A96F-0B8E0D66BF40}"/>
                </a:ext>
              </a:extLst>
            </p:cNvPr>
            <p:cNvSpPr>
              <a:spLocks noChangeArrowheads="1"/>
            </p:cNvSpPr>
            <p:nvPr/>
          </p:nvSpPr>
          <p:spPr bwMode="auto">
            <a:xfrm>
              <a:off x="7503352" y="5039865"/>
              <a:ext cx="763516" cy="763520"/>
            </a:xfrm>
            <a:custGeom>
              <a:avLst/>
              <a:gdLst>
                <a:gd name="T0" fmla="*/ 305 w 611"/>
                <a:gd name="T1" fmla="*/ 0 h 611"/>
                <a:gd name="T2" fmla="*/ 305 w 611"/>
                <a:gd name="T3" fmla="*/ 0 h 611"/>
                <a:gd name="T4" fmla="*/ 0 w 611"/>
                <a:gd name="T5" fmla="*/ 305 h 611"/>
                <a:gd name="T6" fmla="*/ 0 w 611"/>
                <a:gd name="T7" fmla="*/ 305 h 611"/>
                <a:gd name="T8" fmla="*/ 305 w 611"/>
                <a:gd name="T9" fmla="*/ 610 h 611"/>
                <a:gd name="T10" fmla="*/ 305 w 611"/>
                <a:gd name="T11" fmla="*/ 610 h 611"/>
                <a:gd name="T12" fmla="*/ 610 w 611"/>
                <a:gd name="T13" fmla="*/ 305 h 611"/>
                <a:gd name="T14" fmla="*/ 610 w 611"/>
                <a:gd name="T15" fmla="*/ 305 h 611"/>
                <a:gd name="T16" fmla="*/ 305 w 611"/>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1">
                  <a:moveTo>
                    <a:pt x="305" y="0"/>
                  </a:moveTo>
                  <a:lnTo>
                    <a:pt x="305" y="0"/>
                  </a:lnTo>
                  <a:cubicBezTo>
                    <a:pt x="136" y="0"/>
                    <a:pt x="0" y="136"/>
                    <a:pt x="0" y="305"/>
                  </a:cubicBezTo>
                  <a:lnTo>
                    <a:pt x="0" y="305"/>
                  </a:lnTo>
                  <a:cubicBezTo>
                    <a:pt x="0" y="474"/>
                    <a:pt x="136" y="610"/>
                    <a:pt x="305" y="610"/>
                  </a:cubicBezTo>
                  <a:lnTo>
                    <a:pt x="305" y="610"/>
                  </a:lnTo>
                  <a:cubicBezTo>
                    <a:pt x="474" y="610"/>
                    <a:pt x="610" y="474"/>
                    <a:pt x="610" y="305"/>
                  </a:cubicBezTo>
                  <a:lnTo>
                    <a:pt x="610" y="305"/>
                  </a:lnTo>
                  <a:cubicBezTo>
                    <a:pt x="610" y="136"/>
                    <a:pt x="474" y="0"/>
                    <a:pt x="305" y="0"/>
                  </a:cubicBezTo>
                </a:path>
              </a:pathLst>
            </a:custGeom>
            <a:solidFill>
              <a:schemeClr val="accent2"/>
            </a:solidFill>
            <a:ln>
              <a:noFill/>
            </a:ln>
            <a:effectLst/>
          </p:spPr>
          <p:txBody>
            <a:bodyPr wrap="none" anchor="ctr"/>
            <a:lstStyle/>
            <a:p>
              <a:endParaRPr lang="en-US"/>
            </a:p>
          </p:txBody>
        </p:sp>
        <p:sp>
          <p:nvSpPr>
            <p:cNvPr id="21" name="Freeform 19">
              <a:extLst>
                <a:ext uri="{FF2B5EF4-FFF2-40B4-BE49-F238E27FC236}">
                  <a16:creationId xmlns:a16="http://schemas.microsoft.com/office/drawing/2014/main" id="{82188613-B8B9-4551-8B21-7957EB278CEF}"/>
                </a:ext>
              </a:extLst>
            </p:cNvPr>
            <p:cNvSpPr>
              <a:spLocks noChangeArrowheads="1"/>
            </p:cNvSpPr>
            <p:nvPr/>
          </p:nvSpPr>
          <p:spPr bwMode="auto">
            <a:xfrm>
              <a:off x="11805745" y="5039865"/>
              <a:ext cx="763516" cy="763519"/>
            </a:xfrm>
            <a:custGeom>
              <a:avLst/>
              <a:gdLst>
                <a:gd name="T0" fmla="*/ 305 w 611"/>
                <a:gd name="T1" fmla="*/ 0 h 611"/>
                <a:gd name="T2" fmla="*/ 305 w 611"/>
                <a:gd name="T3" fmla="*/ 0 h 611"/>
                <a:gd name="T4" fmla="*/ 0 w 611"/>
                <a:gd name="T5" fmla="*/ 305 h 611"/>
                <a:gd name="T6" fmla="*/ 0 w 611"/>
                <a:gd name="T7" fmla="*/ 305 h 611"/>
                <a:gd name="T8" fmla="*/ 305 w 611"/>
                <a:gd name="T9" fmla="*/ 610 h 611"/>
                <a:gd name="T10" fmla="*/ 305 w 611"/>
                <a:gd name="T11" fmla="*/ 610 h 611"/>
                <a:gd name="T12" fmla="*/ 610 w 611"/>
                <a:gd name="T13" fmla="*/ 305 h 611"/>
                <a:gd name="T14" fmla="*/ 610 w 611"/>
                <a:gd name="T15" fmla="*/ 305 h 611"/>
                <a:gd name="T16" fmla="*/ 305 w 611"/>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1">
                  <a:moveTo>
                    <a:pt x="305" y="0"/>
                  </a:moveTo>
                  <a:lnTo>
                    <a:pt x="305" y="0"/>
                  </a:lnTo>
                  <a:cubicBezTo>
                    <a:pt x="136" y="0"/>
                    <a:pt x="0" y="136"/>
                    <a:pt x="0" y="305"/>
                  </a:cubicBezTo>
                  <a:lnTo>
                    <a:pt x="0" y="305"/>
                  </a:lnTo>
                  <a:cubicBezTo>
                    <a:pt x="0" y="474"/>
                    <a:pt x="136" y="610"/>
                    <a:pt x="305" y="610"/>
                  </a:cubicBezTo>
                  <a:lnTo>
                    <a:pt x="305" y="610"/>
                  </a:lnTo>
                  <a:cubicBezTo>
                    <a:pt x="473" y="610"/>
                    <a:pt x="610" y="474"/>
                    <a:pt x="610" y="305"/>
                  </a:cubicBezTo>
                  <a:lnTo>
                    <a:pt x="610" y="305"/>
                  </a:lnTo>
                  <a:cubicBezTo>
                    <a:pt x="610" y="136"/>
                    <a:pt x="473" y="0"/>
                    <a:pt x="305" y="0"/>
                  </a:cubicBezTo>
                </a:path>
              </a:pathLst>
            </a:custGeom>
            <a:solidFill>
              <a:srgbClr val="00B050"/>
            </a:solidFill>
            <a:ln>
              <a:noFill/>
            </a:ln>
            <a:effectLst/>
          </p:spPr>
          <p:txBody>
            <a:bodyPr wrap="none" anchor="ctr"/>
            <a:lstStyle/>
            <a:p>
              <a:endParaRPr lang="en-US"/>
            </a:p>
          </p:txBody>
        </p:sp>
        <p:sp>
          <p:nvSpPr>
            <p:cNvPr id="22" name="Freeform 20">
              <a:extLst>
                <a:ext uri="{FF2B5EF4-FFF2-40B4-BE49-F238E27FC236}">
                  <a16:creationId xmlns:a16="http://schemas.microsoft.com/office/drawing/2014/main" id="{AC4D6D78-A2B6-436C-8D4B-AB1BDEBC37ED}"/>
                </a:ext>
              </a:extLst>
            </p:cNvPr>
            <p:cNvSpPr>
              <a:spLocks noChangeArrowheads="1"/>
            </p:cNvSpPr>
            <p:nvPr/>
          </p:nvSpPr>
          <p:spPr bwMode="auto">
            <a:xfrm>
              <a:off x="20417242" y="5039865"/>
              <a:ext cx="763520" cy="763520"/>
            </a:xfrm>
            <a:custGeom>
              <a:avLst/>
              <a:gdLst>
                <a:gd name="T0" fmla="*/ 305 w 612"/>
                <a:gd name="T1" fmla="*/ 0 h 611"/>
                <a:gd name="T2" fmla="*/ 305 w 612"/>
                <a:gd name="T3" fmla="*/ 0 h 611"/>
                <a:gd name="T4" fmla="*/ 0 w 612"/>
                <a:gd name="T5" fmla="*/ 305 h 611"/>
                <a:gd name="T6" fmla="*/ 0 w 612"/>
                <a:gd name="T7" fmla="*/ 305 h 611"/>
                <a:gd name="T8" fmla="*/ 305 w 612"/>
                <a:gd name="T9" fmla="*/ 610 h 611"/>
                <a:gd name="T10" fmla="*/ 305 w 612"/>
                <a:gd name="T11" fmla="*/ 610 h 611"/>
                <a:gd name="T12" fmla="*/ 611 w 612"/>
                <a:gd name="T13" fmla="*/ 305 h 611"/>
                <a:gd name="T14" fmla="*/ 611 w 612"/>
                <a:gd name="T15" fmla="*/ 305 h 611"/>
                <a:gd name="T16" fmla="*/ 305 w 612"/>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 h="611">
                  <a:moveTo>
                    <a:pt x="305" y="0"/>
                  </a:moveTo>
                  <a:lnTo>
                    <a:pt x="305" y="0"/>
                  </a:lnTo>
                  <a:cubicBezTo>
                    <a:pt x="136" y="0"/>
                    <a:pt x="0" y="136"/>
                    <a:pt x="0" y="305"/>
                  </a:cubicBezTo>
                  <a:lnTo>
                    <a:pt x="0" y="305"/>
                  </a:lnTo>
                  <a:cubicBezTo>
                    <a:pt x="0" y="474"/>
                    <a:pt x="136" y="610"/>
                    <a:pt x="305" y="610"/>
                  </a:cubicBezTo>
                  <a:lnTo>
                    <a:pt x="305" y="610"/>
                  </a:lnTo>
                  <a:cubicBezTo>
                    <a:pt x="474" y="610"/>
                    <a:pt x="611" y="474"/>
                    <a:pt x="611" y="305"/>
                  </a:cubicBezTo>
                  <a:lnTo>
                    <a:pt x="611" y="305"/>
                  </a:lnTo>
                  <a:cubicBezTo>
                    <a:pt x="611" y="136"/>
                    <a:pt x="474" y="0"/>
                    <a:pt x="305" y="0"/>
                  </a:cubicBezTo>
                </a:path>
              </a:pathLst>
            </a:custGeom>
            <a:solidFill>
              <a:schemeClr val="accent5"/>
            </a:solidFill>
            <a:ln>
              <a:noFill/>
            </a:ln>
            <a:effectLst/>
          </p:spPr>
          <p:txBody>
            <a:bodyPr wrap="none" anchor="ctr"/>
            <a:lstStyle/>
            <a:p>
              <a:endParaRPr lang="en-US"/>
            </a:p>
          </p:txBody>
        </p:sp>
        <p:sp>
          <p:nvSpPr>
            <p:cNvPr id="23" name="Subtitle 2">
              <a:extLst>
                <a:ext uri="{FF2B5EF4-FFF2-40B4-BE49-F238E27FC236}">
                  <a16:creationId xmlns:a16="http://schemas.microsoft.com/office/drawing/2014/main" id="{FCEBB881-8B71-4936-9FE5-DD14DA9E04BA}"/>
                </a:ext>
              </a:extLst>
            </p:cNvPr>
            <p:cNvSpPr txBox="1">
              <a:spLocks/>
            </p:cNvSpPr>
            <p:nvPr/>
          </p:nvSpPr>
          <p:spPr>
            <a:xfrm>
              <a:off x="1784097" y="6799546"/>
              <a:ext cx="3563207" cy="2954261"/>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buNone/>
              </a:pPr>
              <a:r>
                <a:rPr lang="te-IN" sz="1400" dirty="0">
                  <a:solidFill>
                    <a:srgbClr val="002060"/>
                  </a:solidFill>
                  <a:latin typeface="Calibri" pitchFamily="34" charset="0"/>
                  <a:cs typeface="Calibri" pitchFamily="34" charset="0"/>
                </a:rPr>
                <a:t>కస్టమర్ </a:t>
              </a:r>
              <a:r>
                <a:rPr lang="en-IN" sz="1400" dirty="0">
                  <a:solidFill>
                    <a:srgbClr val="002060"/>
                  </a:solidFill>
                  <a:latin typeface="Calibri" pitchFamily="34" charset="0"/>
                  <a:cs typeface="Calibri" pitchFamily="34" charset="0"/>
                </a:rPr>
                <a:t>EMI </a:t>
              </a:r>
              <a:r>
                <a:rPr lang="te-IN" sz="1400" dirty="0">
                  <a:solidFill>
                    <a:srgbClr val="002060"/>
                  </a:solidFill>
                  <a:latin typeface="Calibri" pitchFamily="34" charset="0"/>
                  <a:cs typeface="Calibri" pitchFamily="34" charset="0"/>
                </a:rPr>
                <a:t>డిపాజిట్ కోసం కేంద్రంలోని </a:t>
              </a:r>
              <a:r>
                <a:rPr lang="en-IN" sz="1400" dirty="0">
                  <a:solidFill>
                    <a:srgbClr val="002060"/>
                  </a:solidFill>
                  <a:latin typeface="Calibri" pitchFamily="34" charset="0"/>
                  <a:cs typeface="Calibri" pitchFamily="34" charset="0"/>
                </a:rPr>
                <a:t>BC </a:t>
              </a:r>
              <a:r>
                <a:rPr lang="te-IN" sz="1400" dirty="0">
                  <a:solidFill>
                    <a:srgbClr val="002060"/>
                  </a:solidFill>
                  <a:latin typeface="Calibri" pitchFamily="34" charset="0"/>
                  <a:cs typeface="Calibri" pitchFamily="34" charset="0"/>
                </a:rPr>
                <a:t>ఏజెంట్‌తో లోన్ </a:t>
              </a:r>
              <a:r>
                <a:rPr lang="en-IN" sz="1400" dirty="0" err="1">
                  <a:solidFill>
                    <a:srgbClr val="002060"/>
                  </a:solidFill>
                  <a:latin typeface="Calibri" pitchFamily="34" charset="0"/>
                  <a:cs typeface="Calibri" pitchFamily="34" charset="0"/>
                </a:rPr>
                <a:t>Acc</a:t>
              </a:r>
              <a:r>
                <a:rPr lang="en-IN" sz="1400" dirty="0">
                  <a:solidFill>
                    <a:srgbClr val="002060"/>
                  </a:solidFill>
                  <a:latin typeface="Calibri" pitchFamily="34" charset="0"/>
                  <a:cs typeface="Calibri" pitchFamily="34" charset="0"/>
                </a:rPr>
                <a:t> </a:t>
              </a:r>
              <a:r>
                <a:rPr lang="te-IN" sz="1400" dirty="0">
                  <a:solidFill>
                    <a:srgbClr val="002060"/>
                  </a:solidFill>
                  <a:latin typeface="Calibri" pitchFamily="34" charset="0"/>
                  <a:cs typeface="Calibri" pitchFamily="34" charset="0"/>
                </a:rPr>
                <a:t>నంబర్ &amp; మొబైల్ నంబర్/</a:t>
              </a:r>
              <a:r>
                <a:rPr lang="en-IN" sz="1400" dirty="0">
                  <a:solidFill>
                    <a:srgbClr val="002060"/>
                  </a:solidFill>
                  <a:latin typeface="Calibri" pitchFamily="34" charset="0"/>
                  <a:cs typeface="Calibri" pitchFamily="34" charset="0"/>
                </a:rPr>
                <a:t>DOB/PAN</a:t>
              </a:r>
              <a:r>
                <a:rPr lang="te-IN" sz="1400" dirty="0">
                  <a:solidFill>
                    <a:srgbClr val="002060"/>
                  </a:solidFill>
                  <a:latin typeface="Calibri" pitchFamily="34" charset="0"/>
                  <a:cs typeface="Calibri" pitchFamily="34" charset="0"/>
                </a:rPr>
                <a:t>ని షేర్ చేస్తారు</a:t>
              </a:r>
              <a:endParaRPr lang="en-IN" sz="1400" dirty="0">
                <a:solidFill>
                  <a:srgbClr val="002060"/>
                </a:solidFill>
                <a:latin typeface="Calibri" pitchFamily="34" charset="0"/>
                <a:cs typeface="Calibri" pitchFamily="34" charset="0"/>
              </a:endParaRPr>
            </a:p>
          </p:txBody>
        </p:sp>
        <p:sp>
          <p:nvSpPr>
            <p:cNvPr id="24" name="TextBox 23">
              <a:extLst>
                <a:ext uri="{FF2B5EF4-FFF2-40B4-BE49-F238E27FC236}">
                  <a16:creationId xmlns:a16="http://schemas.microsoft.com/office/drawing/2014/main" id="{76602D79-EEA1-4116-A662-A05972D644E6}"/>
                </a:ext>
              </a:extLst>
            </p:cNvPr>
            <p:cNvSpPr txBox="1"/>
            <p:nvPr/>
          </p:nvSpPr>
          <p:spPr>
            <a:xfrm>
              <a:off x="2427486" y="5818112"/>
              <a:ext cx="2263875" cy="839378"/>
            </a:xfrm>
            <a:prstGeom prst="rect">
              <a:avLst/>
            </a:prstGeom>
            <a:noFill/>
          </p:spPr>
          <p:txBody>
            <a:bodyPr wrap="square" rtlCol="0" anchor="b" anchorCtr="0">
              <a:spAutoFit/>
            </a:bodyPr>
            <a:lstStyle/>
            <a:p>
              <a:pPr algn="ctr"/>
              <a:r>
                <a:rPr lang="te-IN" sz="1200" b="1" dirty="0">
                  <a:solidFill>
                    <a:schemeClr val="bg1"/>
                  </a:solidFill>
                  <a:latin typeface="Poppins" pitchFamily="2" charset="77"/>
                  <a:cs typeface="Poppins" pitchFamily="2" charset="77"/>
                </a:rPr>
                <a:t>వినియోగదారుని వివరాలు</a:t>
              </a:r>
              <a:endParaRPr lang="en-US" sz="1200" b="1" dirty="0">
                <a:solidFill>
                  <a:schemeClr val="bg1"/>
                </a:solidFill>
                <a:latin typeface="Poppins" pitchFamily="2" charset="77"/>
                <a:cs typeface="Poppins" pitchFamily="2" charset="77"/>
              </a:endParaRPr>
            </a:p>
          </p:txBody>
        </p:sp>
        <p:sp>
          <p:nvSpPr>
            <p:cNvPr id="26" name="TextBox 25">
              <a:extLst>
                <a:ext uri="{FF2B5EF4-FFF2-40B4-BE49-F238E27FC236}">
                  <a16:creationId xmlns:a16="http://schemas.microsoft.com/office/drawing/2014/main" id="{BB319CB4-FE98-411E-9643-B30257BF4D0D}"/>
                </a:ext>
              </a:extLst>
            </p:cNvPr>
            <p:cNvSpPr txBox="1"/>
            <p:nvPr/>
          </p:nvSpPr>
          <p:spPr>
            <a:xfrm>
              <a:off x="6512541" y="6047732"/>
              <a:ext cx="2745146" cy="559586"/>
            </a:xfrm>
            <a:prstGeom prst="rect">
              <a:avLst/>
            </a:prstGeom>
            <a:noFill/>
          </p:spPr>
          <p:txBody>
            <a:bodyPr wrap="none" rtlCol="0" anchor="b" anchorCtr="0">
              <a:spAutoFit/>
            </a:bodyPr>
            <a:lstStyle/>
            <a:p>
              <a:pPr algn="ctr"/>
              <a:r>
                <a:rPr lang="te-IN" sz="1400" b="1" dirty="0">
                  <a:solidFill>
                    <a:schemeClr val="bg1"/>
                  </a:solidFill>
                  <a:latin typeface="Poppins" pitchFamily="2" charset="77"/>
                  <a:cs typeface="Poppins" pitchFamily="2" charset="77"/>
                </a:rPr>
                <a:t>సిస్టమ్ ఇన్‌పుట్</a:t>
              </a:r>
              <a:endParaRPr lang="en-US" sz="1400" b="1" dirty="0">
                <a:solidFill>
                  <a:schemeClr val="bg1"/>
                </a:solidFill>
                <a:latin typeface="Poppins" pitchFamily="2" charset="77"/>
                <a:cs typeface="Poppins" pitchFamily="2" charset="77"/>
              </a:endParaRPr>
            </a:p>
          </p:txBody>
        </p:sp>
        <p:sp>
          <p:nvSpPr>
            <p:cNvPr id="28" name="TextBox 27">
              <a:extLst>
                <a:ext uri="{FF2B5EF4-FFF2-40B4-BE49-F238E27FC236}">
                  <a16:creationId xmlns:a16="http://schemas.microsoft.com/office/drawing/2014/main" id="{E175BDD3-4C3D-46E8-9F51-1AB056B94400}"/>
                </a:ext>
              </a:extLst>
            </p:cNvPr>
            <p:cNvSpPr txBox="1"/>
            <p:nvPr/>
          </p:nvSpPr>
          <p:spPr>
            <a:xfrm>
              <a:off x="10944203" y="6047732"/>
              <a:ext cx="2483757" cy="559586"/>
            </a:xfrm>
            <a:prstGeom prst="rect">
              <a:avLst/>
            </a:prstGeom>
            <a:noFill/>
          </p:spPr>
          <p:txBody>
            <a:bodyPr wrap="none" rtlCol="0" anchor="b" anchorCtr="0">
              <a:spAutoFit/>
            </a:bodyPr>
            <a:lstStyle/>
            <a:p>
              <a:pPr algn="ctr"/>
              <a:r>
                <a:rPr lang="te-IN" sz="1400" b="1" dirty="0">
                  <a:solidFill>
                    <a:schemeClr val="bg1"/>
                  </a:solidFill>
                  <a:latin typeface="Poppins" pitchFamily="2" charset="77"/>
                  <a:cs typeface="Poppins" pitchFamily="2" charset="77"/>
                </a:rPr>
                <a:t>మొత్తం తనిఖీ</a:t>
              </a:r>
              <a:endParaRPr lang="en-US" sz="1400" b="1" dirty="0">
                <a:solidFill>
                  <a:schemeClr val="bg1"/>
                </a:solidFill>
                <a:latin typeface="Poppins" pitchFamily="2" charset="77"/>
                <a:cs typeface="Poppins" pitchFamily="2" charset="77"/>
              </a:endParaRPr>
            </a:p>
          </p:txBody>
        </p:sp>
        <p:sp>
          <p:nvSpPr>
            <p:cNvPr id="30" name="TextBox 29">
              <a:extLst>
                <a:ext uri="{FF2B5EF4-FFF2-40B4-BE49-F238E27FC236}">
                  <a16:creationId xmlns:a16="http://schemas.microsoft.com/office/drawing/2014/main" id="{39D4B933-F3C0-47AF-AEA8-D7FB8BB4976F}"/>
                </a:ext>
              </a:extLst>
            </p:cNvPr>
            <p:cNvSpPr txBox="1"/>
            <p:nvPr/>
          </p:nvSpPr>
          <p:spPr>
            <a:xfrm>
              <a:off x="15739882" y="6047732"/>
              <a:ext cx="1510818" cy="559586"/>
            </a:xfrm>
            <a:prstGeom prst="rect">
              <a:avLst/>
            </a:prstGeom>
            <a:noFill/>
          </p:spPr>
          <p:txBody>
            <a:bodyPr wrap="none" rtlCol="0" anchor="b" anchorCtr="0">
              <a:spAutoFit/>
            </a:bodyPr>
            <a:lstStyle/>
            <a:p>
              <a:pPr algn="ctr"/>
              <a:r>
                <a:rPr lang="te-IN" sz="1400" b="1" dirty="0">
                  <a:solidFill>
                    <a:schemeClr val="bg1"/>
                  </a:solidFill>
                  <a:latin typeface="Poppins" pitchFamily="2" charset="77"/>
                  <a:cs typeface="Poppins" pitchFamily="2" charset="77"/>
                </a:rPr>
                <a:t>సేకరణ</a:t>
              </a:r>
              <a:endParaRPr lang="en-US" sz="1400" b="1" dirty="0">
                <a:solidFill>
                  <a:schemeClr val="bg1"/>
                </a:solidFill>
                <a:latin typeface="Poppins" pitchFamily="2" charset="77"/>
                <a:cs typeface="Poppins" pitchFamily="2" charset="77"/>
              </a:endParaRPr>
            </a:p>
          </p:txBody>
        </p:sp>
        <p:sp>
          <p:nvSpPr>
            <p:cNvPr id="32" name="TextBox 31">
              <a:extLst>
                <a:ext uri="{FF2B5EF4-FFF2-40B4-BE49-F238E27FC236}">
                  <a16:creationId xmlns:a16="http://schemas.microsoft.com/office/drawing/2014/main" id="{EBDD3A2D-E0E6-4CE7-B2EF-ED7749D99886}"/>
                </a:ext>
              </a:extLst>
            </p:cNvPr>
            <p:cNvSpPr txBox="1"/>
            <p:nvPr/>
          </p:nvSpPr>
          <p:spPr>
            <a:xfrm>
              <a:off x="19985162" y="6047732"/>
              <a:ext cx="1589233" cy="559586"/>
            </a:xfrm>
            <a:prstGeom prst="rect">
              <a:avLst/>
            </a:prstGeom>
            <a:noFill/>
          </p:spPr>
          <p:txBody>
            <a:bodyPr wrap="none" rtlCol="0" anchor="b" anchorCtr="0">
              <a:spAutoFit/>
            </a:bodyPr>
            <a:lstStyle/>
            <a:p>
              <a:pPr algn="ctr"/>
              <a:r>
                <a:rPr lang="te-IN" sz="1400" b="1" dirty="0">
                  <a:solidFill>
                    <a:schemeClr val="bg1"/>
                  </a:solidFill>
                  <a:latin typeface="Poppins" pitchFamily="2" charset="77"/>
                  <a:ea typeface="League Spartan" charset="0"/>
                  <a:cs typeface="Poppins" pitchFamily="2" charset="77"/>
                </a:rPr>
                <a:t>నిర్ధారణ</a:t>
              </a:r>
              <a:endParaRPr lang="en-US" sz="1400" b="1" dirty="0">
                <a:solidFill>
                  <a:schemeClr val="bg1"/>
                </a:solidFill>
                <a:latin typeface="Poppins" pitchFamily="2" charset="77"/>
                <a:ea typeface="League Spartan" charset="0"/>
                <a:cs typeface="Poppins" pitchFamily="2" charset="77"/>
              </a:endParaRPr>
            </a:p>
          </p:txBody>
        </p:sp>
        <p:sp>
          <p:nvSpPr>
            <p:cNvPr id="33" name="TextBox 32">
              <a:extLst>
                <a:ext uri="{FF2B5EF4-FFF2-40B4-BE49-F238E27FC236}">
                  <a16:creationId xmlns:a16="http://schemas.microsoft.com/office/drawing/2014/main" id="{706F975D-0970-452F-B44A-646165D21F03}"/>
                </a:ext>
              </a:extLst>
            </p:cNvPr>
            <p:cNvSpPr txBox="1"/>
            <p:nvPr/>
          </p:nvSpPr>
          <p:spPr>
            <a:xfrm>
              <a:off x="3324230" y="4991728"/>
              <a:ext cx="508835" cy="727462"/>
            </a:xfrm>
            <a:prstGeom prst="rect">
              <a:avLst/>
            </a:prstGeom>
            <a:solidFill>
              <a:srgbClr val="002060"/>
            </a:solidFill>
          </p:spPr>
          <p:txBody>
            <a:bodyPr wrap="none" rtlCol="0" anchor="b" anchorCtr="0">
              <a:spAutoFit/>
            </a:bodyPr>
            <a:lstStyle/>
            <a:p>
              <a:pPr algn="ctr"/>
              <a:r>
                <a:rPr lang="en-US" sz="2000" b="1" dirty="0">
                  <a:solidFill>
                    <a:schemeClr val="bg1"/>
                  </a:solidFill>
                  <a:latin typeface="Poppins" pitchFamily="2" charset="77"/>
                  <a:ea typeface="League Spartan" charset="0"/>
                  <a:cs typeface="Poppins" pitchFamily="2" charset="77"/>
                </a:rPr>
                <a:t>1</a:t>
              </a:r>
            </a:p>
          </p:txBody>
        </p:sp>
        <p:sp>
          <p:nvSpPr>
            <p:cNvPr id="34" name="TextBox 33">
              <a:extLst>
                <a:ext uri="{FF2B5EF4-FFF2-40B4-BE49-F238E27FC236}">
                  <a16:creationId xmlns:a16="http://schemas.microsoft.com/office/drawing/2014/main" id="{EA1D9C23-C0C8-4C3E-AD20-84D2E4A31C5E}"/>
                </a:ext>
              </a:extLst>
            </p:cNvPr>
            <p:cNvSpPr txBox="1"/>
            <p:nvPr/>
          </p:nvSpPr>
          <p:spPr>
            <a:xfrm>
              <a:off x="7585676" y="4991728"/>
              <a:ext cx="598868" cy="727462"/>
            </a:xfrm>
            <a:prstGeom prst="rect">
              <a:avLst/>
            </a:prstGeom>
            <a:noFill/>
          </p:spPr>
          <p:txBody>
            <a:bodyPr wrap="none" rtlCol="0" anchor="b" anchorCtr="0">
              <a:spAutoFit/>
            </a:bodyPr>
            <a:lstStyle/>
            <a:p>
              <a:pPr algn="ctr"/>
              <a:r>
                <a:rPr lang="en-US" sz="2000" b="1" dirty="0">
                  <a:solidFill>
                    <a:schemeClr val="bg1"/>
                  </a:solidFill>
                  <a:latin typeface="Poppins" pitchFamily="2" charset="77"/>
                  <a:cs typeface="Poppins" pitchFamily="2" charset="77"/>
                </a:rPr>
                <a:t>2</a:t>
              </a:r>
            </a:p>
          </p:txBody>
        </p:sp>
        <p:sp>
          <p:nvSpPr>
            <p:cNvPr id="35" name="TextBox 34">
              <a:extLst>
                <a:ext uri="{FF2B5EF4-FFF2-40B4-BE49-F238E27FC236}">
                  <a16:creationId xmlns:a16="http://schemas.microsoft.com/office/drawing/2014/main" id="{7BC98CF8-63CB-40C4-B8C1-6EFC071C91F2}"/>
                </a:ext>
              </a:extLst>
            </p:cNvPr>
            <p:cNvSpPr txBox="1"/>
            <p:nvPr/>
          </p:nvSpPr>
          <p:spPr>
            <a:xfrm>
              <a:off x="11880679" y="4991728"/>
              <a:ext cx="616294" cy="727462"/>
            </a:xfrm>
            <a:prstGeom prst="rect">
              <a:avLst/>
            </a:prstGeom>
            <a:noFill/>
          </p:spPr>
          <p:txBody>
            <a:bodyPr wrap="none" rtlCol="0" anchor="b" anchorCtr="0">
              <a:spAutoFit/>
            </a:bodyPr>
            <a:lstStyle/>
            <a:p>
              <a:pPr algn="ctr"/>
              <a:r>
                <a:rPr lang="en-US" sz="2000" b="1" dirty="0">
                  <a:solidFill>
                    <a:schemeClr val="bg1"/>
                  </a:solidFill>
                  <a:latin typeface="Poppins" pitchFamily="2" charset="77"/>
                  <a:cs typeface="Poppins" pitchFamily="2" charset="77"/>
                </a:rPr>
                <a:t>3</a:t>
              </a:r>
            </a:p>
          </p:txBody>
        </p:sp>
        <p:sp>
          <p:nvSpPr>
            <p:cNvPr id="36" name="TextBox 35">
              <a:extLst>
                <a:ext uri="{FF2B5EF4-FFF2-40B4-BE49-F238E27FC236}">
                  <a16:creationId xmlns:a16="http://schemas.microsoft.com/office/drawing/2014/main" id="{228ADD85-0BAE-44BF-B1C4-F0DE4AC561B9}"/>
                </a:ext>
              </a:extLst>
            </p:cNvPr>
            <p:cNvSpPr txBox="1"/>
            <p:nvPr/>
          </p:nvSpPr>
          <p:spPr>
            <a:xfrm>
              <a:off x="16168420" y="4991728"/>
              <a:ext cx="648241" cy="727462"/>
            </a:xfrm>
            <a:prstGeom prst="rect">
              <a:avLst/>
            </a:prstGeom>
            <a:noFill/>
          </p:spPr>
          <p:txBody>
            <a:bodyPr wrap="none" rtlCol="0" anchor="b" anchorCtr="0">
              <a:spAutoFit/>
            </a:bodyPr>
            <a:lstStyle/>
            <a:p>
              <a:pPr algn="ctr"/>
              <a:r>
                <a:rPr lang="en-US" sz="2000" b="1" dirty="0">
                  <a:solidFill>
                    <a:schemeClr val="bg1"/>
                  </a:solidFill>
                  <a:latin typeface="Poppins" pitchFamily="2" charset="77"/>
                  <a:cs typeface="Poppins" pitchFamily="2" charset="77"/>
                </a:rPr>
                <a:t>4</a:t>
              </a:r>
            </a:p>
          </p:txBody>
        </p:sp>
        <p:sp>
          <p:nvSpPr>
            <p:cNvPr id="37" name="TextBox 36">
              <a:extLst>
                <a:ext uri="{FF2B5EF4-FFF2-40B4-BE49-F238E27FC236}">
                  <a16:creationId xmlns:a16="http://schemas.microsoft.com/office/drawing/2014/main" id="{A751DD4B-B87F-4560-BB1C-65453F1777CD}"/>
                </a:ext>
              </a:extLst>
            </p:cNvPr>
            <p:cNvSpPr txBox="1"/>
            <p:nvPr/>
          </p:nvSpPr>
          <p:spPr>
            <a:xfrm>
              <a:off x="20477941" y="4991728"/>
              <a:ext cx="636624" cy="727462"/>
            </a:xfrm>
            <a:prstGeom prst="rect">
              <a:avLst/>
            </a:prstGeom>
            <a:noFill/>
          </p:spPr>
          <p:txBody>
            <a:bodyPr wrap="none" rtlCol="0" anchor="b" anchorCtr="0">
              <a:spAutoFit/>
            </a:bodyPr>
            <a:lstStyle/>
            <a:p>
              <a:pPr algn="ctr"/>
              <a:r>
                <a:rPr lang="en-US" sz="2000" b="1" dirty="0">
                  <a:solidFill>
                    <a:schemeClr val="bg1"/>
                  </a:solidFill>
                  <a:latin typeface="Poppins" pitchFamily="2" charset="77"/>
                  <a:cs typeface="Poppins" pitchFamily="2" charset="77"/>
                </a:rPr>
                <a:t>5</a:t>
              </a:r>
            </a:p>
          </p:txBody>
        </p:sp>
      </p:grpSp>
      <p:sp>
        <p:nvSpPr>
          <p:cNvPr id="41" name="Subtitle 2">
            <a:extLst>
              <a:ext uri="{FF2B5EF4-FFF2-40B4-BE49-F238E27FC236}">
                <a16:creationId xmlns:a16="http://schemas.microsoft.com/office/drawing/2014/main" id="{71009441-BB45-46F8-A7EF-C32BDD1F049D}"/>
              </a:ext>
            </a:extLst>
          </p:cNvPr>
          <p:cNvSpPr txBox="1">
            <a:spLocks/>
          </p:cNvSpPr>
          <p:nvPr/>
        </p:nvSpPr>
        <p:spPr>
          <a:xfrm>
            <a:off x="2799122" y="2970361"/>
            <a:ext cx="1914376" cy="1366336"/>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buNone/>
            </a:pPr>
            <a:r>
              <a:rPr lang="en-IN" sz="1400" dirty="0">
                <a:solidFill>
                  <a:srgbClr val="002060"/>
                </a:solidFill>
                <a:latin typeface="Calibri" pitchFamily="34" charset="0"/>
                <a:cs typeface="Calibri" pitchFamily="34" charset="0"/>
              </a:rPr>
              <a:t>BC </a:t>
            </a:r>
            <a:r>
              <a:rPr lang="te-IN" sz="1400" dirty="0">
                <a:solidFill>
                  <a:srgbClr val="002060"/>
                </a:solidFill>
                <a:latin typeface="Calibri" pitchFamily="34" charset="0"/>
                <a:cs typeface="Calibri" pitchFamily="34" charset="0"/>
              </a:rPr>
              <a:t>ఏజెంట్ </a:t>
            </a:r>
            <a:r>
              <a:rPr lang="en-IN" sz="1400" dirty="0">
                <a:solidFill>
                  <a:srgbClr val="002060"/>
                </a:solidFill>
                <a:latin typeface="Calibri" pitchFamily="34" charset="0"/>
                <a:cs typeface="Calibri" pitchFamily="34" charset="0"/>
              </a:rPr>
              <a:t>DSP</a:t>
            </a:r>
            <a:r>
              <a:rPr lang="te-IN" sz="1400" dirty="0">
                <a:solidFill>
                  <a:srgbClr val="002060"/>
                </a:solidFill>
                <a:latin typeface="Calibri" pitchFamily="34" charset="0"/>
                <a:cs typeface="Calibri" pitchFamily="34" charset="0"/>
              </a:rPr>
              <a:t>కి వివరాలను ఇన్‌పుట్ చేస్తారు &amp; ఈ సమాచారం ఆధారంగా కేసును శోధిస్తారు.</a:t>
            </a:r>
            <a:endParaRPr lang="en-IN" sz="1400" dirty="0">
              <a:solidFill>
                <a:srgbClr val="002060"/>
              </a:solidFill>
              <a:latin typeface="Calibri" pitchFamily="34" charset="0"/>
              <a:cs typeface="Calibri" pitchFamily="34" charset="0"/>
            </a:endParaRPr>
          </a:p>
        </p:txBody>
      </p:sp>
      <p:sp>
        <p:nvSpPr>
          <p:cNvPr id="42" name="Subtitle 2">
            <a:extLst>
              <a:ext uri="{FF2B5EF4-FFF2-40B4-BE49-F238E27FC236}">
                <a16:creationId xmlns:a16="http://schemas.microsoft.com/office/drawing/2014/main" id="{AA3B2AB1-ED7F-4FE8-AB31-26C349D9895B}"/>
              </a:ext>
            </a:extLst>
          </p:cNvPr>
          <p:cNvSpPr txBox="1">
            <a:spLocks/>
          </p:cNvSpPr>
          <p:nvPr/>
        </p:nvSpPr>
        <p:spPr>
          <a:xfrm>
            <a:off x="5127052" y="2921513"/>
            <a:ext cx="2064534" cy="1405962"/>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buNone/>
            </a:pPr>
            <a:r>
              <a:rPr lang="en-IN" sz="1200" dirty="0">
                <a:solidFill>
                  <a:srgbClr val="002060"/>
                </a:solidFill>
                <a:latin typeface="Calibri" pitchFamily="34" charset="0"/>
                <a:cs typeface="Calibri" pitchFamily="34" charset="0"/>
              </a:rPr>
              <a:t>BC </a:t>
            </a:r>
            <a:r>
              <a:rPr lang="te-IN" sz="1200" dirty="0">
                <a:solidFill>
                  <a:srgbClr val="002060"/>
                </a:solidFill>
                <a:latin typeface="Calibri" pitchFamily="34" charset="0"/>
                <a:cs typeface="Calibri" pitchFamily="34" charset="0"/>
              </a:rPr>
              <a:t>ఏజెంట్ సిస్టమ్ నుండి </a:t>
            </a:r>
            <a:r>
              <a:rPr lang="en-IN" sz="1200" dirty="0">
                <a:solidFill>
                  <a:srgbClr val="002060"/>
                </a:solidFill>
                <a:latin typeface="Calibri" pitchFamily="34" charset="0"/>
                <a:cs typeface="Calibri" pitchFamily="34" charset="0"/>
              </a:rPr>
              <a:t>EMI </a:t>
            </a:r>
            <a:r>
              <a:rPr lang="te-IN" sz="1200" dirty="0">
                <a:solidFill>
                  <a:srgbClr val="002060"/>
                </a:solidFill>
                <a:latin typeface="Calibri" pitchFamily="34" charset="0"/>
                <a:cs typeface="Calibri" pitchFamily="34" charset="0"/>
              </a:rPr>
              <a:t>మీరిన / వసూలు చేయదగిన మొత్తాన్ని తనిఖీ చేస్తుంది. కస్టమర్ యొక్క ప్రస్తుత/ప్రత్యామ్నాయ మొబైల్ నెం. పట్టుబడ్డాడు.</a:t>
            </a:r>
            <a:endParaRPr lang="en-IN" sz="1200" dirty="0">
              <a:solidFill>
                <a:srgbClr val="002060"/>
              </a:solidFill>
              <a:latin typeface="Calibri" pitchFamily="34" charset="0"/>
              <a:cs typeface="Calibri" pitchFamily="34" charset="0"/>
            </a:endParaRPr>
          </a:p>
        </p:txBody>
      </p:sp>
      <p:sp>
        <p:nvSpPr>
          <p:cNvPr id="43" name="Subtitle 2">
            <a:extLst>
              <a:ext uri="{FF2B5EF4-FFF2-40B4-BE49-F238E27FC236}">
                <a16:creationId xmlns:a16="http://schemas.microsoft.com/office/drawing/2014/main" id="{318593AE-5A9C-4303-BC0D-4A7CAC7C6114}"/>
              </a:ext>
            </a:extLst>
          </p:cNvPr>
          <p:cNvSpPr txBox="1">
            <a:spLocks/>
          </p:cNvSpPr>
          <p:nvPr/>
        </p:nvSpPr>
        <p:spPr>
          <a:xfrm>
            <a:off x="7643318" y="3005247"/>
            <a:ext cx="1844950" cy="1366336"/>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buNone/>
            </a:pPr>
            <a:r>
              <a:rPr lang="en-IN" sz="1400" dirty="0">
                <a:solidFill>
                  <a:srgbClr val="002060"/>
                </a:solidFill>
                <a:latin typeface="Calibri" pitchFamily="34" charset="0"/>
                <a:cs typeface="Calibri" pitchFamily="34" charset="0"/>
              </a:rPr>
              <a:t>BC </a:t>
            </a:r>
            <a:r>
              <a:rPr lang="te-IN" sz="1400" dirty="0">
                <a:solidFill>
                  <a:srgbClr val="002060"/>
                </a:solidFill>
                <a:latin typeface="Calibri" pitchFamily="34" charset="0"/>
                <a:cs typeface="Calibri" pitchFamily="34" charset="0"/>
              </a:rPr>
              <a:t>ఏజెంట్ కస్టమర్ నుండి మొత్తాన్ని వసూలు చేస్తాడు మరియు అతనికి రసీదుని జారీ చేస్తాడు</a:t>
            </a:r>
            <a:endParaRPr lang="en-IN" sz="1400" dirty="0">
              <a:solidFill>
                <a:srgbClr val="002060"/>
              </a:solidFill>
              <a:latin typeface="Calibri" pitchFamily="34" charset="0"/>
              <a:cs typeface="Calibri" pitchFamily="34" charset="0"/>
            </a:endParaRPr>
          </a:p>
        </p:txBody>
      </p:sp>
      <p:sp>
        <p:nvSpPr>
          <p:cNvPr id="44" name="Subtitle 2">
            <a:extLst>
              <a:ext uri="{FF2B5EF4-FFF2-40B4-BE49-F238E27FC236}">
                <a16:creationId xmlns:a16="http://schemas.microsoft.com/office/drawing/2014/main" id="{59887DC2-52DD-4139-8080-F52A7B51F0D4}"/>
              </a:ext>
            </a:extLst>
          </p:cNvPr>
          <p:cNvSpPr txBox="1">
            <a:spLocks/>
          </p:cNvSpPr>
          <p:nvPr/>
        </p:nvSpPr>
        <p:spPr>
          <a:xfrm>
            <a:off x="9940001" y="3000967"/>
            <a:ext cx="1922147" cy="1624868"/>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buNone/>
            </a:pPr>
            <a:r>
              <a:rPr lang="te-IN" sz="1400" dirty="0">
                <a:solidFill>
                  <a:srgbClr val="002060"/>
                </a:solidFill>
                <a:latin typeface="Calibri" pitchFamily="34" charset="0"/>
                <a:cs typeface="Calibri" pitchFamily="34" charset="0"/>
              </a:rPr>
              <a:t>బ్యాంక్ చెల్లింపును స్వీకరించిన తర్వాత చెల్లింపు రసీదు కోసం కస్టమర్ నిర్ధారణ </a:t>
            </a:r>
            <a:r>
              <a:rPr lang="en-IN" sz="1400" dirty="0">
                <a:solidFill>
                  <a:srgbClr val="002060"/>
                </a:solidFill>
                <a:latin typeface="Calibri" pitchFamily="34" charset="0"/>
                <a:cs typeface="Calibri" pitchFamily="34" charset="0"/>
              </a:rPr>
              <a:t>SMS</a:t>
            </a:r>
            <a:r>
              <a:rPr lang="te-IN" sz="1400" dirty="0">
                <a:solidFill>
                  <a:srgbClr val="002060"/>
                </a:solidFill>
                <a:latin typeface="Calibri" pitchFamily="34" charset="0"/>
                <a:cs typeface="Calibri" pitchFamily="34" charset="0"/>
              </a:rPr>
              <a:t>ను అందుకుంటారు.</a:t>
            </a:r>
            <a:endParaRPr lang="en-IN" sz="1400" dirty="0">
              <a:solidFill>
                <a:srgbClr val="002060"/>
              </a:solidFill>
              <a:latin typeface="Calibri" pitchFamily="34" charset="0"/>
              <a:cs typeface="Calibri" pitchFamily="34" charset="0"/>
            </a:endParaRPr>
          </a:p>
        </p:txBody>
      </p:sp>
      <p:sp>
        <p:nvSpPr>
          <p:cNvPr id="2" name="Rectangle 1">
            <a:extLst>
              <a:ext uri="{FF2B5EF4-FFF2-40B4-BE49-F238E27FC236}">
                <a16:creationId xmlns:a16="http://schemas.microsoft.com/office/drawing/2014/main" id="{FD1B6EF4-B919-BFA1-B391-1D113BC25D5E}"/>
              </a:ext>
            </a:extLst>
          </p:cNvPr>
          <p:cNvSpPr/>
          <p:nvPr/>
        </p:nvSpPr>
        <p:spPr>
          <a:xfrm>
            <a:off x="-3743" y="6566288"/>
            <a:ext cx="12192000" cy="276999"/>
          </a:xfrm>
          <a:prstGeom prst="rect">
            <a:avLst/>
          </a:prstGeom>
        </p:spPr>
        <p:txBody>
          <a:bodyPr wrap="square">
            <a:spAutoFit/>
          </a:bodyPr>
          <a:lstStyle/>
          <a:p>
            <a:pPr algn="ctr"/>
            <a:r>
              <a:rPr lang="te-IN" sz="1200" dirty="0">
                <a:solidFill>
                  <a:schemeClr val="bg1">
                    <a:lumMod val="50000"/>
                  </a:schemeClr>
                </a:solidFill>
                <a:latin typeface="Helvetica" charset="0"/>
                <a:ea typeface="Helvetica" charset="0"/>
                <a:cs typeface="Helvetica" charset="0"/>
              </a:rPr>
              <a:t>కాపీరైట్‌లు © </a:t>
            </a:r>
            <a:r>
              <a:rPr lang="en-US" sz="1200" dirty="0">
                <a:solidFill>
                  <a:schemeClr val="bg1">
                    <a:lumMod val="50000"/>
                  </a:schemeClr>
                </a:solidFill>
                <a:latin typeface="Helvetica" charset="0"/>
                <a:ea typeface="Helvetica" charset="0"/>
                <a:cs typeface="Helvetica" charset="0"/>
              </a:rPr>
              <a:t>HDFC </a:t>
            </a:r>
            <a:r>
              <a:rPr lang="te-IN" sz="1200" dirty="0">
                <a:solidFill>
                  <a:schemeClr val="bg1">
                    <a:lumMod val="50000"/>
                  </a:schemeClr>
                </a:solidFill>
                <a:latin typeface="Helvetica" charset="0"/>
                <a:ea typeface="Helvetica" charset="0"/>
                <a:cs typeface="Helvetica" charset="0"/>
              </a:rPr>
              <a:t>బ్యాంక్</a:t>
            </a:r>
            <a:r>
              <a:rPr lang="en-US" sz="1200" dirty="0">
                <a:solidFill>
                  <a:schemeClr val="bg1">
                    <a:lumMod val="50000"/>
                  </a:schemeClr>
                </a:solidFill>
                <a:latin typeface="Helvetica" charset="0"/>
                <a:ea typeface="Helvetica" charset="0"/>
                <a:cs typeface="Helvetica" charset="0"/>
              </a:rPr>
              <a:t>          </a:t>
            </a:r>
            <a:r>
              <a:rPr lang="te-IN" sz="1200" dirty="0">
                <a:solidFill>
                  <a:schemeClr val="bg1">
                    <a:lumMod val="50000"/>
                  </a:schemeClr>
                </a:solidFill>
                <a:latin typeface="Helvetica" charset="0"/>
                <a:ea typeface="Helvetica" charset="0"/>
                <a:cs typeface="Helvetica" charset="0"/>
              </a:rPr>
              <a:t>గోప్యమైనది</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పరిమితం చేయబడింది</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అంతర్గత</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ప్రజా</a:t>
            </a:r>
            <a:r>
              <a:rPr lang="en-US" sz="1200" dirty="0">
                <a:solidFill>
                  <a:schemeClr val="bg1">
                    <a:lumMod val="50000"/>
                  </a:schemeClr>
                </a:solidFill>
                <a:latin typeface="Helvetica" charset="0"/>
                <a:ea typeface="Helvetica" charset="0"/>
                <a:cs typeface="Helvetica" charset="0"/>
              </a:rPr>
              <a:t>* </a:t>
            </a:r>
          </a:p>
        </p:txBody>
      </p:sp>
      <p:pic>
        <p:nvPicPr>
          <p:cNvPr id="25" name="Picture 40">
            <a:extLst>
              <a:ext uri="{FF2B5EF4-FFF2-40B4-BE49-F238E27FC236}">
                <a16:creationId xmlns:a16="http://schemas.microsoft.com/office/drawing/2014/main" id="{D8C63920-3031-A696-1A79-A5D7CCDA9AD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A blue and white logo&#10;&#10;Description automatically generated">
            <a:extLst>
              <a:ext uri="{FF2B5EF4-FFF2-40B4-BE49-F238E27FC236}">
                <a16:creationId xmlns:a16="http://schemas.microsoft.com/office/drawing/2014/main" id="{82410EE6-8EEE-6BD1-3B33-8EFE58A7F8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8605" y="6566610"/>
            <a:ext cx="702365" cy="255824"/>
          </a:xfrm>
          <a:prstGeom prst="rect">
            <a:avLst/>
          </a:prstGeom>
        </p:spPr>
      </p:pic>
    </p:spTree>
    <p:extLst>
      <p:ext uri="{BB962C8B-B14F-4D97-AF65-F5344CB8AC3E}">
        <p14:creationId xmlns:p14="http://schemas.microsoft.com/office/powerpoint/2010/main" val="1527958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97357"/>
            <a:ext cx="12192000" cy="923330"/>
          </a:xfrm>
          <a:prstGeom prst="rect">
            <a:avLst/>
          </a:prstGeom>
        </p:spPr>
        <p:txBody>
          <a:bodyPr wrap="square">
            <a:spAutoFit/>
          </a:bodyPr>
          <a:lstStyle/>
          <a:p>
            <a:r>
              <a:rPr lang="te-IN" dirty="0"/>
              <a:t>భారత ప్రభుత్వం సరసమైన జీవితం, ప్రమాద కవర్ &amp; హామీ ఇచ్చే పెన్షన్ ప్లాన్‌తో సహా పలు రకాల సామాజిక భద్రతా పథకాలను అందిస్తుంది.</a:t>
            </a:r>
            <a:br>
              <a:rPr lang="en-IN" dirty="0"/>
            </a:br>
            <a:br>
              <a:rPr lang="en-IN" dirty="0"/>
            </a:br>
            <a:r>
              <a:rPr lang="te-IN" dirty="0"/>
              <a:t>హెచ్‌డిఎఫ్‌సి బ్యాంక్ సేవింగ్స్ ఖాతా ద్వారా వాటిలో పెట్టుబడి పెట్టవచ్చు</a:t>
            </a:r>
            <a:endParaRPr lang="en-IN" dirty="0"/>
          </a:p>
        </p:txBody>
      </p:sp>
      <p:sp>
        <p:nvSpPr>
          <p:cNvPr id="17" name="Rectangle 16"/>
          <p:cNvSpPr/>
          <p:nvPr/>
        </p:nvSpPr>
        <p:spPr>
          <a:xfrm>
            <a:off x="1449978" y="2055610"/>
            <a:ext cx="10633165" cy="1323439"/>
          </a:xfrm>
          <a:prstGeom prst="rect">
            <a:avLst/>
          </a:prstGeom>
        </p:spPr>
        <p:txBody>
          <a:bodyPr wrap="square">
            <a:spAutoFit/>
          </a:bodyPr>
          <a:lstStyle/>
          <a:p>
            <a:r>
              <a:rPr lang="te-IN" sz="1600" b="1" dirty="0"/>
              <a:t>ప్రధాన మంత్రి జీవన్ జ్యోతి బీమా యోజన (</a:t>
            </a:r>
            <a:r>
              <a:rPr lang="en-IN" sz="1600" b="1" dirty="0"/>
              <a:t>PMJJBY)</a:t>
            </a:r>
            <a:br>
              <a:rPr lang="en-IN" sz="1600" b="1" dirty="0"/>
            </a:br>
            <a:endParaRPr lang="en-IN" sz="1600" b="1" dirty="0"/>
          </a:p>
          <a:p>
            <a:pPr marL="285750" lvl="0" indent="-285750" defTabSz="914400" eaLnBrk="0" fontAlgn="base" hangingPunct="0">
              <a:spcBef>
                <a:spcPct val="0"/>
              </a:spcBef>
              <a:spcAft>
                <a:spcPct val="0"/>
              </a:spcAft>
              <a:buFont typeface="Wingdings" panose="05000000000000000000" pitchFamily="2" charset="2"/>
              <a:buChar char="ü"/>
            </a:pPr>
            <a:r>
              <a:rPr lang="te-IN" sz="1600" dirty="0">
                <a:cs typeface="Arial" pitchFamily="34" charset="0"/>
              </a:rPr>
              <a:t>సంవత్సరానికి </a:t>
            </a:r>
            <a:r>
              <a:rPr lang="en-US" sz="1600" dirty="0">
                <a:cs typeface="Arial" pitchFamily="34" charset="0"/>
              </a:rPr>
              <a:t>₹ 436 </a:t>
            </a:r>
            <a:r>
              <a:rPr lang="te-IN" sz="1600" dirty="0">
                <a:cs typeface="Arial" pitchFamily="34" charset="0"/>
              </a:rPr>
              <a:t>ప్రీమియంతో </a:t>
            </a:r>
            <a:r>
              <a:rPr lang="en-US" sz="1600" dirty="0">
                <a:cs typeface="Arial" pitchFamily="34" charset="0"/>
              </a:rPr>
              <a:t>₹ 2 </a:t>
            </a:r>
            <a:r>
              <a:rPr lang="te-IN" sz="1600" dirty="0">
                <a:cs typeface="Arial" pitchFamily="34" charset="0"/>
              </a:rPr>
              <a:t>లక్షల లైఫ్ కవర్ పొందండి</a:t>
            </a:r>
            <a:endParaRPr lang="en-IN" sz="1600" dirty="0">
              <a:cs typeface="Arial" pitchFamily="34" charset="0"/>
            </a:endParaRPr>
          </a:p>
          <a:p>
            <a:pPr marL="285750" lvl="0" indent="-285750" defTabSz="914400" eaLnBrk="0" fontAlgn="base" hangingPunct="0">
              <a:spcBef>
                <a:spcPct val="0"/>
              </a:spcBef>
              <a:spcAft>
                <a:spcPct val="0"/>
              </a:spcAft>
              <a:buFont typeface="Wingdings" panose="05000000000000000000" pitchFamily="2" charset="2"/>
              <a:buChar char="ü"/>
            </a:pPr>
            <a:r>
              <a:rPr lang="en-US" sz="1600" dirty="0">
                <a:cs typeface="Arial" pitchFamily="34" charset="0"/>
              </a:rPr>
              <a:t>SMS </a:t>
            </a:r>
            <a:r>
              <a:rPr lang="te-IN" sz="1600" dirty="0">
                <a:cs typeface="Arial" pitchFamily="34" charset="0"/>
              </a:rPr>
              <a:t>లేదా నెట్‌బ్యాంకింగ్ ద్వారా సభ్యత్వం పొందండి</a:t>
            </a:r>
            <a:endParaRPr lang="en-IN" sz="1600" dirty="0">
              <a:cs typeface="Arial" pitchFamily="34" charset="0"/>
            </a:endParaRPr>
          </a:p>
          <a:p>
            <a:pPr marL="285750" lvl="0" indent="-285750" defTabSz="914400" eaLnBrk="0" fontAlgn="base" hangingPunct="0">
              <a:spcBef>
                <a:spcPct val="0"/>
              </a:spcBef>
              <a:spcAft>
                <a:spcPct val="0"/>
              </a:spcAft>
              <a:buFont typeface="Wingdings" panose="05000000000000000000" pitchFamily="2" charset="2"/>
              <a:buChar char="ü"/>
            </a:pPr>
            <a:r>
              <a:rPr lang="te-IN" sz="1600" dirty="0">
                <a:cs typeface="Arial" pitchFamily="34" charset="0"/>
              </a:rPr>
              <a:t>మీ ప్రీమియంలను ఆటోమేటిక్‌గా చెల్లించండి</a:t>
            </a:r>
            <a:endParaRPr lang="en-IN" sz="1600" dirty="0"/>
          </a:p>
        </p:txBody>
      </p:sp>
      <p:pic>
        <p:nvPicPr>
          <p:cNvPr id="1038" name="Picture 14" descr="https://www.hdfcbank.com/content/api/contentstream-id/723fb80a-2dde-42a3-9793-7ae1be57c87f/03fd5057-07f3-4d92-a421-c54e8bc46e7d/Personal/Insure/Social%20Security%20Schemes/pradhan_mantri_jeevan_jyoti_bima_yojana_thumb.png">
            <a:hlinkClick r:id="rId2" tooltip="Card Image"/>
          </p:cNvPr>
          <p:cNvPicPr>
            <a:picLocks noChangeAspect="1" noChangeArrowheads="1"/>
          </p:cNvPicPr>
          <p:nvPr/>
        </p:nvPicPr>
        <p:blipFill>
          <a:blip r:embed="rId3"/>
          <a:srcRect/>
          <a:stretch>
            <a:fillRect/>
          </a:stretch>
        </p:blipFill>
        <p:spPr bwMode="auto">
          <a:xfrm>
            <a:off x="0" y="2249619"/>
            <a:ext cx="1390650" cy="933450"/>
          </a:xfrm>
          <a:prstGeom prst="rect">
            <a:avLst/>
          </a:prstGeom>
          <a:noFill/>
        </p:spPr>
      </p:pic>
      <p:sp>
        <p:nvSpPr>
          <p:cNvPr id="1039" name="Rectangle 15"/>
          <p:cNvSpPr>
            <a:spLocks noChangeArrowheads="1"/>
          </p:cNvSpPr>
          <p:nvPr/>
        </p:nvSpPr>
        <p:spPr bwMode="auto">
          <a:xfrm>
            <a:off x="0" y="0"/>
            <a:ext cx="65" cy="430887"/>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0" i="1" u="none" strike="noStrike" cap="none" normalizeH="0" baseline="0" dirty="0">
              <a:ln>
                <a:noFill/>
              </a:ln>
              <a:solidFill>
                <a:srgbClr val="444444"/>
              </a:solidFill>
              <a:effectLst/>
              <a:latin typeface="&amp;quot"/>
              <a:cs typeface="Arial" pitchFamily="34" charset="0"/>
            </a:endParaRPr>
          </a:p>
        </p:txBody>
      </p:sp>
      <p:sp>
        <p:nvSpPr>
          <p:cNvPr id="22" name="Rectangle 21"/>
          <p:cNvSpPr/>
          <p:nvPr/>
        </p:nvSpPr>
        <p:spPr>
          <a:xfrm>
            <a:off x="1449973" y="3631711"/>
            <a:ext cx="9836332" cy="1384995"/>
          </a:xfrm>
          <a:prstGeom prst="rect">
            <a:avLst/>
          </a:prstGeom>
        </p:spPr>
        <p:txBody>
          <a:bodyPr wrap="square">
            <a:spAutoFit/>
          </a:bodyPr>
          <a:lstStyle/>
          <a:p>
            <a:r>
              <a:rPr lang="te-IN" b="1" dirty="0"/>
              <a:t>ప్రధాన మంత్రి సురక్ష బీమా యోజన (</a:t>
            </a:r>
            <a:r>
              <a:rPr lang="en-IN" b="1" dirty="0"/>
              <a:t>PMSBY)</a:t>
            </a:r>
            <a:br>
              <a:rPr lang="en-IN" b="1" dirty="0"/>
            </a:br>
            <a:endParaRPr lang="en-IN" b="1" dirty="0"/>
          </a:p>
          <a:p>
            <a:pPr marL="285750" indent="-285750">
              <a:buFont typeface="Wingdings" panose="05000000000000000000" pitchFamily="2" charset="2"/>
              <a:buChar char="ü"/>
            </a:pPr>
            <a:r>
              <a:rPr lang="te-IN" sz="1600" dirty="0"/>
              <a:t>సంవత్సరానికి కేవలం </a:t>
            </a:r>
            <a:r>
              <a:rPr lang="en-IN" sz="1600" dirty="0"/>
              <a:t>₹12 </a:t>
            </a:r>
            <a:r>
              <a:rPr lang="te-IN" sz="1600" dirty="0"/>
              <a:t>ప్రీమియం చెల్లించండి</a:t>
            </a:r>
            <a:endParaRPr lang="en-IN" sz="1600" dirty="0"/>
          </a:p>
          <a:p>
            <a:pPr marL="285750" indent="-285750">
              <a:buFont typeface="Wingdings" panose="05000000000000000000" pitchFamily="2" charset="2"/>
              <a:buChar char="ü"/>
            </a:pPr>
            <a:r>
              <a:rPr lang="en-IN" sz="1600" dirty="0"/>
              <a:t>₹ 2 </a:t>
            </a:r>
            <a:r>
              <a:rPr lang="te-IN" sz="1600" dirty="0"/>
              <a:t>లక్షల వరకు ప్రమాద బీమా రక్షణ పొందండి</a:t>
            </a:r>
            <a:endParaRPr lang="en-IN" sz="1600" dirty="0"/>
          </a:p>
          <a:p>
            <a:pPr marL="285750" indent="-285750">
              <a:buFont typeface="Wingdings" panose="05000000000000000000" pitchFamily="2" charset="2"/>
              <a:buChar char="ü"/>
            </a:pPr>
            <a:r>
              <a:rPr lang="en-IN" sz="1600" dirty="0"/>
              <a:t>SMS </a:t>
            </a:r>
            <a:r>
              <a:rPr lang="te-IN" sz="1600" dirty="0"/>
              <a:t>లేదా నెట్‌బ్యాంకింగ్ ద్వారా సులభంగా చెల్లించండి</a:t>
            </a:r>
            <a:endParaRPr lang="en-IN" dirty="0"/>
          </a:p>
        </p:txBody>
      </p:sp>
      <p:pic>
        <p:nvPicPr>
          <p:cNvPr id="1043" name="Picture 19" descr="https://www.hdfcbank.com/content/api/contentstream-id/723fb80a-2dde-42a3-9793-7ae1be57c87f/93d2505d-ddd4-4928-b947-92be371ec8e2/Personal/Insure/Social%20Security%20Schemes/pradhan_mantri-suraksha_bima_yojana_thumb.png">
            <a:hlinkClick r:id="rId4" tooltip="Card Image"/>
          </p:cNvPr>
          <p:cNvPicPr>
            <a:picLocks noChangeAspect="1" noChangeArrowheads="1"/>
          </p:cNvPicPr>
          <p:nvPr/>
        </p:nvPicPr>
        <p:blipFill>
          <a:blip r:embed="rId5"/>
          <a:srcRect/>
          <a:stretch>
            <a:fillRect/>
          </a:stretch>
        </p:blipFill>
        <p:spPr bwMode="auto">
          <a:xfrm>
            <a:off x="74112" y="3760408"/>
            <a:ext cx="1390650" cy="933450"/>
          </a:xfrm>
          <a:prstGeom prst="rect">
            <a:avLst/>
          </a:prstGeom>
          <a:noFill/>
        </p:spPr>
      </p:pic>
      <p:sp>
        <p:nvSpPr>
          <p:cNvPr id="24" name="Rectangle 23"/>
          <p:cNvSpPr/>
          <p:nvPr/>
        </p:nvSpPr>
        <p:spPr>
          <a:xfrm>
            <a:off x="1528354" y="5282140"/>
            <a:ext cx="10463349" cy="1107996"/>
          </a:xfrm>
          <a:prstGeom prst="rect">
            <a:avLst/>
          </a:prstGeom>
        </p:spPr>
        <p:txBody>
          <a:bodyPr wrap="square">
            <a:spAutoFit/>
          </a:bodyPr>
          <a:lstStyle/>
          <a:p>
            <a:r>
              <a:rPr lang="te-IN" b="1" dirty="0"/>
              <a:t>అటల్ పెన్షన్ యోజన</a:t>
            </a:r>
            <a:endParaRPr lang="en-IN" b="1" dirty="0"/>
          </a:p>
          <a:p>
            <a:pPr marL="285750" indent="-285750">
              <a:buFont typeface="Wingdings" panose="05000000000000000000" pitchFamily="2" charset="2"/>
              <a:buChar char="ü"/>
            </a:pPr>
            <a:r>
              <a:rPr lang="te-IN" sz="1600" dirty="0"/>
              <a:t>60 సంవత్సరాల వయస్సులో నెలవారీ పెన్షన్ హామీ పొందండి</a:t>
            </a:r>
            <a:endParaRPr lang="en-IN" sz="1600" dirty="0"/>
          </a:p>
          <a:p>
            <a:pPr marL="285750" indent="-285750">
              <a:buFont typeface="Wingdings" panose="05000000000000000000" pitchFamily="2" charset="2"/>
              <a:buChar char="ü"/>
            </a:pPr>
            <a:r>
              <a:rPr lang="te-IN" sz="1600" dirty="0"/>
              <a:t>నెలవారీ పెట్టుబడులు </a:t>
            </a:r>
            <a:r>
              <a:rPr lang="en-IN" sz="1600" dirty="0"/>
              <a:t>₹ 42 </a:t>
            </a:r>
            <a:r>
              <a:rPr lang="te-IN" sz="1600" dirty="0"/>
              <a:t>వరకు ఉండవచ్చు</a:t>
            </a:r>
            <a:endParaRPr lang="en-IN" sz="1600" dirty="0"/>
          </a:p>
          <a:p>
            <a:pPr marL="285750" indent="-285750">
              <a:buFont typeface="Wingdings" panose="05000000000000000000" pitchFamily="2" charset="2"/>
              <a:buChar char="ü"/>
            </a:pPr>
            <a:r>
              <a:rPr lang="te-IN" sz="1600" dirty="0"/>
              <a:t>మీ పెన్షన్ మొత్తాన్ని </a:t>
            </a:r>
            <a:r>
              <a:rPr lang="en-IN" sz="1600" dirty="0"/>
              <a:t>₹ 1,000 </a:t>
            </a:r>
            <a:r>
              <a:rPr lang="te-IN" sz="1600" dirty="0"/>
              <a:t>నుండి </a:t>
            </a:r>
            <a:r>
              <a:rPr lang="en-IN" sz="1600" dirty="0"/>
              <a:t>₹ 5,000 </a:t>
            </a:r>
            <a:r>
              <a:rPr lang="te-IN" sz="1600" dirty="0"/>
              <a:t>వరకు ఎంచుకోండి</a:t>
            </a:r>
            <a:endParaRPr lang="en-IN" dirty="0"/>
          </a:p>
        </p:txBody>
      </p:sp>
      <p:pic>
        <p:nvPicPr>
          <p:cNvPr id="1045" name="Picture 21" descr="https://www.hdfcbank.com/content/api/contentstream-id/723fb80a-2dde-42a3-9793-7ae1be57c87f/653cfea2-ea0f-45b3-833f-173b7510bf55/Personal/Insure/Social%20Security%20Schemes/atal_pension_yojana_thumb.png">
            <a:hlinkClick r:id="rId6" tooltip="Card Image"/>
          </p:cNvPr>
          <p:cNvPicPr>
            <a:picLocks noChangeAspect="1" noChangeArrowheads="1"/>
          </p:cNvPicPr>
          <p:nvPr/>
        </p:nvPicPr>
        <p:blipFill>
          <a:blip r:embed="rId7"/>
          <a:srcRect/>
          <a:stretch>
            <a:fillRect/>
          </a:stretch>
        </p:blipFill>
        <p:spPr bwMode="auto">
          <a:xfrm>
            <a:off x="34923" y="5457009"/>
            <a:ext cx="1390650" cy="933450"/>
          </a:xfrm>
          <a:prstGeom prst="rect">
            <a:avLst/>
          </a:prstGeom>
          <a:noFill/>
        </p:spPr>
      </p:pic>
      <p:sp>
        <p:nvSpPr>
          <p:cNvPr id="27" name="TextBox 26"/>
          <p:cNvSpPr txBox="1"/>
          <p:nvPr/>
        </p:nvSpPr>
        <p:spPr>
          <a:xfrm>
            <a:off x="-2424045" y="313758"/>
            <a:ext cx="931491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e-IN" sz="3200" b="1" dirty="0">
                <a:solidFill>
                  <a:schemeClr val="bg1"/>
                </a:solidFill>
                <a:latin typeface="Arial" panose="020B0604020202020204" pitchFamily="34" charset="0"/>
              </a:rPr>
              <a:t>సామాజిక భద్రతా పథకాలు</a:t>
            </a:r>
            <a:endParaRPr lang="en-US" sz="3200" b="1" dirty="0">
              <a:solidFill>
                <a:schemeClr val="bg1"/>
              </a:solidFill>
              <a:latin typeface="Arial" panose="020B0604020202020204" pitchFamily="34" charset="0"/>
              <a:cs typeface="Arial" panose="020B0604020202020204" pitchFamily="34" charset="0"/>
            </a:endParaRPr>
          </a:p>
        </p:txBody>
      </p:sp>
      <p:pic>
        <p:nvPicPr>
          <p:cNvPr id="12" name="Picture 40">
            <a:extLst>
              <a:ext uri="{FF2B5EF4-FFF2-40B4-BE49-F238E27FC236}">
                <a16:creationId xmlns:a16="http://schemas.microsoft.com/office/drawing/2014/main" id="{16CCC5B9-8759-476D-902D-3B9B90D5CF2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1D702151-A88F-BC69-98F5-60F64602B05A}"/>
              </a:ext>
            </a:extLst>
          </p:cNvPr>
          <p:cNvSpPr/>
          <p:nvPr/>
        </p:nvSpPr>
        <p:spPr>
          <a:xfrm>
            <a:off x="-3743" y="6566288"/>
            <a:ext cx="12192000" cy="276999"/>
          </a:xfrm>
          <a:prstGeom prst="rect">
            <a:avLst/>
          </a:prstGeom>
        </p:spPr>
        <p:txBody>
          <a:bodyPr wrap="square">
            <a:spAutoFit/>
          </a:bodyPr>
          <a:lstStyle/>
          <a:p>
            <a:pPr algn="ctr"/>
            <a:r>
              <a:rPr lang="te-IN" sz="1200" dirty="0">
                <a:solidFill>
                  <a:schemeClr val="bg1">
                    <a:lumMod val="50000"/>
                  </a:schemeClr>
                </a:solidFill>
                <a:latin typeface="Helvetica" charset="0"/>
                <a:ea typeface="Helvetica" charset="0"/>
                <a:cs typeface="Helvetica" charset="0"/>
              </a:rPr>
              <a:t>కాపీరైట్‌లు © </a:t>
            </a:r>
            <a:r>
              <a:rPr lang="en-US" sz="1200" dirty="0">
                <a:solidFill>
                  <a:schemeClr val="bg1">
                    <a:lumMod val="50000"/>
                  </a:schemeClr>
                </a:solidFill>
                <a:latin typeface="Helvetica" charset="0"/>
                <a:ea typeface="Helvetica" charset="0"/>
                <a:cs typeface="Helvetica" charset="0"/>
              </a:rPr>
              <a:t>HDFC </a:t>
            </a:r>
            <a:r>
              <a:rPr lang="te-IN" sz="1200" dirty="0">
                <a:solidFill>
                  <a:schemeClr val="bg1">
                    <a:lumMod val="50000"/>
                  </a:schemeClr>
                </a:solidFill>
                <a:latin typeface="Helvetica" charset="0"/>
                <a:ea typeface="Helvetica" charset="0"/>
                <a:cs typeface="Helvetica" charset="0"/>
              </a:rPr>
              <a:t>బ్యాంక్</a:t>
            </a:r>
            <a:r>
              <a:rPr lang="en-US" sz="1200" dirty="0">
                <a:solidFill>
                  <a:schemeClr val="bg1">
                    <a:lumMod val="50000"/>
                  </a:schemeClr>
                </a:solidFill>
                <a:latin typeface="Helvetica" charset="0"/>
                <a:ea typeface="Helvetica" charset="0"/>
                <a:cs typeface="Helvetica" charset="0"/>
              </a:rPr>
              <a:t>          </a:t>
            </a:r>
            <a:r>
              <a:rPr lang="te-IN" sz="1200" dirty="0">
                <a:solidFill>
                  <a:schemeClr val="bg1">
                    <a:lumMod val="50000"/>
                  </a:schemeClr>
                </a:solidFill>
                <a:latin typeface="Helvetica" charset="0"/>
                <a:ea typeface="Helvetica" charset="0"/>
                <a:cs typeface="Helvetica" charset="0"/>
              </a:rPr>
              <a:t>గోప్యమైనది</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పరిమితం చేయబడింది</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అంతర్గత</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ప్రజా</a:t>
            </a:r>
            <a:r>
              <a:rPr lang="en-US" sz="1200" dirty="0">
                <a:solidFill>
                  <a:schemeClr val="bg1">
                    <a:lumMod val="50000"/>
                  </a:schemeClr>
                </a:solidFill>
                <a:latin typeface="Helvetica" charset="0"/>
                <a:ea typeface="Helvetica" charset="0"/>
                <a:cs typeface="Helvetica" charset="0"/>
              </a:rPr>
              <a:t>* </a:t>
            </a:r>
          </a:p>
        </p:txBody>
      </p:sp>
      <p:pic>
        <p:nvPicPr>
          <p:cNvPr id="3" name="Picture 2" descr="A blue and white logo&#10;&#10;Description automatically generated">
            <a:extLst>
              <a:ext uri="{FF2B5EF4-FFF2-40B4-BE49-F238E27FC236}">
                <a16:creationId xmlns:a16="http://schemas.microsoft.com/office/drawing/2014/main" id="{9144D0EF-C436-5B72-5435-1CC7050F2BF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098605" y="6566610"/>
            <a:ext cx="702365" cy="255824"/>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C43840-AC7B-4735-B540-F9E6F4E291FC}"/>
              </a:ext>
            </a:extLst>
          </p:cNvPr>
          <p:cNvSpPr/>
          <p:nvPr/>
        </p:nvSpPr>
        <p:spPr>
          <a:xfrm>
            <a:off x="0" y="1573492"/>
            <a:ext cx="9144000" cy="3041858"/>
          </a:xfrm>
          <a:prstGeom prst="rect">
            <a:avLst/>
          </a:prstGeom>
        </p:spPr>
        <p:txBody>
          <a:bodyPr wrap="square">
            <a:spAutoFit/>
          </a:bodyPr>
          <a:lstStyle/>
          <a:p>
            <a:pPr marL="342900" lvl="0" indent="-342900">
              <a:lnSpc>
                <a:spcPct val="150000"/>
              </a:lnSpc>
              <a:buFont typeface="Wingdings" panose="05000000000000000000" pitchFamily="2" charset="2"/>
              <a:buChar char="ü"/>
            </a:pPr>
            <a:r>
              <a:rPr lang="te-IN" sz="2000" dirty="0">
                <a:latin typeface="Calibri" panose="020F0502020204030204" pitchFamily="34" charset="0"/>
              </a:rPr>
              <a:t>వినియోగదారుల పట్ల న్యాయమైన మరియు గౌరవప్రదమైన చికిత్స</a:t>
            </a:r>
            <a:r>
              <a:rPr lang="en-US" sz="2000" dirty="0">
                <a:latin typeface="Calibri" panose="020F0502020204030204" pitchFamily="34" charset="0"/>
              </a:rPr>
              <a:t>	</a:t>
            </a:r>
            <a:endParaRPr lang="en-IN" sz="2000" dirty="0"/>
          </a:p>
          <a:p>
            <a:pPr marL="342900" lvl="0" indent="-342900">
              <a:lnSpc>
                <a:spcPct val="150000"/>
              </a:lnSpc>
              <a:buFont typeface="Wingdings" panose="05000000000000000000" pitchFamily="2" charset="2"/>
              <a:buChar char="ü"/>
            </a:pPr>
            <a:r>
              <a:rPr lang="te-IN" sz="2000" dirty="0">
                <a:latin typeface="Calibri" panose="020F0502020204030204" pitchFamily="34" charset="0"/>
              </a:rPr>
              <a:t>ప్రతి కస్టమర్‌కు తగిన ఉత్పత్తి డెలివరీ</a:t>
            </a:r>
            <a:endParaRPr lang="en-IN" sz="2000" dirty="0">
              <a:latin typeface="Calibri" panose="020F0502020204030204" pitchFamily="34" charset="0"/>
            </a:endParaRPr>
          </a:p>
          <a:p>
            <a:pPr marL="342900" lvl="0" indent="-342900">
              <a:lnSpc>
                <a:spcPct val="150000"/>
              </a:lnSpc>
              <a:buFont typeface="Wingdings" panose="05000000000000000000" pitchFamily="2" charset="2"/>
              <a:buChar char="ü"/>
            </a:pPr>
            <a:r>
              <a:rPr lang="te-IN" sz="2000" dirty="0">
                <a:latin typeface="Calibri" panose="020F0502020204030204" pitchFamily="34" charset="0"/>
              </a:rPr>
              <a:t>అన్ని ఉత్పత్తి వివరాలపై వినియోగదారులతో పారదర్శకత</a:t>
            </a:r>
            <a:r>
              <a:rPr lang="en-US" sz="2000" dirty="0">
                <a:latin typeface="Calibri" panose="020F0502020204030204" pitchFamily="34" charset="0"/>
              </a:rPr>
              <a:t>	</a:t>
            </a:r>
            <a:endParaRPr lang="en-IN" sz="2000" dirty="0"/>
          </a:p>
          <a:p>
            <a:pPr marL="342900" lvl="0" indent="-342900">
              <a:lnSpc>
                <a:spcPct val="150000"/>
              </a:lnSpc>
              <a:buFont typeface="Wingdings" panose="05000000000000000000" pitchFamily="2" charset="2"/>
              <a:buChar char="ü"/>
            </a:pPr>
            <a:r>
              <a:rPr lang="te-IN" sz="2000" dirty="0">
                <a:latin typeface="Calibri" panose="020F0502020204030204" pitchFamily="34" charset="0"/>
              </a:rPr>
              <a:t>కస్టమర్ డేటాను ఉపయోగించడంలో గోప్యత, భద్రత</a:t>
            </a:r>
            <a:endParaRPr lang="en-US" sz="2000" dirty="0">
              <a:latin typeface="Calibri" panose="020F0502020204030204" pitchFamily="34" charset="0"/>
            </a:endParaRPr>
          </a:p>
          <a:p>
            <a:pPr marL="342900" lvl="0" indent="-342900">
              <a:lnSpc>
                <a:spcPct val="150000"/>
              </a:lnSpc>
              <a:buFont typeface="Wingdings" panose="05000000000000000000" pitchFamily="2" charset="2"/>
              <a:buChar char="ü"/>
            </a:pPr>
            <a:r>
              <a:rPr lang="te-IN" sz="2000" dirty="0">
                <a:latin typeface="Calibri" panose="020F0502020204030204" pitchFamily="34" charset="0"/>
              </a:rPr>
              <a:t>కస్టమర్ ఫిర్యాదు పరిష్కారం మరియు అభిప్రాయం</a:t>
            </a:r>
            <a:endParaRPr lang="en-IN" sz="2000" dirty="0">
              <a:latin typeface="Calibri" panose="020F0502020204030204" pitchFamily="34" charset="0"/>
            </a:endParaRPr>
          </a:p>
          <a:p>
            <a:pPr marL="342900" marR="775335" lvl="0" indent="-342900">
              <a:lnSpc>
                <a:spcPts val="1550"/>
              </a:lnSpc>
              <a:spcBef>
                <a:spcPts val="5"/>
              </a:spcBef>
              <a:spcAft>
                <a:spcPts val="0"/>
              </a:spcAft>
              <a:buFont typeface="Wingdings" panose="05000000000000000000" pitchFamily="2" charset="2"/>
              <a:buChar char="ü"/>
              <a:tabLst>
                <a:tab pos="902335" algn="l"/>
              </a:tabLst>
            </a:pPr>
            <a:endParaRPr lang="en-IN" sz="2000" dirty="0">
              <a:latin typeface="Calibri" panose="020F0502020204030204" pitchFamily="34" charset="0"/>
            </a:endParaRPr>
          </a:p>
          <a:p>
            <a:pPr marL="342900" marR="775335" lvl="0" indent="-342900">
              <a:lnSpc>
                <a:spcPts val="1550"/>
              </a:lnSpc>
              <a:spcBef>
                <a:spcPts val="5"/>
              </a:spcBef>
              <a:spcAft>
                <a:spcPts val="0"/>
              </a:spcAft>
              <a:buFont typeface="Wingdings" panose="05000000000000000000" pitchFamily="2" charset="2"/>
              <a:buChar char="ü"/>
              <a:tabLst>
                <a:tab pos="902335" algn="l"/>
              </a:tabLst>
            </a:pPr>
            <a:r>
              <a:rPr lang="te-IN" sz="2000" dirty="0">
                <a:latin typeface="Calibri" panose="020F0502020204030204" pitchFamily="34" charset="0"/>
              </a:rPr>
              <a:t>కస్టమర్ అవగాహనను ప్రోత్సహించండి మరియు అందుబాటులో ఉన్న ఆర్థిక ఉత్పత్తులు మరియు సేవలను అర్థం చేసుకోవడానికి వారిని అనుమతించండి.</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74995765-4887-4583-A090-AA872610E3FD}"/>
              </a:ext>
            </a:extLst>
          </p:cNvPr>
          <p:cNvSpPr/>
          <p:nvPr/>
        </p:nvSpPr>
        <p:spPr>
          <a:xfrm>
            <a:off x="63916" y="254212"/>
            <a:ext cx="7765774" cy="523220"/>
          </a:xfrm>
          <a:prstGeom prst="rect">
            <a:avLst/>
          </a:prstGeom>
        </p:spPr>
        <p:txBody>
          <a:bodyPr wrap="square">
            <a:spAutoFit/>
          </a:bodyPr>
          <a:lstStyle/>
          <a:p>
            <a:r>
              <a:rPr lang="te-IN" sz="2800" b="1" dirty="0">
                <a:solidFill>
                  <a:schemeClr val="bg1"/>
                </a:solidFill>
                <a:latin typeface="Arial" panose="020B0604020202020204" pitchFamily="34" charset="0"/>
                <a:cs typeface="Arial" panose="020B0604020202020204" pitchFamily="34" charset="0"/>
              </a:rPr>
              <a:t>ప్రవర్తనా నియమావళిని</a:t>
            </a:r>
            <a:endParaRPr lang="en-IN" sz="2800" b="1" dirty="0">
              <a:solidFill>
                <a:schemeClr val="bg1"/>
              </a:solidFill>
            </a:endParaRPr>
          </a:p>
        </p:txBody>
      </p:sp>
      <p:sp>
        <p:nvSpPr>
          <p:cNvPr id="6" name="Rectangle: Rounded Corners 5">
            <a:hlinkClick r:id="" action="ppaction://noaction"/>
            <a:extLst>
              <a:ext uri="{FF2B5EF4-FFF2-40B4-BE49-F238E27FC236}">
                <a16:creationId xmlns:a16="http://schemas.microsoft.com/office/drawing/2014/main" id="{FEB3B352-107F-41A5-A91F-FBD705C554D5}"/>
              </a:ext>
            </a:extLst>
          </p:cNvPr>
          <p:cNvSpPr/>
          <p:nvPr/>
        </p:nvSpPr>
        <p:spPr>
          <a:xfrm>
            <a:off x="10515600" y="5804452"/>
            <a:ext cx="1504122" cy="5300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e-IN" dirty="0"/>
              <a:t>వెనుకకు</a:t>
            </a:r>
            <a:endParaRPr lang="en-IN" dirty="0"/>
          </a:p>
        </p:txBody>
      </p:sp>
      <p:pic>
        <p:nvPicPr>
          <p:cNvPr id="8" name="Picture 40">
            <a:extLst>
              <a:ext uri="{FF2B5EF4-FFF2-40B4-BE49-F238E27FC236}">
                <a16:creationId xmlns:a16="http://schemas.microsoft.com/office/drawing/2014/main" id="{D14A7FE7-9E76-40C4-8EDD-A1E05D2CA1C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5746FADB-0480-090B-CAA2-C459960853A7}"/>
              </a:ext>
            </a:extLst>
          </p:cNvPr>
          <p:cNvSpPr/>
          <p:nvPr/>
        </p:nvSpPr>
        <p:spPr>
          <a:xfrm>
            <a:off x="-3743" y="6566288"/>
            <a:ext cx="12192000" cy="276999"/>
          </a:xfrm>
          <a:prstGeom prst="rect">
            <a:avLst/>
          </a:prstGeom>
        </p:spPr>
        <p:txBody>
          <a:bodyPr wrap="square">
            <a:spAutoFit/>
          </a:bodyPr>
          <a:lstStyle/>
          <a:p>
            <a:pPr algn="ctr"/>
            <a:r>
              <a:rPr lang="te-IN" sz="1200" dirty="0">
                <a:solidFill>
                  <a:schemeClr val="bg1">
                    <a:lumMod val="50000"/>
                  </a:schemeClr>
                </a:solidFill>
                <a:latin typeface="Helvetica" charset="0"/>
                <a:ea typeface="Helvetica" charset="0"/>
                <a:cs typeface="Helvetica" charset="0"/>
              </a:rPr>
              <a:t>కాపీరైట్‌లు © </a:t>
            </a:r>
            <a:r>
              <a:rPr lang="en-US" sz="1200" dirty="0">
                <a:solidFill>
                  <a:schemeClr val="bg1">
                    <a:lumMod val="50000"/>
                  </a:schemeClr>
                </a:solidFill>
                <a:latin typeface="Helvetica" charset="0"/>
                <a:ea typeface="Helvetica" charset="0"/>
                <a:cs typeface="Helvetica" charset="0"/>
              </a:rPr>
              <a:t>HDFC </a:t>
            </a:r>
            <a:r>
              <a:rPr lang="te-IN" sz="1200" dirty="0">
                <a:solidFill>
                  <a:schemeClr val="bg1">
                    <a:lumMod val="50000"/>
                  </a:schemeClr>
                </a:solidFill>
                <a:latin typeface="Helvetica" charset="0"/>
                <a:ea typeface="Helvetica" charset="0"/>
                <a:cs typeface="Helvetica" charset="0"/>
              </a:rPr>
              <a:t>బ్యాంక్</a:t>
            </a:r>
            <a:r>
              <a:rPr lang="en-US" sz="1200" dirty="0">
                <a:solidFill>
                  <a:schemeClr val="bg1">
                    <a:lumMod val="50000"/>
                  </a:schemeClr>
                </a:solidFill>
                <a:latin typeface="Helvetica" charset="0"/>
                <a:ea typeface="Helvetica" charset="0"/>
                <a:cs typeface="Helvetica" charset="0"/>
              </a:rPr>
              <a:t>          </a:t>
            </a:r>
            <a:r>
              <a:rPr lang="te-IN" sz="1200" dirty="0">
                <a:solidFill>
                  <a:schemeClr val="bg1">
                    <a:lumMod val="50000"/>
                  </a:schemeClr>
                </a:solidFill>
                <a:latin typeface="Helvetica" charset="0"/>
                <a:ea typeface="Helvetica" charset="0"/>
                <a:cs typeface="Helvetica" charset="0"/>
              </a:rPr>
              <a:t>గోప్యమైనది</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పరిమితం చేయబడింది</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అంతర్గత</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ప్రజా</a:t>
            </a:r>
            <a:r>
              <a:rPr lang="en-US" sz="1200" dirty="0">
                <a:solidFill>
                  <a:schemeClr val="bg1">
                    <a:lumMod val="50000"/>
                  </a:schemeClr>
                </a:solidFill>
                <a:latin typeface="Helvetica" charset="0"/>
                <a:ea typeface="Helvetica" charset="0"/>
                <a:cs typeface="Helvetica" charset="0"/>
              </a:rPr>
              <a:t>* </a:t>
            </a:r>
          </a:p>
        </p:txBody>
      </p:sp>
      <p:pic>
        <p:nvPicPr>
          <p:cNvPr id="3" name="Picture 2" descr="A blue and white logo&#10;&#10;Description automatically generated">
            <a:extLst>
              <a:ext uri="{FF2B5EF4-FFF2-40B4-BE49-F238E27FC236}">
                <a16:creationId xmlns:a16="http://schemas.microsoft.com/office/drawing/2014/main" id="{9DF436DD-9B61-8163-2097-4119FD1759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8605" y="6566610"/>
            <a:ext cx="702365" cy="255824"/>
          </a:xfrm>
          <a:prstGeom prst="rect">
            <a:avLst/>
          </a:prstGeom>
        </p:spPr>
      </p:pic>
    </p:spTree>
    <p:extLst>
      <p:ext uri="{BB962C8B-B14F-4D97-AF65-F5344CB8AC3E}">
        <p14:creationId xmlns:p14="http://schemas.microsoft.com/office/powerpoint/2010/main" val="34706262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18855"/>
            <a:ext cx="9314916" cy="523220"/>
          </a:xfrm>
          <a:prstGeom prst="rect">
            <a:avLst/>
          </a:prstGeom>
          <a:noFill/>
        </p:spPr>
        <p:txBody>
          <a:bodyPr wrap="square" rtlCol="0">
            <a:spAutoFit/>
          </a:bodyPr>
          <a:lstStyle/>
          <a:p>
            <a:r>
              <a:rPr lang="te-IN" sz="2800" b="1" dirty="0">
                <a:solidFill>
                  <a:schemeClr val="bg1"/>
                </a:solidFill>
                <a:latin typeface="Helvetica" panose="020B0604020202020204" pitchFamily="34" charset="0"/>
                <a:cs typeface="Helvetica" panose="020B0604020202020204" pitchFamily="34" charset="0"/>
              </a:rPr>
              <a:t>గ్రూమింగ్, కమ్యూనికేషన్ &amp; సాఫ్ట్ స్కిల్స్</a:t>
            </a:r>
            <a:endParaRPr lang="en-IN" sz="2800" b="1" dirty="0">
              <a:solidFill>
                <a:schemeClr val="bg1"/>
              </a:solidFill>
              <a:latin typeface="Helvetica" panose="020B0604020202020204" pitchFamily="34" charset="0"/>
              <a:cs typeface="Helvetica" panose="020B0604020202020204" pitchFamily="34" charset="0"/>
            </a:endParaRPr>
          </a:p>
        </p:txBody>
      </p:sp>
      <p:sp>
        <p:nvSpPr>
          <p:cNvPr id="5" name="Rectangle 4"/>
          <p:cNvSpPr/>
          <p:nvPr/>
        </p:nvSpPr>
        <p:spPr>
          <a:xfrm>
            <a:off x="444137" y="1114094"/>
            <a:ext cx="10894424" cy="5016758"/>
          </a:xfrm>
          <a:prstGeom prst="rect">
            <a:avLst/>
          </a:prstGeom>
        </p:spPr>
        <p:txBody>
          <a:bodyPr wrap="square">
            <a:spAutoFit/>
          </a:bodyPr>
          <a:lstStyle/>
          <a:p>
            <a:endParaRPr lang="en-IN" sz="2000" dirty="0"/>
          </a:p>
          <a:p>
            <a:pPr>
              <a:buFont typeface="Wingdings" pitchFamily="2" charset="2"/>
              <a:buChar char="ü"/>
            </a:pPr>
            <a:r>
              <a:rPr lang="te-IN" sz="2000" dirty="0"/>
              <a:t>వ్యక్తిగత మర్యాదలు</a:t>
            </a:r>
            <a:endParaRPr lang="en-IN" sz="2000" dirty="0"/>
          </a:p>
          <a:p>
            <a:pPr>
              <a:buFont typeface="Wingdings" pitchFamily="2" charset="2"/>
              <a:buChar char="ü"/>
            </a:pPr>
            <a:endParaRPr lang="en-IN" sz="2000" dirty="0"/>
          </a:p>
          <a:p>
            <a:pPr>
              <a:buFont typeface="Wingdings" pitchFamily="2" charset="2"/>
              <a:buChar char="ü"/>
            </a:pPr>
            <a:r>
              <a:rPr lang="te-IN" sz="2000" dirty="0"/>
              <a:t>సభ్యత</a:t>
            </a:r>
            <a:endParaRPr lang="en-IN" sz="2000" dirty="0"/>
          </a:p>
          <a:p>
            <a:pPr>
              <a:buFont typeface="Wingdings" pitchFamily="2" charset="2"/>
              <a:buChar char="ü"/>
            </a:pPr>
            <a:endParaRPr lang="en-IN" sz="2000" dirty="0"/>
          </a:p>
          <a:p>
            <a:pPr>
              <a:buFont typeface="Wingdings" pitchFamily="2" charset="2"/>
              <a:buChar char="ü"/>
            </a:pPr>
            <a:r>
              <a:rPr lang="te-IN" sz="2000" dirty="0"/>
              <a:t>కేంద్రంలో వ్యక్తిగత పరిశుభ్రత మరియు సామాజిక దూరాన్ని నిర్వహించండి</a:t>
            </a:r>
            <a:endParaRPr lang="en-IN" sz="2000" dirty="0"/>
          </a:p>
          <a:p>
            <a:pPr>
              <a:buFont typeface="Wingdings" pitchFamily="2" charset="2"/>
              <a:buChar char="ü"/>
            </a:pPr>
            <a:endParaRPr lang="en-IN" sz="2000" dirty="0"/>
          </a:p>
          <a:p>
            <a:pPr>
              <a:buFont typeface="Wingdings" pitchFamily="2" charset="2"/>
              <a:buChar char="ü"/>
            </a:pPr>
            <a:r>
              <a:rPr lang="te-IN" sz="2000" dirty="0"/>
              <a:t>అంతర్-వ్యక్తిగత నైపుణ్యాలు</a:t>
            </a:r>
            <a:endParaRPr lang="en-IN" sz="2000" dirty="0"/>
          </a:p>
          <a:p>
            <a:pPr>
              <a:buFont typeface="Wingdings" pitchFamily="2" charset="2"/>
              <a:buChar char="ü"/>
            </a:pPr>
            <a:endParaRPr lang="en-IN" sz="2000" dirty="0"/>
          </a:p>
          <a:p>
            <a:pPr>
              <a:buFont typeface="Wingdings" pitchFamily="2" charset="2"/>
              <a:buChar char="ü"/>
            </a:pPr>
            <a:r>
              <a:rPr lang="te-IN" sz="2000" dirty="0"/>
              <a:t>టెలిఫోన్ మర్యాదలు</a:t>
            </a:r>
            <a:endParaRPr lang="en-IN" sz="2000" dirty="0"/>
          </a:p>
          <a:p>
            <a:pPr>
              <a:buFont typeface="Wingdings" pitchFamily="2" charset="2"/>
              <a:buChar char="ü"/>
            </a:pPr>
            <a:endParaRPr lang="en-IN" sz="2000" dirty="0"/>
          </a:p>
          <a:p>
            <a:pPr>
              <a:buFont typeface="Wingdings" pitchFamily="2" charset="2"/>
              <a:buChar char="ü"/>
            </a:pPr>
            <a:r>
              <a:rPr lang="te-IN" sz="2000" dirty="0"/>
              <a:t>ఇ-మెయిల్ మర్యాదలు</a:t>
            </a:r>
            <a:endParaRPr lang="en-IN" sz="2000" dirty="0"/>
          </a:p>
          <a:p>
            <a:pPr>
              <a:buFont typeface="Wingdings" pitchFamily="2" charset="2"/>
              <a:buChar char="ü"/>
            </a:pPr>
            <a:endParaRPr lang="en-IN" sz="2000" dirty="0"/>
          </a:p>
          <a:p>
            <a:pPr>
              <a:buFont typeface="Wingdings" pitchFamily="2" charset="2"/>
              <a:buChar char="ü"/>
            </a:pPr>
            <a:r>
              <a:rPr lang="te-IN" sz="2000" dirty="0"/>
              <a:t>నెగోషియేషన్/ఒప్పించే నైపుణ్యాలు</a:t>
            </a:r>
            <a:endParaRPr lang="en-IN" sz="2000" dirty="0"/>
          </a:p>
          <a:p>
            <a:pPr>
              <a:buFont typeface="Wingdings" pitchFamily="2" charset="2"/>
              <a:buChar char="ü"/>
            </a:pPr>
            <a:endParaRPr lang="en-IN" sz="2000" dirty="0"/>
          </a:p>
          <a:p>
            <a:pPr>
              <a:buFont typeface="Wingdings" pitchFamily="2" charset="2"/>
              <a:buChar char="ü"/>
            </a:pPr>
            <a:r>
              <a:rPr lang="te-IN" sz="2000" dirty="0"/>
              <a:t>విశ్లేషణాత్మక సామర్థ్యం</a:t>
            </a:r>
            <a:r>
              <a:rPr lang="en-IN" sz="2000" dirty="0"/>
              <a:t>	</a:t>
            </a:r>
          </a:p>
        </p:txBody>
      </p:sp>
      <p:pic>
        <p:nvPicPr>
          <p:cNvPr id="7" name="Picture 40">
            <a:extLst>
              <a:ext uri="{FF2B5EF4-FFF2-40B4-BE49-F238E27FC236}">
                <a16:creationId xmlns:a16="http://schemas.microsoft.com/office/drawing/2014/main" id="{337E4D17-04D9-4021-AEDE-A0E1D8DCFDD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3856B7A2-F8E2-F994-018B-58D1FCDEA64A}"/>
              </a:ext>
            </a:extLst>
          </p:cNvPr>
          <p:cNvSpPr/>
          <p:nvPr/>
        </p:nvSpPr>
        <p:spPr>
          <a:xfrm>
            <a:off x="-3743" y="6566288"/>
            <a:ext cx="12192000" cy="276999"/>
          </a:xfrm>
          <a:prstGeom prst="rect">
            <a:avLst/>
          </a:prstGeom>
        </p:spPr>
        <p:txBody>
          <a:bodyPr wrap="square">
            <a:spAutoFit/>
          </a:bodyPr>
          <a:lstStyle/>
          <a:p>
            <a:pPr algn="ctr"/>
            <a:r>
              <a:rPr lang="te-IN" sz="1200" dirty="0">
                <a:solidFill>
                  <a:schemeClr val="bg1">
                    <a:lumMod val="50000"/>
                  </a:schemeClr>
                </a:solidFill>
                <a:latin typeface="Helvetica" charset="0"/>
                <a:ea typeface="Helvetica" charset="0"/>
                <a:cs typeface="Helvetica" charset="0"/>
              </a:rPr>
              <a:t>కాపీరైట్‌లు © </a:t>
            </a:r>
            <a:r>
              <a:rPr lang="en-US" sz="1200" dirty="0">
                <a:solidFill>
                  <a:schemeClr val="bg1">
                    <a:lumMod val="50000"/>
                  </a:schemeClr>
                </a:solidFill>
                <a:latin typeface="Helvetica" charset="0"/>
                <a:ea typeface="Helvetica" charset="0"/>
                <a:cs typeface="Helvetica" charset="0"/>
              </a:rPr>
              <a:t>HDFC </a:t>
            </a:r>
            <a:r>
              <a:rPr lang="te-IN" sz="1200" dirty="0">
                <a:solidFill>
                  <a:schemeClr val="bg1">
                    <a:lumMod val="50000"/>
                  </a:schemeClr>
                </a:solidFill>
                <a:latin typeface="Helvetica" charset="0"/>
                <a:ea typeface="Helvetica" charset="0"/>
                <a:cs typeface="Helvetica" charset="0"/>
              </a:rPr>
              <a:t>బ్యాంక్</a:t>
            </a:r>
            <a:r>
              <a:rPr lang="en-US" sz="1200" dirty="0">
                <a:solidFill>
                  <a:schemeClr val="bg1">
                    <a:lumMod val="50000"/>
                  </a:schemeClr>
                </a:solidFill>
                <a:latin typeface="Helvetica" charset="0"/>
                <a:ea typeface="Helvetica" charset="0"/>
                <a:cs typeface="Helvetica" charset="0"/>
              </a:rPr>
              <a:t>          </a:t>
            </a:r>
            <a:r>
              <a:rPr lang="te-IN" sz="1200" dirty="0">
                <a:solidFill>
                  <a:schemeClr val="bg1">
                    <a:lumMod val="50000"/>
                  </a:schemeClr>
                </a:solidFill>
                <a:latin typeface="Helvetica" charset="0"/>
                <a:ea typeface="Helvetica" charset="0"/>
                <a:cs typeface="Helvetica" charset="0"/>
              </a:rPr>
              <a:t>గోప్యమైనది</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పరిమితం చేయబడింది</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అంతర్గత</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ప్రజా</a:t>
            </a:r>
            <a:r>
              <a:rPr lang="en-US" sz="1200" dirty="0">
                <a:solidFill>
                  <a:schemeClr val="bg1">
                    <a:lumMod val="50000"/>
                  </a:schemeClr>
                </a:solidFill>
                <a:latin typeface="Helvetica" charset="0"/>
                <a:ea typeface="Helvetica" charset="0"/>
                <a:cs typeface="Helvetica" charset="0"/>
              </a:rPr>
              <a:t>* </a:t>
            </a:r>
          </a:p>
        </p:txBody>
      </p:sp>
      <p:pic>
        <p:nvPicPr>
          <p:cNvPr id="3" name="Picture 2" descr="A blue and white logo&#10;&#10;Description automatically generated">
            <a:extLst>
              <a:ext uri="{FF2B5EF4-FFF2-40B4-BE49-F238E27FC236}">
                <a16:creationId xmlns:a16="http://schemas.microsoft.com/office/drawing/2014/main" id="{E27FD2E8-F105-AA1A-F378-80BCC360E2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8605" y="6566610"/>
            <a:ext cx="702365" cy="25582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6">
            <a:extLst>
              <a:ext uri="{FF2B5EF4-FFF2-40B4-BE49-F238E27FC236}">
                <a16:creationId xmlns:a16="http://schemas.microsoft.com/office/drawing/2014/main" id="{B7D7426B-32F3-ED41-A5A0-0B5E1F1B4BBE}"/>
              </a:ext>
            </a:extLst>
          </p:cNvPr>
          <p:cNvGrpSpPr/>
          <p:nvPr/>
        </p:nvGrpSpPr>
        <p:grpSpPr>
          <a:xfrm>
            <a:off x="-1774029" y="319170"/>
            <a:ext cx="13966024" cy="6538829"/>
            <a:chOff x="-1774029" y="319229"/>
            <a:chExt cx="13966024" cy="6562686"/>
          </a:xfrm>
        </p:grpSpPr>
        <p:sp>
          <p:nvSpPr>
            <p:cNvPr id="2" name="Right Triangle 41"/>
            <p:cNvSpPr/>
            <p:nvPr/>
          </p:nvSpPr>
          <p:spPr>
            <a:xfrm flipH="1">
              <a:off x="7203687" y="3658283"/>
              <a:ext cx="4988308" cy="2868897"/>
            </a:xfrm>
            <a:custGeom>
              <a:avLst/>
              <a:gdLst>
                <a:gd name="connsiteX0" fmla="*/ 0 w 5248019"/>
                <a:gd name="connsiteY0" fmla="*/ 3739375 h 3739375"/>
                <a:gd name="connsiteX1" fmla="*/ 0 w 5248019"/>
                <a:gd name="connsiteY1" fmla="*/ 0 h 3739375"/>
                <a:gd name="connsiteX2" fmla="*/ 5248019 w 5248019"/>
                <a:gd name="connsiteY2" fmla="*/ 3739375 h 3739375"/>
                <a:gd name="connsiteX3" fmla="*/ 0 w 5248019"/>
                <a:gd name="connsiteY3" fmla="*/ 3739375 h 3739375"/>
                <a:gd name="connsiteX0" fmla="*/ 0 w 5248019"/>
                <a:gd name="connsiteY0" fmla="*/ 3018263 h 3018263"/>
                <a:gd name="connsiteX1" fmla="*/ 7434 w 5248019"/>
                <a:gd name="connsiteY1" fmla="*/ 0 h 3018263"/>
                <a:gd name="connsiteX2" fmla="*/ 5248019 w 5248019"/>
                <a:gd name="connsiteY2" fmla="*/ 3018263 h 3018263"/>
                <a:gd name="connsiteX3" fmla="*/ 0 w 5248019"/>
                <a:gd name="connsiteY3" fmla="*/ 3018263 h 3018263"/>
              </a:gdLst>
              <a:ahLst/>
              <a:cxnLst>
                <a:cxn ang="0">
                  <a:pos x="connsiteX0" y="connsiteY0"/>
                </a:cxn>
                <a:cxn ang="0">
                  <a:pos x="connsiteX1" y="connsiteY1"/>
                </a:cxn>
                <a:cxn ang="0">
                  <a:pos x="connsiteX2" y="connsiteY2"/>
                </a:cxn>
                <a:cxn ang="0">
                  <a:pos x="connsiteX3" y="connsiteY3"/>
                </a:cxn>
              </a:cxnLst>
              <a:rect l="l" t="t" r="r" b="b"/>
              <a:pathLst>
                <a:path w="5248019" h="3018263">
                  <a:moveTo>
                    <a:pt x="0" y="3018263"/>
                  </a:moveTo>
                  <a:lnTo>
                    <a:pt x="7434" y="0"/>
                  </a:lnTo>
                  <a:lnTo>
                    <a:pt x="5248019" y="3018263"/>
                  </a:lnTo>
                  <a:lnTo>
                    <a:pt x="0" y="3018263"/>
                  </a:lnTo>
                  <a:close/>
                </a:path>
              </a:pathLst>
            </a:custGeom>
            <a:solidFill>
              <a:srgbClr val="E2F4FE"/>
            </a:solidFill>
            <a:ln>
              <a:noFill/>
            </a:ln>
            <a:effectLst>
              <a:outerShdw blurRad="50800" dist="76200" dir="10500000" sx="99000" sy="99000" algn="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3">
              <a:extLst>
                <a:ext uri="{FF2B5EF4-FFF2-40B4-BE49-F238E27FC236}">
                  <a16:creationId xmlns:a16="http://schemas.microsoft.com/office/drawing/2014/main" id="{8D50B033-1147-964F-B096-4CC5EC36F72A}"/>
                </a:ext>
              </a:extLst>
            </p:cNvPr>
            <p:cNvGrpSpPr/>
            <p:nvPr/>
          </p:nvGrpSpPr>
          <p:grpSpPr>
            <a:xfrm>
              <a:off x="-1774029" y="319229"/>
              <a:ext cx="13599674" cy="6074722"/>
              <a:chOff x="-1774029" y="319229"/>
              <a:chExt cx="13599674" cy="6074722"/>
            </a:xfrm>
          </p:grpSpPr>
          <p:sp>
            <p:nvSpPr>
              <p:cNvPr id="3" name="TextBox 2"/>
              <p:cNvSpPr txBox="1"/>
              <p:nvPr/>
            </p:nvSpPr>
            <p:spPr>
              <a:xfrm>
                <a:off x="-1774029" y="319229"/>
                <a:ext cx="12331437" cy="432459"/>
              </a:xfrm>
              <a:prstGeom prst="rect">
                <a:avLst/>
              </a:prstGeom>
              <a:noFill/>
            </p:spPr>
            <p:txBody>
              <a:bodyPr wrap="square" rtlCol="0">
                <a:spAutoFit/>
              </a:bodyPr>
              <a:lstStyle/>
              <a:p>
                <a:pPr algn="ctr"/>
                <a:r>
                  <a:rPr lang="te-IN" sz="2200" b="1" dirty="0">
                    <a:solidFill>
                      <a:srgbClr val="FEFEFE"/>
                    </a:solidFill>
                    <a:latin typeface="Helvetica" charset="0"/>
                    <a:ea typeface="Helvetica" charset="0"/>
                    <a:cs typeface="Helvetica" charset="0"/>
                  </a:rPr>
                  <a:t>అవార్డులు &amp; ప్రశంసలు - భారతదేశపు అత్యంత విలువైన బ్రాండ్</a:t>
                </a:r>
                <a:endParaRPr lang="en-US" sz="2200" b="1" dirty="0">
                  <a:solidFill>
                    <a:srgbClr val="FEFEFE"/>
                  </a:solidFill>
                  <a:latin typeface="Helvetica" charset="0"/>
                  <a:ea typeface="Helvetica" charset="0"/>
                  <a:cs typeface="Helvetica" charset="0"/>
                </a:endParaRPr>
              </a:p>
            </p:txBody>
          </p:sp>
          <p:pic>
            <p:nvPicPr>
              <p:cNvPr id="30" name="Picture 2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79102" y="3900317"/>
                <a:ext cx="1688786" cy="2493634"/>
              </a:xfrm>
              <a:prstGeom prst="rect">
                <a:avLst/>
              </a:prstGeom>
            </p:spPr>
          </p:pic>
          <p:pic>
            <p:nvPicPr>
              <p:cNvPr id="31" name="Picture 3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06791" y="2848896"/>
                <a:ext cx="1018854" cy="2102841"/>
              </a:xfrm>
              <a:prstGeom prst="rect">
                <a:avLst/>
              </a:prstGeom>
            </p:spPr>
          </p:pic>
        </p:grpSp>
        <p:grpSp>
          <p:nvGrpSpPr>
            <p:cNvPr id="6" name="Group 33"/>
            <p:cNvGrpSpPr/>
            <p:nvPr/>
          </p:nvGrpSpPr>
          <p:grpSpPr>
            <a:xfrm>
              <a:off x="246490" y="6512455"/>
              <a:ext cx="1709532" cy="369460"/>
              <a:chOff x="246490" y="6512455"/>
              <a:chExt cx="1709532" cy="369460"/>
            </a:xfrm>
          </p:grpSpPr>
          <p:pic>
            <p:nvPicPr>
              <p:cNvPr id="35" name="Picture 34"/>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46490" y="6512455"/>
                <a:ext cx="1296064" cy="369460"/>
              </a:xfrm>
              <a:prstGeom prst="rect">
                <a:avLst/>
              </a:prstGeom>
            </p:spPr>
          </p:pic>
          <p:pic>
            <p:nvPicPr>
              <p:cNvPr id="36" name="Picture 35"/>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606164" y="6512455"/>
                <a:ext cx="349858" cy="369460"/>
              </a:xfrm>
              <a:prstGeom prst="rect">
                <a:avLst/>
              </a:prstGeom>
            </p:spPr>
          </p:pic>
        </p:grpSp>
      </p:grpSp>
      <p:sp>
        <p:nvSpPr>
          <p:cNvPr id="38" name="Rectangle 37">
            <a:extLst>
              <a:ext uri="{FF2B5EF4-FFF2-40B4-BE49-F238E27FC236}">
                <a16:creationId xmlns:a16="http://schemas.microsoft.com/office/drawing/2014/main" id="{EE1B4966-B48F-5747-A1F5-D3BBDFADAD1B}"/>
              </a:ext>
            </a:extLst>
          </p:cNvPr>
          <p:cNvSpPr/>
          <p:nvPr/>
        </p:nvSpPr>
        <p:spPr>
          <a:xfrm>
            <a:off x="628321" y="1358429"/>
            <a:ext cx="3114572" cy="830997"/>
          </a:xfrm>
          <a:prstGeom prst="rect">
            <a:avLst/>
          </a:prstGeom>
        </p:spPr>
        <p:txBody>
          <a:bodyPr wrap="square">
            <a:spAutoFit/>
          </a:bodyPr>
          <a:lstStyle/>
          <a:p>
            <a:pPr algn="ctr"/>
            <a:r>
              <a:rPr lang="te-IN" sz="1200" b="1" dirty="0">
                <a:solidFill>
                  <a:srgbClr val="D9222A"/>
                </a:solidFill>
                <a:latin typeface="Helvetica" charset="0"/>
                <a:ea typeface="Helvetica" charset="0"/>
                <a:cs typeface="Helvetica" charset="0"/>
              </a:rPr>
              <a:t>అత్యంత విలువైన బ్రాండ్‌గా 7వ స్థానంలో నిలిచిందివసంవత్సరం</a:t>
            </a:r>
            <a:br>
              <a:rPr lang="en-US" sz="1200" b="1" dirty="0">
                <a:solidFill>
                  <a:srgbClr val="D9222A"/>
                </a:solidFill>
                <a:latin typeface="Helvetica" charset="0"/>
                <a:ea typeface="Helvetica" charset="0"/>
                <a:cs typeface="Helvetica" charset="0"/>
              </a:rPr>
            </a:br>
            <a:r>
              <a:rPr lang="en-US" sz="1200" b="1" dirty="0">
                <a:solidFill>
                  <a:srgbClr val="004277"/>
                </a:solidFill>
                <a:latin typeface="Helvetica" charset="0"/>
                <a:ea typeface="Helvetica" charset="0"/>
                <a:cs typeface="Helvetica" charset="0"/>
              </a:rPr>
              <a:t>2020 </a:t>
            </a:r>
            <a:r>
              <a:rPr lang="en-US" sz="1200" b="1" dirty="0" err="1">
                <a:solidFill>
                  <a:srgbClr val="004277"/>
                </a:solidFill>
                <a:latin typeface="Helvetica" charset="0"/>
                <a:ea typeface="Helvetica" charset="0"/>
                <a:cs typeface="Helvetica" charset="0"/>
              </a:rPr>
              <a:t>BrandZ</a:t>
            </a:r>
            <a:r>
              <a:rPr lang="en-US" sz="1200" b="1" dirty="0">
                <a:solidFill>
                  <a:srgbClr val="004277"/>
                </a:solidFill>
                <a:latin typeface="Helvetica" charset="0"/>
                <a:ea typeface="Helvetica" charset="0"/>
                <a:cs typeface="Helvetica" charset="0"/>
              </a:rPr>
              <a:t>™ </a:t>
            </a:r>
            <a:r>
              <a:rPr lang="te-IN" sz="1200" b="1" dirty="0">
                <a:solidFill>
                  <a:srgbClr val="004277"/>
                </a:solidFill>
                <a:latin typeface="Helvetica" charset="0"/>
                <a:ea typeface="Helvetica" charset="0"/>
                <a:cs typeface="Helvetica" charset="0"/>
              </a:rPr>
              <a:t>అత్యంత విలువైన భారతీయ బ్రాండ్‌లు</a:t>
            </a:r>
            <a:endParaRPr lang="en-US" sz="1200" b="1" dirty="0">
              <a:solidFill>
                <a:srgbClr val="004277"/>
              </a:solidFill>
              <a:latin typeface="Helvetica" charset="0"/>
              <a:ea typeface="Helvetica" charset="0"/>
              <a:cs typeface="Helvetica" charset="0"/>
            </a:endParaRPr>
          </a:p>
        </p:txBody>
      </p:sp>
      <p:sp>
        <p:nvSpPr>
          <p:cNvPr id="39" name="Rectangle 38">
            <a:extLst>
              <a:ext uri="{FF2B5EF4-FFF2-40B4-BE49-F238E27FC236}">
                <a16:creationId xmlns:a16="http://schemas.microsoft.com/office/drawing/2014/main" id="{4D664A3A-73B2-B542-83E4-15AA0120CAF6}"/>
              </a:ext>
            </a:extLst>
          </p:cNvPr>
          <p:cNvSpPr/>
          <p:nvPr/>
        </p:nvSpPr>
        <p:spPr>
          <a:xfrm>
            <a:off x="4714668" y="1267882"/>
            <a:ext cx="2311112" cy="1015663"/>
          </a:xfrm>
          <a:prstGeom prst="rect">
            <a:avLst/>
          </a:prstGeom>
        </p:spPr>
        <p:txBody>
          <a:bodyPr wrap="square">
            <a:spAutoFit/>
          </a:bodyPr>
          <a:lstStyle/>
          <a:p>
            <a:pPr algn="ctr"/>
            <a:r>
              <a:rPr lang="te-IN" sz="1200" b="1" dirty="0">
                <a:solidFill>
                  <a:srgbClr val="D9222A"/>
                </a:solidFill>
                <a:latin typeface="Helvetica" charset="0"/>
                <a:ea typeface="Helvetica" charset="0"/>
                <a:cs typeface="Helvetica" charset="0"/>
              </a:rPr>
              <a:t>2020లో భారతదేశంలో బలమైన బ్యాంక్</a:t>
            </a:r>
            <a:br>
              <a:rPr lang="en-US" sz="1200" b="1" dirty="0">
                <a:solidFill>
                  <a:srgbClr val="D9222A"/>
                </a:solidFill>
                <a:latin typeface="Helvetica" charset="0"/>
                <a:ea typeface="Helvetica" charset="0"/>
                <a:cs typeface="Helvetica" charset="0"/>
              </a:rPr>
            </a:br>
            <a:r>
              <a:rPr lang="te-IN" sz="1200" b="1" dirty="0">
                <a:solidFill>
                  <a:srgbClr val="004277"/>
                </a:solidFill>
                <a:latin typeface="Helvetica" charset="0"/>
                <a:ea typeface="Helvetica" charset="0"/>
                <a:cs typeface="Helvetica" charset="0"/>
              </a:rPr>
              <a:t>ఆసియా బ్యాంకర్ 500 అతిపెద్ద మరియు బలమైన బ్యాంకుల ర్యాంకింగ్</a:t>
            </a:r>
            <a:endParaRPr lang="en-US" sz="1200" b="1" dirty="0">
              <a:solidFill>
                <a:srgbClr val="004277"/>
              </a:solidFill>
              <a:latin typeface="Helvetica" charset="0"/>
              <a:ea typeface="Helvetica" charset="0"/>
              <a:cs typeface="Helvetica" charset="0"/>
            </a:endParaRPr>
          </a:p>
        </p:txBody>
      </p:sp>
      <p:sp>
        <p:nvSpPr>
          <p:cNvPr id="40" name="Rectangle 39">
            <a:extLst>
              <a:ext uri="{FF2B5EF4-FFF2-40B4-BE49-F238E27FC236}">
                <a16:creationId xmlns:a16="http://schemas.microsoft.com/office/drawing/2014/main" id="{1CBE0659-4A35-B349-A90B-3C6C15E15833}"/>
              </a:ext>
            </a:extLst>
          </p:cNvPr>
          <p:cNvSpPr/>
          <p:nvPr/>
        </p:nvSpPr>
        <p:spPr>
          <a:xfrm>
            <a:off x="754521" y="2687097"/>
            <a:ext cx="2927290" cy="830997"/>
          </a:xfrm>
          <a:prstGeom prst="rect">
            <a:avLst/>
          </a:prstGeom>
        </p:spPr>
        <p:txBody>
          <a:bodyPr wrap="square">
            <a:spAutoFit/>
          </a:bodyPr>
          <a:lstStyle/>
          <a:p>
            <a:pPr algn="ctr"/>
            <a:r>
              <a:rPr lang="te-IN" sz="1600" b="1" dirty="0">
                <a:solidFill>
                  <a:srgbClr val="D9222A"/>
                </a:solidFill>
                <a:latin typeface="Helvetica" charset="0"/>
                <a:ea typeface="Helvetica" charset="0"/>
                <a:cs typeface="Helvetica" charset="0"/>
              </a:rPr>
              <a:t>భారతదేశంలో అత్యుత్తమ ప్రైవేట్ బ్యాంక్</a:t>
            </a:r>
            <a:br>
              <a:rPr lang="en-US" sz="1600" b="1" dirty="0">
                <a:solidFill>
                  <a:srgbClr val="D9222A"/>
                </a:solidFill>
                <a:latin typeface="Helvetica" charset="0"/>
                <a:ea typeface="Helvetica" charset="0"/>
                <a:cs typeface="Helvetica" charset="0"/>
              </a:rPr>
            </a:br>
            <a:r>
              <a:rPr lang="te-IN" sz="1600" b="1" dirty="0">
                <a:solidFill>
                  <a:srgbClr val="004277"/>
                </a:solidFill>
                <a:latin typeface="Helvetica" charset="0"/>
                <a:ea typeface="Helvetica" charset="0"/>
                <a:cs typeface="Helvetica" charset="0"/>
              </a:rPr>
              <a:t>బ్యాంకర్</a:t>
            </a:r>
            <a:endParaRPr lang="en-US" sz="1600" b="1" dirty="0">
              <a:solidFill>
                <a:srgbClr val="004277"/>
              </a:solidFill>
              <a:latin typeface="Helvetica" charset="0"/>
              <a:ea typeface="Helvetica" charset="0"/>
              <a:cs typeface="Helvetica" charset="0"/>
            </a:endParaRPr>
          </a:p>
        </p:txBody>
      </p:sp>
      <p:sp>
        <p:nvSpPr>
          <p:cNvPr id="41" name="Rectangle 40">
            <a:extLst>
              <a:ext uri="{FF2B5EF4-FFF2-40B4-BE49-F238E27FC236}">
                <a16:creationId xmlns:a16="http://schemas.microsoft.com/office/drawing/2014/main" id="{7CDA27CA-D3EA-3C4B-B486-30AE2F665EDF}"/>
              </a:ext>
            </a:extLst>
          </p:cNvPr>
          <p:cNvSpPr/>
          <p:nvPr/>
        </p:nvSpPr>
        <p:spPr>
          <a:xfrm>
            <a:off x="4566281" y="2642547"/>
            <a:ext cx="2459499" cy="830997"/>
          </a:xfrm>
          <a:prstGeom prst="rect">
            <a:avLst/>
          </a:prstGeom>
        </p:spPr>
        <p:txBody>
          <a:bodyPr wrap="square">
            <a:spAutoFit/>
          </a:bodyPr>
          <a:lstStyle/>
          <a:p>
            <a:pPr algn="ctr"/>
            <a:r>
              <a:rPr lang="te-IN" sz="1600" b="1" dirty="0">
                <a:solidFill>
                  <a:srgbClr val="D9222A"/>
                </a:solidFill>
                <a:latin typeface="Helvetica" charset="0"/>
                <a:ea typeface="Helvetica" charset="0"/>
                <a:cs typeface="Helvetica" charset="0"/>
              </a:rPr>
              <a:t>భారతదేశంలో అత్యుత్తమ బ్యాంక్</a:t>
            </a:r>
            <a:br>
              <a:rPr lang="en-US" sz="1600" b="1" dirty="0">
                <a:solidFill>
                  <a:srgbClr val="D9222A"/>
                </a:solidFill>
                <a:latin typeface="Helvetica" charset="0"/>
                <a:ea typeface="Helvetica" charset="0"/>
                <a:cs typeface="Helvetica" charset="0"/>
              </a:rPr>
            </a:br>
            <a:r>
              <a:rPr lang="te-IN" sz="1600" b="1" dirty="0">
                <a:solidFill>
                  <a:srgbClr val="004277"/>
                </a:solidFill>
                <a:latin typeface="Helvetica" charset="0"/>
                <a:ea typeface="Helvetica" charset="0"/>
                <a:cs typeface="Helvetica" charset="0"/>
              </a:rPr>
              <a:t>ఆసియామనీ</a:t>
            </a:r>
            <a:endParaRPr lang="en-US" sz="1600" b="1" dirty="0">
              <a:solidFill>
                <a:srgbClr val="004277"/>
              </a:solidFill>
              <a:latin typeface="Helvetica" charset="0"/>
              <a:ea typeface="Helvetica" charset="0"/>
              <a:cs typeface="Helvetica" charset="0"/>
            </a:endParaRPr>
          </a:p>
        </p:txBody>
      </p:sp>
      <p:sp>
        <p:nvSpPr>
          <p:cNvPr id="42" name="Rectangle 41">
            <a:extLst>
              <a:ext uri="{FF2B5EF4-FFF2-40B4-BE49-F238E27FC236}">
                <a16:creationId xmlns:a16="http://schemas.microsoft.com/office/drawing/2014/main" id="{C0F203F0-2E19-FF44-92B3-588ADEFF0D19}"/>
              </a:ext>
            </a:extLst>
          </p:cNvPr>
          <p:cNvSpPr/>
          <p:nvPr/>
        </p:nvSpPr>
        <p:spPr>
          <a:xfrm>
            <a:off x="628321" y="3900404"/>
            <a:ext cx="3144566" cy="830997"/>
          </a:xfrm>
          <a:prstGeom prst="rect">
            <a:avLst/>
          </a:prstGeom>
        </p:spPr>
        <p:txBody>
          <a:bodyPr wrap="square">
            <a:spAutoFit/>
          </a:bodyPr>
          <a:lstStyle/>
          <a:p>
            <a:pPr algn="ctr"/>
            <a:r>
              <a:rPr lang="te-IN" sz="1600" b="1" dirty="0">
                <a:solidFill>
                  <a:srgbClr val="D9222A"/>
                </a:solidFill>
                <a:latin typeface="Helvetica" charset="0"/>
                <a:ea typeface="Helvetica" charset="0"/>
                <a:cs typeface="Helvetica" charset="0"/>
              </a:rPr>
              <a:t>భారతదేశంలో పని చేయడానికి ఉత్తమ కంపెనీలు</a:t>
            </a:r>
            <a:br>
              <a:rPr lang="en-US" sz="1600" b="1" dirty="0">
                <a:solidFill>
                  <a:srgbClr val="D9222A"/>
                </a:solidFill>
                <a:latin typeface="Helvetica" charset="0"/>
                <a:ea typeface="Helvetica" charset="0"/>
                <a:cs typeface="Helvetica" charset="0"/>
              </a:rPr>
            </a:br>
            <a:r>
              <a:rPr lang="te-IN" sz="1600" b="1" dirty="0">
                <a:solidFill>
                  <a:srgbClr val="004277"/>
                </a:solidFill>
                <a:latin typeface="Helvetica" charset="0"/>
                <a:ea typeface="Helvetica" charset="0"/>
                <a:cs typeface="Helvetica" charset="0"/>
              </a:rPr>
              <a:t>వ్యాపారం నేడు</a:t>
            </a:r>
            <a:endParaRPr lang="en-US" sz="1600" b="1" dirty="0">
              <a:solidFill>
                <a:srgbClr val="004277"/>
              </a:solidFill>
              <a:latin typeface="Helvetica" charset="0"/>
              <a:ea typeface="Helvetica" charset="0"/>
              <a:cs typeface="Helvetica" charset="0"/>
            </a:endParaRPr>
          </a:p>
        </p:txBody>
      </p:sp>
      <p:sp>
        <p:nvSpPr>
          <p:cNvPr id="43" name="Rectangle 42">
            <a:extLst>
              <a:ext uri="{FF2B5EF4-FFF2-40B4-BE49-F238E27FC236}">
                <a16:creationId xmlns:a16="http://schemas.microsoft.com/office/drawing/2014/main" id="{95C0B2D1-91A0-B744-8B4A-6CA0FE4E29F7}"/>
              </a:ext>
            </a:extLst>
          </p:cNvPr>
          <p:cNvSpPr/>
          <p:nvPr/>
        </p:nvSpPr>
        <p:spPr>
          <a:xfrm>
            <a:off x="4391690" y="3896662"/>
            <a:ext cx="3064962" cy="692497"/>
          </a:xfrm>
          <a:prstGeom prst="rect">
            <a:avLst/>
          </a:prstGeom>
        </p:spPr>
        <p:txBody>
          <a:bodyPr wrap="square">
            <a:spAutoFit/>
          </a:bodyPr>
          <a:lstStyle/>
          <a:p>
            <a:pPr algn="ctr"/>
            <a:r>
              <a:rPr lang="te-IN" sz="1300" b="1" dirty="0">
                <a:solidFill>
                  <a:srgbClr val="D9222A"/>
                </a:solidFill>
                <a:latin typeface="Helvetica" charset="0"/>
                <a:ea typeface="Helvetica" charset="0"/>
                <a:cs typeface="Helvetica" charset="0"/>
              </a:rPr>
              <a:t>మార్కెటింగ్ మరియు బ్రాండ్ ఇన్నోవేషన్ ఆఫ్ ది ఇయర్ అవార్డు</a:t>
            </a:r>
            <a:br>
              <a:rPr lang="en-US" sz="1300" b="1" dirty="0">
                <a:solidFill>
                  <a:srgbClr val="D9222A"/>
                </a:solidFill>
                <a:latin typeface="Helvetica" charset="0"/>
                <a:ea typeface="Helvetica" charset="0"/>
                <a:cs typeface="Helvetica" charset="0"/>
              </a:rPr>
            </a:br>
            <a:r>
              <a:rPr lang="en-US" sz="1300" b="1" dirty="0">
                <a:solidFill>
                  <a:srgbClr val="004277"/>
                </a:solidFill>
                <a:latin typeface="Helvetica" charset="0"/>
                <a:ea typeface="Helvetica" charset="0"/>
                <a:cs typeface="Helvetica" charset="0"/>
              </a:rPr>
              <a:t>ET </a:t>
            </a:r>
            <a:r>
              <a:rPr lang="te-IN" sz="1300" b="1" dirty="0">
                <a:solidFill>
                  <a:srgbClr val="004277"/>
                </a:solidFill>
                <a:latin typeface="Helvetica" charset="0"/>
                <a:ea typeface="Helvetica" charset="0"/>
                <a:cs typeface="Helvetica" charset="0"/>
              </a:rPr>
              <a:t>ఇన్నోవేషన్ అవార్డ్స్ 2020</a:t>
            </a:r>
            <a:endParaRPr lang="en-US" sz="1300" b="1" dirty="0">
              <a:solidFill>
                <a:srgbClr val="004277"/>
              </a:solidFill>
              <a:latin typeface="Helvetica" charset="0"/>
              <a:ea typeface="Helvetica" charset="0"/>
              <a:cs typeface="Helvetica" charset="0"/>
            </a:endParaRPr>
          </a:p>
        </p:txBody>
      </p:sp>
      <p:grpSp>
        <p:nvGrpSpPr>
          <p:cNvPr id="7" name="Group 43">
            <a:extLst>
              <a:ext uri="{FF2B5EF4-FFF2-40B4-BE49-F238E27FC236}">
                <a16:creationId xmlns:a16="http://schemas.microsoft.com/office/drawing/2014/main" id="{80747D31-6147-0346-8FE1-B3D025F98DB3}"/>
              </a:ext>
            </a:extLst>
          </p:cNvPr>
          <p:cNvGrpSpPr/>
          <p:nvPr/>
        </p:nvGrpSpPr>
        <p:grpSpPr>
          <a:xfrm>
            <a:off x="459966" y="1118954"/>
            <a:ext cx="3451282" cy="1272823"/>
            <a:chOff x="644190" y="933213"/>
            <a:chExt cx="3451282" cy="1272823"/>
          </a:xfrm>
        </p:grpSpPr>
        <p:pic>
          <p:nvPicPr>
            <p:cNvPr id="45" name="Picture 44">
              <a:extLst>
                <a:ext uri="{FF2B5EF4-FFF2-40B4-BE49-F238E27FC236}">
                  <a16:creationId xmlns:a16="http://schemas.microsoft.com/office/drawing/2014/main" id="{4CF9C360-0D0C-E646-AAC7-8BFCD5DA58C4}"/>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4190" y="946036"/>
              <a:ext cx="742378" cy="1260000"/>
            </a:xfrm>
            <a:prstGeom prst="rect">
              <a:avLst/>
            </a:prstGeom>
          </p:spPr>
        </p:pic>
        <p:pic>
          <p:nvPicPr>
            <p:cNvPr id="46" name="Picture 45">
              <a:extLst>
                <a:ext uri="{FF2B5EF4-FFF2-40B4-BE49-F238E27FC236}">
                  <a16:creationId xmlns:a16="http://schemas.microsoft.com/office/drawing/2014/main" id="{5DD0F449-8C9D-304F-A738-C5175B9CB29A}"/>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353094" y="933213"/>
              <a:ext cx="742378" cy="1260000"/>
            </a:xfrm>
            <a:prstGeom prst="rect">
              <a:avLst/>
            </a:prstGeom>
          </p:spPr>
        </p:pic>
      </p:grpSp>
      <p:sp>
        <p:nvSpPr>
          <p:cNvPr id="47" name="Rectangle 46">
            <a:extLst>
              <a:ext uri="{FF2B5EF4-FFF2-40B4-BE49-F238E27FC236}">
                <a16:creationId xmlns:a16="http://schemas.microsoft.com/office/drawing/2014/main" id="{1BC67FDF-9A31-CE43-B3AF-DEDEF8F19C08}"/>
              </a:ext>
            </a:extLst>
          </p:cNvPr>
          <p:cNvSpPr/>
          <p:nvPr/>
        </p:nvSpPr>
        <p:spPr>
          <a:xfrm>
            <a:off x="769294" y="5251563"/>
            <a:ext cx="2862619" cy="830997"/>
          </a:xfrm>
          <a:prstGeom prst="rect">
            <a:avLst/>
          </a:prstGeom>
        </p:spPr>
        <p:txBody>
          <a:bodyPr wrap="square">
            <a:spAutoFit/>
          </a:bodyPr>
          <a:lstStyle/>
          <a:p>
            <a:pPr algn="ctr"/>
            <a:r>
              <a:rPr lang="te-IN" sz="1600" b="1" dirty="0">
                <a:solidFill>
                  <a:srgbClr val="D9222A"/>
                </a:solidFill>
                <a:latin typeface="Helvetica" charset="0"/>
                <a:ea typeface="Helvetica" charset="0"/>
                <a:cs typeface="Helvetica" charset="0"/>
              </a:rPr>
              <a:t>భారతదేశంలో అత్యుత్తమ బ్యాంక్</a:t>
            </a:r>
            <a:br>
              <a:rPr lang="en-US" sz="1600" b="1" dirty="0">
                <a:solidFill>
                  <a:srgbClr val="D9222A"/>
                </a:solidFill>
                <a:latin typeface="Helvetica" charset="0"/>
                <a:ea typeface="Helvetica" charset="0"/>
                <a:cs typeface="Helvetica" charset="0"/>
              </a:rPr>
            </a:br>
            <a:r>
              <a:rPr lang="te-IN" sz="1600" b="1" dirty="0">
                <a:solidFill>
                  <a:srgbClr val="004277"/>
                </a:solidFill>
                <a:latin typeface="Helvetica" charset="0"/>
                <a:ea typeface="Helvetica" charset="0"/>
                <a:cs typeface="Helvetica" charset="0"/>
              </a:rPr>
              <a:t>ఆర్థిక ఆసియా</a:t>
            </a:r>
            <a:endParaRPr lang="en-US" sz="1600" b="1" dirty="0">
              <a:solidFill>
                <a:srgbClr val="004277"/>
              </a:solidFill>
              <a:latin typeface="Helvetica" charset="0"/>
              <a:ea typeface="Helvetica" charset="0"/>
              <a:cs typeface="Helvetica" charset="0"/>
            </a:endParaRPr>
          </a:p>
        </p:txBody>
      </p:sp>
      <p:sp>
        <p:nvSpPr>
          <p:cNvPr id="48" name="Rectangle 47">
            <a:extLst>
              <a:ext uri="{FF2B5EF4-FFF2-40B4-BE49-F238E27FC236}">
                <a16:creationId xmlns:a16="http://schemas.microsoft.com/office/drawing/2014/main" id="{3AED39D0-E6F1-D34F-83CF-730D08A6E926}"/>
              </a:ext>
            </a:extLst>
          </p:cNvPr>
          <p:cNvSpPr/>
          <p:nvPr/>
        </p:nvSpPr>
        <p:spPr>
          <a:xfrm>
            <a:off x="4414737" y="5234560"/>
            <a:ext cx="3064960" cy="738664"/>
          </a:xfrm>
          <a:prstGeom prst="rect">
            <a:avLst/>
          </a:prstGeom>
        </p:spPr>
        <p:txBody>
          <a:bodyPr wrap="square">
            <a:spAutoFit/>
          </a:bodyPr>
          <a:lstStyle/>
          <a:p>
            <a:pPr algn="ctr"/>
            <a:r>
              <a:rPr lang="te-IN" sz="1400" b="1" dirty="0">
                <a:solidFill>
                  <a:srgbClr val="D9222A"/>
                </a:solidFill>
                <a:latin typeface="Helvetica" charset="0"/>
                <a:ea typeface="Helvetica" charset="0"/>
                <a:cs typeface="Helvetica" charset="0"/>
              </a:rPr>
              <a:t>పని చేయడానికి గొప్ప ప్రదేశం</a:t>
            </a:r>
            <a:br>
              <a:rPr lang="en-US" sz="1400" b="1" dirty="0">
                <a:solidFill>
                  <a:srgbClr val="D9222A"/>
                </a:solidFill>
                <a:latin typeface="Helvetica" charset="0"/>
                <a:ea typeface="Helvetica" charset="0"/>
                <a:cs typeface="Helvetica" charset="0"/>
              </a:rPr>
            </a:br>
            <a:r>
              <a:rPr lang="te-IN" sz="1400" b="1" dirty="0">
                <a:solidFill>
                  <a:srgbClr val="004277"/>
                </a:solidFill>
                <a:latin typeface="Helvetica" charset="0"/>
                <a:ea typeface="Helvetica" charset="0"/>
                <a:cs typeface="Helvetica" charset="0"/>
              </a:rPr>
              <a:t>ధృవీకరించబడింది: ఏప్రిల్ 2020 - మార్చి 2021 భారతదేశం</a:t>
            </a:r>
            <a:endParaRPr lang="en-US" sz="1400" b="1" dirty="0">
              <a:solidFill>
                <a:srgbClr val="004277"/>
              </a:solidFill>
              <a:latin typeface="Helvetica" charset="0"/>
              <a:ea typeface="Helvetica" charset="0"/>
              <a:cs typeface="Helvetica" charset="0"/>
            </a:endParaRPr>
          </a:p>
        </p:txBody>
      </p:sp>
      <p:grpSp>
        <p:nvGrpSpPr>
          <p:cNvPr id="8" name="Group 48">
            <a:extLst>
              <a:ext uri="{FF2B5EF4-FFF2-40B4-BE49-F238E27FC236}">
                <a16:creationId xmlns:a16="http://schemas.microsoft.com/office/drawing/2014/main" id="{B241BFE1-E948-8F4A-BD85-BC559832476D}"/>
              </a:ext>
            </a:extLst>
          </p:cNvPr>
          <p:cNvGrpSpPr/>
          <p:nvPr/>
        </p:nvGrpSpPr>
        <p:grpSpPr>
          <a:xfrm>
            <a:off x="459966" y="2416159"/>
            <a:ext cx="3451282" cy="1272823"/>
            <a:chOff x="644190" y="933213"/>
            <a:chExt cx="3451282" cy="1272823"/>
          </a:xfrm>
        </p:grpSpPr>
        <p:pic>
          <p:nvPicPr>
            <p:cNvPr id="50" name="Picture 49">
              <a:extLst>
                <a:ext uri="{FF2B5EF4-FFF2-40B4-BE49-F238E27FC236}">
                  <a16:creationId xmlns:a16="http://schemas.microsoft.com/office/drawing/2014/main" id="{0C6BD722-EEFA-7243-9724-49650AB67430}"/>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4190" y="946036"/>
              <a:ext cx="742378" cy="1260000"/>
            </a:xfrm>
            <a:prstGeom prst="rect">
              <a:avLst/>
            </a:prstGeom>
          </p:spPr>
        </p:pic>
        <p:pic>
          <p:nvPicPr>
            <p:cNvPr id="51" name="Picture 50">
              <a:extLst>
                <a:ext uri="{FF2B5EF4-FFF2-40B4-BE49-F238E27FC236}">
                  <a16:creationId xmlns:a16="http://schemas.microsoft.com/office/drawing/2014/main" id="{18D1114C-67E3-0044-9CCC-B260A808D769}"/>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353094" y="933213"/>
              <a:ext cx="742378" cy="1260000"/>
            </a:xfrm>
            <a:prstGeom prst="rect">
              <a:avLst/>
            </a:prstGeom>
          </p:spPr>
        </p:pic>
      </p:grpSp>
      <p:grpSp>
        <p:nvGrpSpPr>
          <p:cNvPr id="9" name="Group 51">
            <a:extLst>
              <a:ext uri="{FF2B5EF4-FFF2-40B4-BE49-F238E27FC236}">
                <a16:creationId xmlns:a16="http://schemas.microsoft.com/office/drawing/2014/main" id="{3D0B5E30-735D-2845-99E7-287F2C30D0F3}"/>
              </a:ext>
            </a:extLst>
          </p:cNvPr>
          <p:cNvGrpSpPr/>
          <p:nvPr/>
        </p:nvGrpSpPr>
        <p:grpSpPr>
          <a:xfrm>
            <a:off x="459966" y="3694802"/>
            <a:ext cx="3451282" cy="1272823"/>
            <a:chOff x="644190" y="933213"/>
            <a:chExt cx="3451282" cy="1272823"/>
          </a:xfrm>
        </p:grpSpPr>
        <p:pic>
          <p:nvPicPr>
            <p:cNvPr id="53" name="Picture 52">
              <a:extLst>
                <a:ext uri="{FF2B5EF4-FFF2-40B4-BE49-F238E27FC236}">
                  <a16:creationId xmlns:a16="http://schemas.microsoft.com/office/drawing/2014/main" id="{7B297943-BBB2-C14D-A33F-BDEA58020F00}"/>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4190" y="946036"/>
              <a:ext cx="742378" cy="1260000"/>
            </a:xfrm>
            <a:prstGeom prst="rect">
              <a:avLst/>
            </a:prstGeom>
          </p:spPr>
        </p:pic>
        <p:pic>
          <p:nvPicPr>
            <p:cNvPr id="54" name="Picture 53">
              <a:extLst>
                <a:ext uri="{FF2B5EF4-FFF2-40B4-BE49-F238E27FC236}">
                  <a16:creationId xmlns:a16="http://schemas.microsoft.com/office/drawing/2014/main" id="{35DA6900-27E7-B242-892F-576D6E80EF0C}"/>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353094" y="933213"/>
              <a:ext cx="742378" cy="1260000"/>
            </a:xfrm>
            <a:prstGeom prst="rect">
              <a:avLst/>
            </a:prstGeom>
          </p:spPr>
        </p:pic>
      </p:grpSp>
      <p:grpSp>
        <p:nvGrpSpPr>
          <p:cNvPr id="10" name="Group 54">
            <a:extLst>
              <a:ext uri="{FF2B5EF4-FFF2-40B4-BE49-F238E27FC236}">
                <a16:creationId xmlns:a16="http://schemas.microsoft.com/office/drawing/2014/main" id="{60E9438A-59BC-9742-BC20-50C113AFB1AC}"/>
              </a:ext>
            </a:extLst>
          </p:cNvPr>
          <p:cNvGrpSpPr/>
          <p:nvPr/>
        </p:nvGrpSpPr>
        <p:grpSpPr>
          <a:xfrm>
            <a:off x="459966" y="5029408"/>
            <a:ext cx="3451282" cy="1272823"/>
            <a:chOff x="644190" y="933213"/>
            <a:chExt cx="3451282" cy="1272823"/>
          </a:xfrm>
        </p:grpSpPr>
        <p:pic>
          <p:nvPicPr>
            <p:cNvPr id="56" name="Picture 55">
              <a:extLst>
                <a:ext uri="{FF2B5EF4-FFF2-40B4-BE49-F238E27FC236}">
                  <a16:creationId xmlns:a16="http://schemas.microsoft.com/office/drawing/2014/main" id="{23D660DE-3E8E-0D4F-B83A-5821FC45521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4190" y="946036"/>
              <a:ext cx="742378" cy="1260000"/>
            </a:xfrm>
            <a:prstGeom prst="rect">
              <a:avLst/>
            </a:prstGeom>
          </p:spPr>
        </p:pic>
        <p:pic>
          <p:nvPicPr>
            <p:cNvPr id="57" name="Picture 56">
              <a:extLst>
                <a:ext uri="{FF2B5EF4-FFF2-40B4-BE49-F238E27FC236}">
                  <a16:creationId xmlns:a16="http://schemas.microsoft.com/office/drawing/2014/main" id="{E63CEC08-5A75-AE4E-ADA5-8D248E93421C}"/>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353094" y="933213"/>
              <a:ext cx="742378" cy="1260000"/>
            </a:xfrm>
            <a:prstGeom prst="rect">
              <a:avLst/>
            </a:prstGeom>
          </p:spPr>
        </p:pic>
      </p:grpSp>
      <p:grpSp>
        <p:nvGrpSpPr>
          <p:cNvPr id="11" name="Group 57">
            <a:extLst>
              <a:ext uri="{FF2B5EF4-FFF2-40B4-BE49-F238E27FC236}">
                <a16:creationId xmlns:a16="http://schemas.microsoft.com/office/drawing/2014/main" id="{39701CA0-2D7D-224A-A8F8-48BFDADFA415}"/>
              </a:ext>
            </a:extLst>
          </p:cNvPr>
          <p:cNvGrpSpPr/>
          <p:nvPr/>
        </p:nvGrpSpPr>
        <p:grpSpPr>
          <a:xfrm>
            <a:off x="4198530" y="1099901"/>
            <a:ext cx="3451282" cy="1272823"/>
            <a:chOff x="644190" y="933213"/>
            <a:chExt cx="3451282" cy="1272823"/>
          </a:xfrm>
        </p:grpSpPr>
        <p:pic>
          <p:nvPicPr>
            <p:cNvPr id="59" name="Picture 58">
              <a:extLst>
                <a:ext uri="{FF2B5EF4-FFF2-40B4-BE49-F238E27FC236}">
                  <a16:creationId xmlns:a16="http://schemas.microsoft.com/office/drawing/2014/main" id="{66F13618-5A58-7E4E-ADE3-5F0A8A02DF54}"/>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4190" y="946036"/>
              <a:ext cx="742378" cy="1260000"/>
            </a:xfrm>
            <a:prstGeom prst="rect">
              <a:avLst/>
            </a:prstGeom>
          </p:spPr>
        </p:pic>
        <p:pic>
          <p:nvPicPr>
            <p:cNvPr id="60" name="Picture 59">
              <a:extLst>
                <a:ext uri="{FF2B5EF4-FFF2-40B4-BE49-F238E27FC236}">
                  <a16:creationId xmlns:a16="http://schemas.microsoft.com/office/drawing/2014/main" id="{0307D51F-6C73-1744-B637-1184946782E3}"/>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353094" y="933213"/>
              <a:ext cx="742378" cy="1260000"/>
            </a:xfrm>
            <a:prstGeom prst="rect">
              <a:avLst/>
            </a:prstGeom>
          </p:spPr>
        </p:pic>
      </p:grpSp>
      <p:grpSp>
        <p:nvGrpSpPr>
          <p:cNvPr id="12" name="Group 60">
            <a:extLst>
              <a:ext uri="{FF2B5EF4-FFF2-40B4-BE49-F238E27FC236}">
                <a16:creationId xmlns:a16="http://schemas.microsoft.com/office/drawing/2014/main" id="{C825914D-06C5-FB4F-8D0B-67CD7410442C}"/>
              </a:ext>
            </a:extLst>
          </p:cNvPr>
          <p:cNvGrpSpPr/>
          <p:nvPr/>
        </p:nvGrpSpPr>
        <p:grpSpPr>
          <a:xfrm>
            <a:off x="4198530" y="2397106"/>
            <a:ext cx="3451282" cy="1272823"/>
            <a:chOff x="644190" y="933213"/>
            <a:chExt cx="3451282" cy="1272823"/>
          </a:xfrm>
        </p:grpSpPr>
        <p:pic>
          <p:nvPicPr>
            <p:cNvPr id="62" name="Picture 61">
              <a:extLst>
                <a:ext uri="{FF2B5EF4-FFF2-40B4-BE49-F238E27FC236}">
                  <a16:creationId xmlns:a16="http://schemas.microsoft.com/office/drawing/2014/main" id="{55C5D4A8-C2D2-B74D-AA8B-00D55C97B18C}"/>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4190" y="946036"/>
              <a:ext cx="742378" cy="1260000"/>
            </a:xfrm>
            <a:prstGeom prst="rect">
              <a:avLst/>
            </a:prstGeom>
          </p:spPr>
        </p:pic>
        <p:pic>
          <p:nvPicPr>
            <p:cNvPr id="63" name="Picture 62">
              <a:extLst>
                <a:ext uri="{FF2B5EF4-FFF2-40B4-BE49-F238E27FC236}">
                  <a16:creationId xmlns:a16="http://schemas.microsoft.com/office/drawing/2014/main" id="{8B0447FC-3AF2-2B41-876D-B60DFD4B9FB0}"/>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353094" y="933213"/>
              <a:ext cx="742378" cy="1260000"/>
            </a:xfrm>
            <a:prstGeom prst="rect">
              <a:avLst/>
            </a:prstGeom>
          </p:spPr>
        </p:pic>
      </p:grpSp>
      <p:grpSp>
        <p:nvGrpSpPr>
          <p:cNvPr id="13" name="Group 63">
            <a:extLst>
              <a:ext uri="{FF2B5EF4-FFF2-40B4-BE49-F238E27FC236}">
                <a16:creationId xmlns:a16="http://schemas.microsoft.com/office/drawing/2014/main" id="{02042EE1-3BE7-F346-AF53-8552825F0577}"/>
              </a:ext>
            </a:extLst>
          </p:cNvPr>
          <p:cNvGrpSpPr/>
          <p:nvPr/>
        </p:nvGrpSpPr>
        <p:grpSpPr>
          <a:xfrm>
            <a:off x="4198530" y="3675749"/>
            <a:ext cx="3451282" cy="1272823"/>
            <a:chOff x="644190" y="933213"/>
            <a:chExt cx="3451282" cy="1272823"/>
          </a:xfrm>
        </p:grpSpPr>
        <p:pic>
          <p:nvPicPr>
            <p:cNvPr id="65" name="Picture 64">
              <a:extLst>
                <a:ext uri="{FF2B5EF4-FFF2-40B4-BE49-F238E27FC236}">
                  <a16:creationId xmlns:a16="http://schemas.microsoft.com/office/drawing/2014/main" id="{8B6A7A46-D954-0E49-8634-621DC08E29F5}"/>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4190" y="946036"/>
              <a:ext cx="742378" cy="1260000"/>
            </a:xfrm>
            <a:prstGeom prst="rect">
              <a:avLst/>
            </a:prstGeom>
          </p:spPr>
        </p:pic>
        <p:pic>
          <p:nvPicPr>
            <p:cNvPr id="66" name="Picture 65">
              <a:extLst>
                <a:ext uri="{FF2B5EF4-FFF2-40B4-BE49-F238E27FC236}">
                  <a16:creationId xmlns:a16="http://schemas.microsoft.com/office/drawing/2014/main" id="{2C5B43BD-9975-2A45-8E0C-F406085ABB10}"/>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353094" y="933213"/>
              <a:ext cx="742378" cy="1260000"/>
            </a:xfrm>
            <a:prstGeom prst="rect">
              <a:avLst/>
            </a:prstGeom>
          </p:spPr>
        </p:pic>
      </p:grpSp>
      <p:grpSp>
        <p:nvGrpSpPr>
          <p:cNvPr id="14" name="Group 66">
            <a:extLst>
              <a:ext uri="{FF2B5EF4-FFF2-40B4-BE49-F238E27FC236}">
                <a16:creationId xmlns:a16="http://schemas.microsoft.com/office/drawing/2014/main" id="{4EEE995B-74B3-7943-A2AE-7A049044734D}"/>
              </a:ext>
            </a:extLst>
          </p:cNvPr>
          <p:cNvGrpSpPr/>
          <p:nvPr/>
        </p:nvGrpSpPr>
        <p:grpSpPr>
          <a:xfrm>
            <a:off x="4198530" y="5010355"/>
            <a:ext cx="3451282" cy="1272823"/>
            <a:chOff x="644190" y="933213"/>
            <a:chExt cx="3451282" cy="1272823"/>
          </a:xfrm>
        </p:grpSpPr>
        <p:pic>
          <p:nvPicPr>
            <p:cNvPr id="68" name="Picture 67">
              <a:extLst>
                <a:ext uri="{FF2B5EF4-FFF2-40B4-BE49-F238E27FC236}">
                  <a16:creationId xmlns:a16="http://schemas.microsoft.com/office/drawing/2014/main" id="{DB9FBDE6-E6E4-7542-909C-1FA597B3A358}"/>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4190" y="946036"/>
              <a:ext cx="742378" cy="1260000"/>
            </a:xfrm>
            <a:prstGeom prst="rect">
              <a:avLst/>
            </a:prstGeom>
          </p:spPr>
        </p:pic>
        <p:pic>
          <p:nvPicPr>
            <p:cNvPr id="69" name="Picture 68">
              <a:extLst>
                <a:ext uri="{FF2B5EF4-FFF2-40B4-BE49-F238E27FC236}">
                  <a16:creationId xmlns:a16="http://schemas.microsoft.com/office/drawing/2014/main" id="{FD8C58B7-2C8F-6942-9BD6-D62DED3F95F7}"/>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353094" y="933213"/>
              <a:ext cx="742378" cy="1260000"/>
            </a:xfrm>
            <a:prstGeom prst="rect">
              <a:avLst/>
            </a:prstGeom>
          </p:spPr>
        </p:pic>
      </p:grpSp>
      <p:sp>
        <p:nvSpPr>
          <p:cNvPr id="15" name="Rectangle 14">
            <a:extLst>
              <a:ext uri="{FF2B5EF4-FFF2-40B4-BE49-F238E27FC236}">
                <a16:creationId xmlns:a16="http://schemas.microsoft.com/office/drawing/2014/main" id="{DB2DC772-6F78-A2C5-FFD9-8B71218AB6D4}"/>
              </a:ext>
            </a:extLst>
          </p:cNvPr>
          <p:cNvSpPr/>
          <p:nvPr/>
        </p:nvSpPr>
        <p:spPr>
          <a:xfrm>
            <a:off x="-3743" y="6566288"/>
            <a:ext cx="12192000" cy="276999"/>
          </a:xfrm>
          <a:prstGeom prst="rect">
            <a:avLst/>
          </a:prstGeom>
        </p:spPr>
        <p:txBody>
          <a:bodyPr wrap="square">
            <a:spAutoFit/>
          </a:bodyPr>
          <a:lstStyle/>
          <a:p>
            <a:pPr algn="ctr"/>
            <a:r>
              <a:rPr lang="te-IN" sz="1200" dirty="0">
                <a:solidFill>
                  <a:schemeClr val="bg1">
                    <a:lumMod val="50000"/>
                  </a:schemeClr>
                </a:solidFill>
                <a:latin typeface="Helvetica" charset="0"/>
                <a:ea typeface="Helvetica" charset="0"/>
                <a:cs typeface="Helvetica" charset="0"/>
              </a:rPr>
              <a:t>కాపీరైట్‌లు © </a:t>
            </a:r>
            <a:r>
              <a:rPr lang="en-US" sz="1200" dirty="0">
                <a:solidFill>
                  <a:schemeClr val="bg1">
                    <a:lumMod val="50000"/>
                  </a:schemeClr>
                </a:solidFill>
                <a:latin typeface="Helvetica" charset="0"/>
                <a:ea typeface="Helvetica" charset="0"/>
                <a:cs typeface="Helvetica" charset="0"/>
              </a:rPr>
              <a:t>HDFC </a:t>
            </a:r>
            <a:r>
              <a:rPr lang="te-IN" sz="1200" dirty="0">
                <a:solidFill>
                  <a:schemeClr val="bg1">
                    <a:lumMod val="50000"/>
                  </a:schemeClr>
                </a:solidFill>
                <a:latin typeface="Helvetica" charset="0"/>
                <a:ea typeface="Helvetica" charset="0"/>
                <a:cs typeface="Helvetica" charset="0"/>
              </a:rPr>
              <a:t>బ్యాంక్</a:t>
            </a:r>
            <a:r>
              <a:rPr lang="en-US" sz="1200" dirty="0">
                <a:solidFill>
                  <a:schemeClr val="bg1">
                    <a:lumMod val="50000"/>
                  </a:schemeClr>
                </a:solidFill>
                <a:latin typeface="Helvetica" charset="0"/>
                <a:ea typeface="Helvetica" charset="0"/>
                <a:cs typeface="Helvetica" charset="0"/>
              </a:rPr>
              <a:t>          </a:t>
            </a:r>
            <a:r>
              <a:rPr lang="te-IN" sz="1200" dirty="0">
                <a:solidFill>
                  <a:schemeClr val="bg1">
                    <a:lumMod val="50000"/>
                  </a:schemeClr>
                </a:solidFill>
                <a:latin typeface="Helvetica" charset="0"/>
                <a:ea typeface="Helvetica" charset="0"/>
                <a:cs typeface="Helvetica" charset="0"/>
              </a:rPr>
              <a:t>గోప్యమైనది</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పరిమితం చేయబడింది</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అంతర్గత</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ప్రజా</a:t>
            </a:r>
            <a:r>
              <a:rPr lang="en-US" sz="1200" dirty="0">
                <a:solidFill>
                  <a:schemeClr val="bg1">
                    <a:lumMod val="50000"/>
                  </a:schemeClr>
                </a:solidFill>
                <a:latin typeface="Helvetica" charset="0"/>
                <a:ea typeface="Helvetica" charset="0"/>
                <a:cs typeface="Helvetica" charset="0"/>
              </a:rPr>
              <a:t>* </a:t>
            </a:r>
          </a:p>
        </p:txBody>
      </p:sp>
      <p:pic>
        <p:nvPicPr>
          <p:cNvPr id="16" name="Picture 15" descr="A blue and white logo&#10;&#10;Description automatically generated">
            <a:extLst>
              <a:ext uri="{FF2B5EF4-FFF2-40B4-BE49-F238E27FC236}">
                <a16:creationId xmlns:a16="http://schemas.microsoft.com/office/drawing/2014/main" id="{4EC74989-E6A8-26AA-B905-94B95D1D811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098605" y="6566610"/>
            <a:ext cx="702365" cy="255824"/>
          </a:xfrm>
          <a:prstGeom prst="rect">
            <a:avLst/>
          </a:prstGeom>
        </p:spPr>
      </p:pic>
    </p:spTree>
    <p:extLst>
      <p:ext uri="{BB962C8B-B14F-4D97-AF65-F5344CB8AC3E}">
        <p14:creationId xmlns:p14="http://schemas.microsoft.com/office/powerpoint/2010/main" val="2810935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ABB8BF-AB02-45F4-B3A2-041BD599A972}"/>
              </a:ext>
            </a:extLst>
          </p:cNvPr>
          <p:cNvSpPr txBox="1"/>
          <p:nvPr/>
        </p:nvSpPr>
        <p:spPr>
          <a:xfrm>
            <a:off x="2014330" y="2319130"/>
            <a:ext cx="7686261" cy="523220"/>
          </a:xfrm>
          <a:prstGeom prst="rect">
            <a:avLst/>
          </a:prstGeom>
          <a:noFill/>
        </p:spPr>
        <p:txBody>
          <a:bodyPr wrap="square" rtlCol="0">
            <a:spAutoFit/>
          </a:bodyPr>
          <a:lstStyle/>
          <a:p>
            <a:pPr algn="ctr"/>
            <a:r>
              <a:rPr lang="te-IN" sz="2800" b="1" dirty="0"/>
              <a:t>ధన్యవాదాలు</a:t>
            </a:r>
            <a:endParaRPr lang="en-IN" sz="2800" b="1" dirty="0"/>
          </a:p>
        </p:txBody>
      </p:sp>
      <p:sp>
        <p:nvSpPr>
          <p:cNvPr id="2" name="Rectangle 1">
            <a:extLst>
              <a:ext uri="{FF2B5EF4-FFF2-40B4-BE49-F238E27FC236}">
                <a16:creationId xmlns:a16="http://schemas.microsoft.com/office/drawing/2014/main" id="{4EFA2D18-EF36-9013-F6DD-8147D3E67DCC}"/>
              </a:ext>
            </a:extLst>
          </p:cNvPr>
          <p:cNvSpPr/>
          <p:nvPr/>
        </p:nvSpPr>
        <p:spPr>
          <a:xfrm>
            <a:off x="-3743" y="6566288"/>
            <a:ext cx="12192000" cy="276999"/>
          </a:xfrm>
          <a:prstGeom prst="rect">
            <a:avLst/>
          </a:prstGeom>
        </p:spPr>
        <p:txBody>
          <a:bodyPr wrap="square">
            <a:spAutoFit/>
          </a:bodyPr>
          <a:lstStyle/>
          <a:p>
            <a:pPr algn="ctr"/>
            <a:r>
              <a:rPr lang="te-IN" sz="1200" dirty="0">
                <a:solidFill>
                  <a:schemeClr val="bg1">
                    <a:lumMod val="50000"/>
                  </a:schemeClr>
                </a:solidFill>
                <a:latin typeface="Helvetica" charset="0"/>
                <a:ea typeface="Helvetica" charset="0"/>
                <a:cs typeface="Helvetica" charset="0"/>
              </a:rPr>
              <a:t>కాపీరైట్‌లు © </a:t>
            </a:r>
            <a:r>
              <a:rPr lang="en-US" sz="1200" dirty="0">
                <a:solidFill>
                  <a:schemeClr val="bg1">
                    <a:lumMod val="50000"/>
                  </a:schemeClr>
                </a:solidFill>
                <a:latin typeface="Helvetica" charset="0"/>
                <a:ea typeface="Helvetica" charset="0"/>
                <a:cs typeface="Helvetica" charset="0"/>
              </a:rPr>
              <a:t>HDFC </a:t>
            </a:r>
            <a:r>
              <a:rPr lang="te-IN" sz="1200" dirty="0">
                <a:solidFill>
                  <a:schemeClr val="bg1">
                    <a:lumMod val="50000"/>
                  </a:schemeClr>
                </a:solidFill>
                <a:latin typeface="Helvetica" charset="0"/>
                <a:ea typeface="Helvetica" charset="0"/>
                <a:cs typeface="Helvetica" charset="0"/>
              </a:rPr>
              <a:t>బ్యాంక్</a:t>
            </a:r>
            <a:r>
              <a:rPr lang="en-US" sz="1200" dirty="0">
                <a:solidFill>
                  <a:schemeClr val="bg1">
                    <a:lumMod val="50000"/>
                  </a:schemeClr>
                </a:solidFill>
                <a:latin typeface="Helvetica" charset="0"/>
                <a:ea typeface="Helvetica" charset="0"/>
                <a:cs typeface="Helvetica" charset="0"/>
              </a:rPr>
              <a:t>          </a:t>
            </a:r>
            <a:r>
              <a:rPr lang="te-IN" sz="1200" dirty="0">
                <a:solidFill>
                  <a:schemeClr val="bg1">
                    <a:lumMod val="50000"/>
                  </a:schemeClr>
                </a:solidFill>
                <a:latin typeface="Helvetica" charset="0"/>
                <a:ea typeface="Helvetica" charset="0"/>
                <a:cs typeface="Helvetica" charset="0"/>
              </a:rPr>
              <a:t>గోప్యమైనది</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పరిమితం చేయబడింది</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అంతర్గత</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ప్రజా</a:t>
            </a:r>
            <a:r>
              <a:rPr lang="en-US" sz="1200" dirty="0">
                <a:solidFill>
                  <a:schemeClr val="bg1">
                    <a:lumMod val="50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3280162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286884" y="908331"/>
            <a:ext cx="1438951" cy="160627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1213947"/>
            <a:ext cx="2353235" cy="1538403"/>
          </a:xfrm>
          <a:prstGeom prst="rect">
            <a:avLst/>
          </a:prstGeom>
        </p:spPr>
      </p:pic>
      <p:sp>
        <p:nvSpPr>
          <p:cNvPr id="2" name="Rectangle 1"/>
          <p:cNvSpPr/>
          <p:nvPr/>
        </p:nvSpPr>
        <p:spPr>
          <a:xfrm>
            <a:off x="69996" y="140092"/>
            <a:ext cx="2573140" cy="646331"/>
          </a:xfrm>
          <a:prstGeom prst="rect">
            <a:avLst/>
          </a:prstGeom>
        </p:spPr>
        <p:txBody>
          <a:bodyPr wrap="none">
            <a:spAutoFit/>
          </a:bodyPr>
          <a:lstStyle/>
          <a:p>
            <a:r>
              <a:rPr lang="te-IN" sz="3600" b="1" dirty="0">
                <a:solidFill>
                  <a:schemeClr val="bg1"/>
                </a:solidFill>
                <a:latin typeface="Helvetica" panose="020B0604020202020204" pitchFamily="34" charset="0"/>
                <a:cs typeface="Helvetica" panose="020B0604020202020204" pitchFamily="34" charset="0"/>
              </a:rPr>
              <a:t>ఆర్థిక చేరిక</a:t>
            </a:r>
            <a:endParaRPr lang="en-US" sz="3600" b="1" dirty="0">
              <a:solidFill>
                <a:schemeClr val="bg1"/>
              </a:solidFill>
              <a:latin typeface="Helvetica" panose="020B0604020202020204" pitchFamily="34" charset="0"/>
              <a:cs typeface="Helvetica" panose="020B0604020202020204" pitchFamily="34" charset="0"/>
            </a:endParaRPr>
          </a:p>
        </p:txBody>
      </p:sp>
      <p:sp>
        <p:nvSpPr>
          <p:cNvPr id="6" name="Content Placeholder 4"/>
          <p:cNvSpPr>
            <a:spLocks noGrp="1"/>
          </p:cNvSpPr>
          <p:nvPr>
            <p:ph idx="4294967295"/>
          </p:nvPr>
        </p:nvSpPr>
        <p:spPr>
          <a:xfrm>
            <a:off x="466165" y="1369644"/>
            <a:ext cx="10932458" cy="4580025"/>
          </a:xfrm>
          <a:prstGeom prst="rect">
            <a:avLst/>
          </a:prstGeom>
        </p:spPr>
        <p:txBody>
          <a:bodyPr/>
          <a:lstStyle/>
          <a:p>
            <a:pPr marL="0" indent="0" algn="ctr">
              <a:lnSpc>
                <a:spcPct val="150000"/>
              </a:lnSpc>
              <a:buNone/>
            </a:pPr>
            <a:endParaRPr lang="en-US" sz="2000" dirty="0"/>
          </a:p>
          <a:p>
            <a:pPr marL="0" indent="0" algn="ctr">
              <a:lnSpc>
                <a:spcPct val="150000"/>
              </a:lnSpc>
              <a:buNone/>
            </a:pPr>
            <a:endParaRPr lang="en-US" sz="2000" dirty="0"/>
          </a:p>
          <a:p>
            <a:pPr marL="0" indent="0" algn="ctr">
              <a:lnSpc>
                <a:spcPct val="150000"/>
              </a:lnSpc>
              <a:buNone/>
            </a:pPr>
            <a:endParaRPr lang="en-US" sz="2000" dirty="0"/>
          </a:p>
          <a:p>
            <a:pPr marL="0" indent="0" defTabSz="457200">
              <a:lnSpc>
                <a:spcPct val="150000"/>
              </a:lnSpc>
              <a:buNone/>
            </a:pPr>
            <a:r>
              <a:rPr lang="te-IN" sz="2000" b="1" dirty="0">
                <a:latin typeface="Anek Telugu Medium" pitchFamily="2" charset="0"/>
                <a:ea typeface="Annamayya" panose="02000600000000000000" pitchFamily="2" charset="0"/>
                <a:cs typeface="Anek Telugu Medium" pitchFamily="2" charset="0"/>
              </a:rPr>
              <a:t>ఆర్థిక చేరికబ్యాంకింగ్ అందించే పద్ధతిగా వివరించబడింది మరియుఆర్థికసమాజంలోని ప్రతి వ్యక్తికి ఎలాంటి వివక్ష లేకుండా పరిష్కారాలు మరియు సేవలు.</a:t>
            </a:r>
            <a:br>
              <a:rPr lang="en-US" sz="2000" b="1" dirty="0">
                <a:latin typeface="Anek Telugu Medium" pitchFamily="2" charset="0"/>
                <a:ea typeface="Annamayya" panose="02000600000000000000" pitchFamily="2" charset="0"/>
                <a:cs typeface="Anek Telugu Medium" pitchFamily="2" charset="0"/>
              </a:rPr>
            </a:br>
            <a:r>
              <a:rPr lang="te-IN" sz="2000" b="1" dirty="0">
                <a:latin typeface="Anek Telugu Medium" pitchFamily="2" charset="0"/>
                <a:ea typeface="Annamayya" panose="02000600000000000000" pitchFamily="2" charset="0"/>
                <a:cs typeface="Anek Telugu Medium" pitchFamily="2" charset="0"/>
              </a:rPr>
              <a:t>ప్రాప్యతను నిర్ధారించే ప్రక్రియఆర్థికసేవలు మరియు బలహీన సమూహాలకు అవసరమైనప్పుడు సకాలంలో మరియు తగిన క్రెడిట్బ్యాంకు కింద మరియు తక్కువ ఆదాయ సమూహంఒక వద్ద లుసరసమైన ఖర్చు.</a:t>
            </a:r>
            <a:endParaRPr lang="en-US" sz="2000" b="1" dirty="0">
              <a:latin typeface="Anek Telugu Medium" pitchFamily="2" charset="0"/>
              <a:ea typeface="Annamayya" panose="02000600000000000000" pitchFamily="2" charset="0"/>
              <a:cs typeface="Anek Telugu Medium" pitchFamily="2" charset="0"/>
            </a:endParaRPr>
          </a:p>
          <a:p>
            <a:pPr marL="0" indent="0" defTabSz="457200">
              <a:lnSpc>
                <a:spcPct val="150000"/>
              </a:lnSpc>
              <a:buNone/>
            </a:pPr>
            <a:r>
              <a:rPr lang="en-US" sz="2000" b="1" dirty="0">
                <a:latin typeface="Anek Telugu Medium" pitchFamily="2" charset="0"/>
                <a:ea typeface="Annamayya" panose="02000600000000000000" pitchFamily="2" charset="0"/>
                <a:cs typeface="Anek Telugu Medium" pitchFamily="2" charset="0"/>
              </a:rPr>
              <a:t> </a:t>
            </a:r>
            <a:r>
              <a:rPr lang="te-IN" sz="2000" b="1" dirty="0">
                <a:latin typeface="Anek Telugu Medium" pitchFamily="2" charset="0"/>
                <a:ea typeface="Annamayya" panose="02000600000000000000" pitchFamily="2" charset="0"/>
                <a:cs typeface="Anek Telugu Medium" pitchFamily="2" charset="0"/>
              </a:rPr>
              <a:t>(కమిటీఫైనాన్షియల్ ఇంక్లూజన్, చైర్మన్: డా. సి. రంగరాజన్)</a:t>
            </a:r>
            <a:endParaRPr lang="en-US" sz="1200" b="1" dirty="0">
              <a:latin typeface="Anek Telugu Medium" pitchFamily="2" charset="0"/>
              <a:ea typeface="Annamayya" panose="02000600000000000000" pitchFamily="2" charset="0"/>
              <a:cs typeface="Anek Telugu Medium" pitchFamily="2" charset="0"/>
            </a:endParaRPr>
          </a:p>
        </p:txBody>
      </p:sp>
      <p:pic>
        <p:nvPicPr>
          <p:cNvPr id="11" name="Picture 40">
            <a:extLst>
              <a:ext uri="{FF2B5EF4-FFF2-40B4-BE49-F238E27FC236}">
                <a16:creationId xmlns:a16="http://schemas.microsoft.com/office/drawing/2014/main" id="{207ECD32-498F-4B97-B60E-E9449C253E7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61E5CAF4-C243-4242-B44A-3910F3389329}"/>
              </a:ext>
            </a:extLst>
          </p:cNvPr>
          <p:cNvSpPr txBox="1"/>
          <p:nvPr/>
        </p:nvSpPr>
        <p:spPr>
          <a:xfrm>
            <a:off x="639855" y="2691327"/>
            <a:ext cx="1073523" cy="369332"/>
          </a:xfrm>
          <a:prstGeom prst="rect">
            <a:avLst/>
          </a:prstGeom>
          <a:noFill/>
        </p:spPr>
        <p:txBody>
          <a:bodyPr wrap="square">
            <a:spAutoFit/>
          </a:bodyPr>
          <a:lstStyle/>
          <a:p>
            <a:r>
              <a:rPr lang="en-IN" b="1" dirty="0" err="1"/>
              <a:t>బ్యాంకు</a:t>
            </a:r>
            <a:endParaRPr lang="en-IN" b="1" dirty="0"/>
          </a:p>
        </p:txBody>
      </p:sp>
      <p:sp>
        <p:nvSpPr>
          <p:cNvPr id="3" name="Rectangle 2">
            <a:extLst>
              <a:ext uri="{FF2B5EF4-FFF2-40B4-BE49-F238E27FC236}">
                <a16:creationId xmlns:a16="http://schemas.microsoft.com/office/drawing/2014/main" id="{00E7F330-79FF-900D-88BF-DC67F085D770}"/>
              </a:ext>
            </a:extLst>
          </p:cNvPr>
          <p:cNvSpPr/>
          <p:nvPr/>
        </p:nvSpPr>
        <p:spPr>
          <a:xfrm>
            <a:off x="-3743" y="6566288"/>
            <a:ext cx="12192000" cy="276999"/>
          </a:xfrm>
          <a:prstGeom prst="rect">
            <a:avLst/>
          </a:prstGeom>
        </p:spPr>
        <p:txBody>
          <a:bodyPr wrap="square">
            <a:spAutoFit/>
          </a:bodyPr>
          <a:lstStyle/>
          <a:p>
            <a:pPr algn="ctr"/>
            <a:r>
              <a:rPr lang="te-IN" sz="1200" dirty="0">
                <a:solidFill>
                  <a:schemeClr val="bg1">
                    <a:lumMod val="50000"/>
                  </a:schemeClr>
                </a:solidFill>
                <a:latin typeface="Helvetica" charset="0"/>
                <a:ea typeface="Helvetica" charset="0"/>
                <a:cs typeface="Helvetica" charset="0"/>
              </a:rPr>
              <a:t>కాపీరైట్‌లు © </a:t>
            </a:r>
            <a:r>
              <a:rPr lang="en-US" sz="1200" dirty="0">
                <a:solidFill>
                  <a:schemeClr val="bg1">
                    <a:lumMod val="50000"/>
                  </a:schemeClr>
                </a:solidFill>
                <a:latin typeface="Helvetica" charset="0"/>
                <a:ea typeface="Helvetica" charset="0"/>
                <a:cs typeface="Helvetica" charset="0"/>
              </a:rPr>
              <a:t>HDFC </a:t>
            </a:r>
            <a:r>
              <a:rPr lang="te-IN" sz="1200" dirty="0">
                <a:solidFill>
                  <a:schemeClr val="bg1">
                    <a:lumMod val="50000"/>
                  </a:schemeClr>
                </a:solidFill>
                <a:latin typeface="Helvetica" charset="0"/>
                <a:ea typeface="Helvetica" charset="0"/>
                <a:cs typeface="Helvetica" charset="0"/>
              </a:rPr>
              <a:t>బ్యాంక్</a:t>
            </a:r>
            <a:r>
              <a:rPr lang="en-US" sz="1200" dirty="0">
                <a:solidFill>
                  <a:schemeClr val="bg1">
                    <a:lumMod val="50000"/>
                  </a:schemeClr>
                </a:solidFill>
                <a:latin typeface="Helvetica" charset="0"/>
                <a:ea typeface="Helvetica" charset="0"/>
                <a:cs typeface="Helvetica" charset="0"/>
              </a:rPr>
              <a:t>          </a:t>
            </a:r>
            <a:r>
              <a:rPr lang="te-IN" sz="1200" dirty="0">
                <a:solidFill>
                  <a:schemeClr val="bg1">
                    <a:lumMod val="50000"/>
                  </a:schemeClr>
                </a:solidFill>
                <a:latin typeface="Helvetica" charset="0"/>
                <a:ea typeface="Helvetica" charset="0"/>
                <a:cs typeface="Helvetica" charset="0"/>
              </a:rPr>
              <a:t>గోప్యమైనది</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పరిమితం చేయబడింది</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అంతర్గత</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ప్రజా</a:t>
            </a:r>
            <a:r>
              <a:rPr lang="en-US" sz="1200" dirty="0">
                <a:solidFill>
                  <a:schemeClr val="bg1">
                    <a:lumMod val="50000"/>
                  </a:schemeClr>
                </a:solidFill>
                <a:latin typeface="Helvetica" charset="0"/>
                <a:ea typeface="Helvetica" charset="0"/>
                <a:cs typeface="Helvetica" charset="0"/>
              </a:rPr>
              <a:t>* </a:t>
            </a:r>
          </a:p>
        </p:txBody>
      </p:sp>
      <p:pic>
        <p:nvPicPr>
          <p:cNvPr id="5" name="Picture 4" descr="A blue and white logo&#10;&#10;Description automatically generated">
            <a:extLst>
              <a:ext uri="{FF2B5EF4-FFF2-40B4-BE49-F238E27FC236}">
                <a16:creationId xmlns:a16="http://schemas.microsoft.com/office/drawing/2014/main" id="{6CA277C5-B7E5-918E-A87C-138678BA47B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98605" y="6566610"/>
            <a:ext cx="702365" cy="255824"/>
          </a:xfrm>
          <a:prstGeom prst="rect">
            <a:avLst/>
          </a:prstGeom>
        </p:spPr>
      </p:pic>
    </p:spTree>
    <p:extLst>
      <p:ext uri="{BB962C8B-B14F-4D97-AF65-F5344CB8AC3E}">
        <p14:creationId xmlns:p14="http://schemas.microsoft.com/office/powerpoint/2010/main" val="487024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9996" y="140092"/>
            <a:ext cx="2573140" cy="646331"/>
          </a:xfrm>
          <a:prstGeom prst="rect">
            <a:avLst/>
          </a:prstGeom>
        </p:spPr>
        <p:txBody>
          <a:bodyPr wrap="none">
            <a:spAutoFit/>
          </a:bodyPr>
          <a:lstStyle/>
          <a:p>
            <a:r>
              <a:rPr lang="te-IN" sz="3600" b="1" dirty="0">
                <a:solidFill>
                  <a:schemeClr val="bg1"/>
                </a:solidFill>
                <a:latin typeface="Helvetica" panose="020B0604020202020204" pitchFamily="34" charset="0"/>
                <a:cs typeface="Helvetica" panose="020B0604020202020204" pitchFamily="34" charset="0"/>
              </a:rPr>
              <a:t>ఆర్థిక చేరిక</a:t>
            </a:r>
            <a:endParaRPr lang="en-US" sz="3600" b="1" dirty="0">
              <a:solidFill>
                <a:schemeClr val="bg1"/>
              </a:solidFill>
              <a:latin typeface="Helvetica" panose="020B0604020202020204" pitchFamily="34" charset="0"/>
              <a:cs typeface="Helvetica" panose="020B0604020202020204" pitchFamily="34" charset="0"/>
            </a:endParaRPr>
          </a:p>
        </p:txBody>
      </p:sp>
      <p:pic>
        <p:nvPicPr>
          <p:cNvPr id="10" name="Picture 40">
            <a:extLst>
              <a:ext uri="{FF2B5EF4-FFF2-40B4-BE49-F238E27FC236}">
                <a16:creationId xmlns:a16="http://schemas.microsoft.com/office/drawing/2014/main" id="{DF6500FC-D3EC-40AF-BA58-C97977B4F2D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228ABA5D-CD4A-C900-27B1-ED2BAE8FEEB6}"/>
              </a:ext>
            </a:extLst>
          </p:cNvPr>
          <p:cNvSpPr/>
          <p:nvPr/>
        </p:nvSpPr>
        <p:spPr>
          <a:xfrm>
            <a:off x="-3743" y="6566288"/>
            <a:ext cx="12192000" cy="276999"/>
          </a:xfrm>
          <a:prstGeom prst="rect">
            <a:avLst/>
          </a:prstGeom>
        </p:spPr>
        <p:txBody>
          <a:bodyPr wrap="square">
            <a:spAutoFit/>
          </a:bodyPr>
          <a:lstStyle/>
          <a:p>
            <a:pPr algn="ctr"/>
            <a:r>
              <a:rPr lang="te-IN" sz="1200" dirty="0">
                <a:solidFill>
                  <a:schemeClr val="bg1">
                    <a:lumMod val="50000"/>
                  </a:schemeClr>
                </a:solidFill>
                <a:latin typeface="Helvetica" charset="0"/>
                <a:ea typeface="Helvetica" charset="0"/>
                <a:cs typeface="Helvetica" charset="0"/>
              </a:rPr>
              <a:t>కాపీరైట్‌లు © </a:t>
            </a:r>
            <a:r>
              <a:rPr lang="en-US" sz="1200" dirty="0">
                <a:solidFill>
                  <a:schemeClr val="bg1">
                    <a:lumMod val="50000"/>
                  </a:schemeClr>
                </a:solidFill>
                <a:latin typeface="Helvetica" charset="0"/>
                <a:ea typeface="Helvetica" charset="0"/>
                <a:cs typeface="Helvetica" charset="0"/>
              </a:rPr>
              <a:t>HDFC </a:t>
            </a:r>
            <a:r>
              <a:rPr lang="te-IN" sz="1200" dirty="0">
                <a:solidFill>
                  <a:schemeClr val="bg1">
                    <a:lumMod val="50000"/>
                  </a:schemeClr>
                </a:solidFill>
                <a:latin typeface="Helvetica" charset="0"/>
                <a:ea typeface="Helvetica" charset="0"/>
                <a:cs typeface="Helvetica" charset="0"/>
              </a:rPr>
              <a:t>బ్యాంక్</a:t>
            </a:r>
            <a:r>
              <a:rPr lang="en-US" sz="1200" dirty="0">
                <a:solidFill>
                  <a:schemeClr val="bg1">
                    <a:lumMod val="50000"/>
                  </a:schemeClr>
                </a:solidFill>
                <a:latin typeface="Helvetica" charset="0"/>
                <a:ea typeface="Helvetica" charset="0"/>
                <a:cs typeface="Helvetica" charset="0"/>
              </a:rPr>
              <a:t>          </a:t>
            </a:r>
            <a:r>
              <a:rPr lang="te-IN" sz="1200" dirty="0">
                <a:solidFill>
                  <a:schemeClr val="bg1">
                    <a:lumMod val="50000"/>
                  </a:schemeClr>
                </a:solidFill>
                <a:latin typeface="Helvetica" charset="0"/>
                <a:ea typeface="Helvetica" charset="0"/>
                <a:cs typeface="Helvetica" charset="0"/>
              </a:rPr>
              <a:t>గోప్యమైనది</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పరిమితం చేయబడింది</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అంతర్గత</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ప్రజా</a:t>
            </a:r>
            <a:r>
              <a:rPr lang="en-US" sz="1200" dirty="0">
                <a:solidFill>
                  <a:schemeClr val="bg1">
                    <a:lumMod val="50000"/>
                  </a:schemeClr>
                </a:solidFill>
                <a:latin typeface="Helvetica" charset="0"/>
                <a:ea typeface="Helvetica" charset="0"/>
                <a:cs typeface="Helvetica" charset="0"/>
              </a:rPr>
              <a:t>* </a:t>
            </a:r>
          </a:p>
        </p:txBody>
      </p:sp>
      <p:pic>
        <p:nvPicPr>
          <p:cNvPr id="5" name="Picture 4">
            <a:extLst>
              <a:ext uri="{FF2B5EF4-FFF2-40B4-BE49-F238E27FC236}">
                <a16:creationId xmlns:a16="http://schemas.microsoft.com/office/drawing/2014/main" id="{F2545CBB-5725-298A-26D7-13B85AB1B1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172" y="1130420"/>
            <a:ext cx="9753600" cy="4846177"/>
          </a:xfrm>
          <a:prstGeom prst="rect">
            <a:avLst/>
          </a:prstGeom>
        </p:spPr>
      </p:pic>
      <p:pic>
        <p:nvPicPr>
          <p:cNvPr id="3" name="Picture 2" descr="A blue and white logo&#10;&#10;Description automatically generated">
            <a:extLst>
              <a:ext uri="{FF2B5EF4-FFF2-40B4-BE49-F238E27FC236}">
                <a16:creationId xmlns:a16="http://schemas.microsoft.com/office/drawing/2014/main" id="{5BCB8ED7-71F4-CBE7-4B97-DE0785B531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98605" y="6566610"/>
            <a:ext cx="702365" cy="25582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p:nvPr/>
        </p:nvSpPr>
        <p:spPr>
          <a:xfrm>
            <a:off x="6449265" y="1434516"/>
            <a:ext cx="5686587" cy="3416320"/>
          </a:xfrm>
          <a:prstGeom prst="rect">
            <a:avLst/>
          </a:prstGeom>
          <a:noFill/>
        </p:spPr>
        <p:txBody>
          <a:bodyPr wrap="square" rtlCol="0">
            <a:spAutoFit/>
          </a:bodyPr>
          <a:lstStyle/>
          <a:p>
            <a:pPr marL="285750" indent="-285750">
              <a:buFont typeface="Wingdings" panose="05000000000000000000" pitchFamily="2" charset="2"/>
              <a:buChar char="q"/>
            </a:pPr>
            <a:endParaRPr lang="en-IN" dirty="0">
              <a:solidFill>
                <a:srgbClr val="002060"/>
              </a:solidFill>
            </a:endParaRPr>
          </a:p>
          <a:p>
            <a:pPr marL="285750" indent="-285750">
              <a:buFont typeface="Wingdings" panose="05000000000000000000" pitchFamily="2" charset="2"/>
              <a:buChar char="q"/>
            </a:pPr>
            <a:r>
              <a:rPr lang="te-IN" dirty="0">
                <a:solidFill>
                  <a:srgbClr val="002060"/>
                </a:solidFill>
              </a:rPr>
              <a:t>కస్టమర్ ఫోకస్ - అన్ని విభాగాలకు అందుబాటులో ఉన్న ఉత్పత్తులు</a:t>
            </a:r>
            <a:r>
              <a:rPr lang="en-IN" dirty="0">
                <a:solidFill>
                  <a:srgbClr val="002060"/>
                </a:solidFill>
              </a:rPr>
              <a:t> </a:t>
            </a:r>
          </a:p>
          <a:p>
            <a:pPr marL="285750" indent="-285750">
              <a:buFont typeface="Wingdings" panose="05000000000000000000" pitchFamily="2" charset="2"/>
              <a:buChar char="q"/>
            </a:pPr>
            <a:endParaRPr lang="en-IN" dirty="0">
              <a:solidFill>
                <a:srgbClr val="002060"/>
              </a:solidFill>
            </a:endParaRPr>
          </a:p>
          <a:p>
            <a:pPr marL="285750" indent="-285750">
              <a:buFont typeface="Wingdings" panose="05000000000000000000" pitchFamily="2" charset="2"/>
              <a:buChar char="q"/>
            </a:pPr>
            <a:r>
              <a:rPr lang="te-IN" dirty="0">
                <a:solidFill>
                  <a:srgbClr val="002060"/>
                </a:solidFill>
              </a:rPr>
              <a:t>ప్రాప్యత - గ్రామంలో బ్యాంకు</a:t>
            </a:r>
            <a:endParaRPr lang="en-IN" dirty="0">
              <a:solidFill>
                <a:srgbClr val="002060"/>
              </a:solidFill>
            </a:endParaRPr>
          </a:p>
          <a:p>
            <a:pPr marL="285750" indent="-285750">
              <a:buFont typeface="Wingdings" panose="05000000000000000000" pitchFamily="2" charset="2"/>
              <a:buChar char="q"/>
            </a:pPr>
            <a:endParaRPr lang="en-IN" dirty="0">
              <a:solidFill>
                <a:srgbClr val="002060"/>
              </a:solidFill>
            </a:endParaRPr>
          </a:p>
          <a:p>
            <a:pPr marL="285750" indent="-285750">
              <a:buFont typeface="Wingdings" panose="05000000000000000000" pitchFamily="2" charset="2"/>
              <a:buChar char="q"/>
            </a:pPr>
            <a:r>
              <a:rPr lang="te-IN" dirty="0">
                <a:solidFill>
                  <a:srgbClr val="002060"/>
                </a:solidFill>
              </a:rPr>
              <a:t>లభ్యత - బ్యాంక్ బ్రాంచ్ కంటే ఎక్కువ పని గంటలు</a:t>
            </a:r>
            <a:endParaRPr lang="en-IN" dirty="0">
              <a:solidFill>
                <a:srgbClr val="002060"/>
              </a:solidFill>
            </a:endParaRPr>
          </a:p>
          <a:p>
            <a:pPr marL="285750" indent="-285750">
              <a:buFont typeface="Wingdings" panose="05000000000000000000" pitchFamily="2" charset="2"/>
              <a:buChar char="q"/>
            </a:pPr>
            <a:endParaRPr lang="en-IN" dirty="0">
              <a:solidFill>
                <a:srgbClr val="002060"/>
              </a:solidFill>
            </a:endParaRPr>
          </a:p>
          <a:p>
            <a:pPr marL="285750" indent="-285750">
              <a:buFont typeface="Wingdings" panose="05000000000000000000" pitchFamily="2" charset="2"/>
              <a:buChar char="q"/>
            </a:pPr>
            <a:r>
              <a:rPr lang="te-IN" dirty="0">
                <a:solidFill>
                  <a:srgbClr val="002060"/>
                </a:solidFill>
              </a:rPr>
              <a:t>స్థోమత - ప్రపంచ స్థాయి బ్యాంకింగ్ ఉత్పత్తులు మరియు సేవలు</a:t>
            </a:r>
            <a:endParaRPr lang="en-IN" dirty="0">
              <a:solidFill>
                <a:srgbClr val="002060"/>
              </a:solidFill>
            </a:endParaRPr>
          </a:p>
          <a:p>
            <a:pPr marL="285750" indent="-285750">
              <a:buFont typeface="Wingdings" panose="05000000000000000000" pitchFamily="2" charset="2"/>
              <a:buChar char="q"/>
            </a:pPr>
            <a:endParaRPr lang="en-IN" dirty="0">
              <a:solidFill>
                <a:srgbClr val="002060"/>
              </a:solidFill>
            </a:endParaRPr>
          </a:p>
          <a:p>
            <a:pPr marL="285750" indent="-285750">
              <a:buFont typeface="Wingdings" panose="05000000000000000000" pitchFamily="2" charset="2"/>
              <a:buChar char="q"/>
            </a:pPr>
            <a:r>
              <a:rPr lang="te-IN" dirty="0">
                <a:solidFill>
                  <a:srgbClr val="002060"/>
                </a:solidFill>
              </a:rPr>
              <a:t>పారదర్శకత - కస్టమర్ ట్రస్ట్ నిర్మించడంలో సహాయపడుతుంది</a:t>
            </a:r>
            <a:endParaRPr lang="en-IN" dirty="0">
              <a:solidFill>
                <a:srgbClr val="002060"/>
              </a:solidFill>
            </a:endParaRPr>
          </a:p>
        </p:txBody>
      </p:sp>
      <p:pic>
        <p:nvPicPr>
          <p:cNvPr id="7" name="Picture 40">
            <a:extLst>
              <a:ext uri="{FF2B5EF4-FFF2-40B4-BE49-F238E27FC236}">
                <a16:creationId xmlns:a16="http://schemas.microsoft.com/office/drawing/2014/main" id="{E216670A-FD53-43EA-9D77-780C84ABF60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A7466D29-1416-45DE-8861-7B5FF5867C0B}"/>
              </a:ext>
            </a:extLst>
          </p:cNvPr>
          <p:cNvSpPr>
            <a:spLocks noChangeArrowheads="1"/>
          </p:cNvSpPr>
          <p:nvPr/>
        </p:nvSpPr>
        <p:spPr bwMode="auto">
          <a:xfrm>
            <a:off x="0" y="-375"/>
            <a:ext cx="12192000" cy="900990"/>
          </a:xfrm>
          <a:prstGeom prst="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lin ang="2700000" scaled="1"/>
            <a:tileRect/>
          </a:gradFill>
          <a:ln>
            <a:noFill/>
          </a:ln>
          <a:effectLst>
            <a:innerShdw blurRad="279400" dist="50800" dir="5400000">
              <a:prstClr val="black">
                <a:alpha val="12000"/>
              </a:prstClr>
            </a:innerShdw>
          </a:effectLst>
        </p:spPr>
        <p:txBody>
          <a:bodyPr vert="horz" wrap="square" lIns="91441" tIns="45720" rIns="91441"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Open Sans"/>
              <a:ea typeface="+mn-ea"/>
              <a:cs typeface="+mn-cs"/>
            </a:endParaRPr>
          </a:p>
        </p:txBody>
      </p:sp>
      <p:sp>
        <p:nvSpPr>
          <p:cNvPr id="9" name="TextBox 8">
            <a:extLst>
              <a:ext uri="{FF2B5EF4-FFF2-40B4-BE49-F238E27FC236}">
                <a16:creationId xmlns:a16="http://schemas.microsoft.com/office/drawing/2014/main" id="{EA589B5B-BDCB-4F2D-B3A1-77DD4A24C932}"/>
              </a:ext>
            </a:extLst>
          </p:cNvPr>
          <p:cNvSpPr txBox="1"/>
          <p:nvPr/>
        </p:nvSpPr>
        <p:spPr>
          <a:xfrm>
            <a:off x="-3743" y="224870"/>
            <a:ext cx="8312856" cy="523220"/>
          </a:xfrm>
          <a:prstGeom prst="rect">
            <a:avLst/>
          </a:prstGeom>
          <a:noFill/>
        </p:spPr>
        <p:txBody>
          <a:bodyPr wrap="square" rtlCol="0">
            <a:spAutoFit/>
          </a:bodyPr>
          <a:lstStyle/>
          <a:p>
            <a:r>
              <a:rPr lang="te-IN" sz="2800" b="1" dirty="0">
                <a:solidFill>
                  <a:srgbClr val="FEFEFE"/>
                </a:solidFill>
                <a:latin typeface="Helvetica" charset="0"/>
                <a:ea typeface="Helvetica" charset="0"/>
                <a:cs typeface="Helvetica" charset="0"/>
              </a:rPr>
              <a:t>బిజినెస్ కరస్పాండెంట్ - ఎ చేంజ్ ఏజెంట్</a:t>
            </a:r>
            <a:endParaRPr lang="en-US" sz="2800" b="1" dirty="0">
              <a:solidFill>
                <a:srgbClr val="FEFEFE"/>
              </a:solidFill>
              <a:latin typeface="Helvetica" charset="0"/>
              <a:ea typeface="Helvetica" charset="0"/>
              <a:cs typeface="Helvetica" charset="0"/>
            </a:endParaRPr>
          </a:p>
        </p:txBody>
      </p:sp>
      <p:sp>
        <p:nvSpPr>
          <p:cNvPr id="25" name="Rectangle 24">
            <a:extLst>
              <a:ext uri="{FF2B5EF4-FFF2-40B4-BE49-F238E27FC236}">
                <a16:creationId xmlns:a16="http://schemas.microsoft.com/office/drawing/2014/main" id="{A3733B82-ADB6-4B9A-A044-20AF94B4AA37}"/>
              </a:ext>
            </a:extLst>
          </p:cNvPr>
          <p:cNvSpPr/>
          <p:nvPr/>
        </p:nvSpPr>
        <p:spPr>
          <a:xfrm>
            <a:off x="191130" y="1434516"/>
            <a:ext cx="6166582" cy="4596860"/>
          </a:xfrm>
          <a:prstGeom prst="rect">
            <a:avLst/>
          </a:prstGeom>
          <a:solidFill>
            <a:schemeClr val="bg1"/>
          </a:solidFill>
          <a:ln>
            <a:solidFill>
              <a:schemeClr val="bg1">
                <a:lumMod val="9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26" name="Group 25">
            <a:extLst>
              <a:ext uri="{FF2B5EF4-FFF2-40B4-BE49-F238E27FC236}">
                <a16:creationId xmlns:a16="http://schemas.microsoft.com/office/drawing/2014/main" id="{9F1454F8-B2B5-439F-8312-B1A7AC20988C}"/>
              </a:ext>
            </a:extLst>
          </p:cNvPr>
          <p:cNvGrpSpPr/>
          <p:nvPr/>
        </p:nvGrpSpPr>
        <p:grpSpPr>
          <a:xfrm>
            <a:off x="290574" y="2054683"/>
            <a:ext cx="5866309" cy="3347927"/>
            <a:chOff x="229691" y="379736"/>
            <a:chExt cx="5866309" cy="3347927"/>
          </a:xfrm>
        </p:grpSpPr>
        <p:sp>
          <p:nvSpPr>
            <p:cNvPr id="11" name="Arrow: Pentagon 10">
              <a:extLst>
                <a:ext uri="{FF2B5EF4-FFF2-40B4-BE49-F238E27FC236}">
                  <a16:creationId xmlns:a16="http://schemas.microsoft.com/office/drawing/2014/main" id="{FFECC2EB-7A43-44F2-A5C6-837CCC53DCE2}"/>
                </a:ext>
              </a:extLst>
            </p:cNvPr>
            <p:cNvSpPr/>
            <p:nvPr/>
          </p:nvSpPr>
          <p:spPr>
            <a:xfrm>
              <a:off x="239087" y="1288410"/>
              <a:ext cx="1494463" cy="532300"/>
            </a:xfrm>
            <a:prstGeom prst="homePlat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te-IN" sz="1800" b="1" dirty="0">
                  <a:solidFill>
                    <a:schemeClr val="bg1"/>
                  </a:solidFill>
                </a:rPr>
                <a:t>సౌలభ్యాన్ని</a:t>
              </a:r>
              <a:r>
                <a:rPr lang="en-US" sz="1800" b="1" dirty="0">
                  <a:solidFill>
                    <a:schemeClr val="bg1"/>
                  </a:solidFill>
                </a:rPr>
                <a:t> </a:t>
              </a:r>
            </a:p>
          </p:txBody>
        </p:sp>
        <p:grpSp>
          <p:nvGrpSpPr>
            <p:cNvPr id="19" name="Group 18">
              <a:extLst>
                <a:ext uri="{FF2B5EF4-FFF2-40B4-BE49-F238E27FC236}">
                  <a16:creationId xmlns:a16="http://schemas.microsoft.com/office/drawing/2014/main" id="{0261E6B0-D9CE-4348-AF8A-1BBAE61DB5E0}"/>
                </a:ext>
              </a:extLst>
            </p:cNvPr>
            <p:cNvGrpSpPr/>
            <p:nvPr/>
          </p:nvGrpSpPr>
          <p:grpSpPr>
            <a:xfrm>
              <a:off x="1824883" y="557564"/>
              <a:ext cx="2702979" cy="3170099"/>
              <a:chOff x="5844210" y="2536347"/>
              <a:chExt cx="2146851" cy="2146851"/>
            </a:xfrm>
          </p:grpSpPr>
          <p:pic>
            <p:nvPicPr>
              <p:cNvPr id="15" name="Graphic 14" descr="Internet with solid fill">
                <a:extLst>
                  <a:ext uri="{FF2B5EF4-FFF2-40B4-BE49-F238E27FC236}">
                    <a16:creationId xmlns:a16="http://schemas.microsoft.com/office/drawing/2014/main" id="{ABF836E0-6DFD-4C97-8F23-255E5D6600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44210" y="2536347"/>
                <a:ext cx="2146851" cy="2146851"/>
              </a:xfrm>
              <a:prstGeom prst="rect">
                <a:avLst/>
              </a:prstGeom>
            </p:spPr>
          </p:pic>
          <p:sp>
            <p:nvSpPr>
              <p:cNvPr id="17" name="Rectangle 16">
                <a:extLst>
                  <a:ext uri="{FF2B5EF4-FFF2-40B4-BE49-F238E27FC236}">
                    <a16:creationId xmlns:a16="http://schemas.microsoft.com/office/drawing/2014/main" id="{2EABADFD-9B2B-4B2C-AFF0-5E75F6A7DE6C}"/>
                  </a:ext>
                </a:extLst>
              </p:cNvPr>
              <p:cNvSpPr/>
              <p:nvPr/>
            </p:nvSpPr>
            <p:spPr>
              <a:xfrm>
                <a:off x="6373048" y="3184955"/>
                <a:ext cx="1016167" cy="636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rgbClr val="002060"/>
                  </a:solidFill>
                </a:endParaRPr>
              </a:p>
              <a:p>
                <a:pPr algn="ctr"/>
                <a:r>
                  <a:rPr lang="te-IN" sz="2000" b="1" dirty="0">
                    <a:solidFill>
                      <a:srgbClr val="002060"/>
                    </a:solidFill>
                  </a:rPr>
                  <a:t>బీసీ కేంద్రం</a:t>
                </a:r>
                <a:endParaRPr lang="en-IN" sz="2000" b="1" dirty="0">
                  <a:solidFill>
                    <a:srgbClr val="002060"/>
                  </a:solidFill>
                </a:endParaRPr>
              </a:p>
            </p:txBody>
          </p:sp>
          <p:pic>
            <p:nvPicPr>
              <p:cNvPr id="16" name="Picture 15">
                <a:extLst>
                  <a:ext uri="{FF2B5EF4-FFF2-40B4-BE49-F238E27FC236}">
                    <a16:creationId xmlns:a16="http://schemas.microsoft.com/office/drawing/2014/main" id="{13C76EA8-C28D-4C92-9E1B-B50C2DE4CF7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857400" y="3106157"/>
                <a:ext cx="718594" cy="199190"/>
              </a:xfrm>
              <a:prstGeom prst="rect">
                <a:avLst/>
              </a:prstGeom>
              <a:ln>
                <a:noFill/>
              </a:ln>
              <a:effectLst>
                <a:outerShdw blurRad="292100" dist="139700" dir="2700000" algn="tl" rotWithShape="0">
                  <a:srgbClr val="333333">
                    <a:alpha val="65000"/>
                  </a:srgbClr>
                </a:outerShdw>
              </a:effectLst>
            </p:spPr>
          </p:pic>
          <p:pic>
            <p:nvPicPr>
              <p:cNvPr id="18" name="Picture 27" descr="apna-csc-logo-png-2.png">
                <a:extLst>
                  <a:ext uri="{FF2B5EF4-FFF2-40B4-BE49-F238E27FC236}">
                    <a16:creationId xmlns:a16="http://schemas.microsoft.com/office/drawing/2014/main" id="{8C4CE27C-5F1E-48FD-A99E-E2CCF9B6CEBD}"/>
                  </a:ext>
                </a:extLst>
              </p:cNvPr>
              <p:cNvPicPr>
                <a:picLocks noChangeAspect="1"/>
              </p:cNvPicPr>
              <p:nvPr/>
            </p:nvPicPr>
            <p:blipFill>
              <a:blip r:embed="rId6" cstate="print">
                <a:extLst>
                  <a:ext uri="{28A0092B-C50C-407E-A947-70E740481C1C}">
                    <a14:useLocalDpi xmlns:a14="http://schemas.microsoft.com/office/drawing/2010/main" val="0"/>
                  </a:ext>
                </a:extLst>
              </a:blip>
              <a:srcRect b="24001"/>
              <a:stretch>
                <a:fillRect/>
              </a:stretch>
            </p:blipFill>
            <p:spPr bwMode="auto">
              <a:xfrm>
                <a:off x="6207200" y="3127119"/>
                <a:ext cx="548552" cy="162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Arrow: Pentagon 20">
              <a:extLst>
                <a:ext uri="{FF2B5EF4-FFF2-40B4-BE49-F238E27FC236}">
                  <a16:creationId xmlns:a16="http://schemas.microsoft.com/office/drawing/2014/main" id="{3CC375E5-BA23-4C47-89C8-6DE4AC34B3A8}"/>
                </a:ext>
              </a:extLst>
            </p:cNvPr>
            <p:cNvSpPr/>
            <p:nvPr/>
          </p:nvSpPr>
          <p:spPr>
            <a:xfrm>
              <a:off x="229691" y="2370450"/>
              <a:ext cx="1494463" cy="532300"/>
            </a:xfrm>
            <a:prstGeom prst="homePlat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te-IN" sz="1800" b="1" dirty="0">
                  <a:solidFill>
                    <a:srgbClr val="002060"/>
                  </a:solidFill>
                </a:rPr>
                <a:t>లభ్యత</a:t>
              </a:r>
              <a:endParaRPr lang="en-US" sz="1800" b="1" dirty="0">
                <a:solidFill>
                  <a:srgbClr val="002060"/>
                </a:solidFill>
              </a:endParaRPr>
            </a:p>
          </p:txBody>
        </p:sp>
        <p:sp>
          <p:nvSpPr>
            <p:cNvPr id="22" name="Arrow: Pentagon 21">
              <a:extLst>
                <a:ext uri="{FF2B5EF4-FFF2-40B4-BE49-F238E27FC236}">
                  <a16:creationId xmlns:a16="http://schemas.microsoft.com/office/drawing/2014/main" id="{C3BFE21B-CEC8-45EB-89EC-21A35B92303E}"/>
                </a:ext>
              </a:extLst>
            </p:cNvPr>
            <p:cNvSpPr/>
            <p:nvPr/>
          </p:nvSpPr>
          <p:spPr>
            <a:xfrm flipH="1">
              <a:off x="4520888" y="1291480"/>
              <a:ext cx="1568138" cy="532300"/>
            </a:xfrm>
            <a:prstGeom prst="homePlat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te-IN" sz="1800" b="1" dirty="0">
                  <a:solidFill>
                    <a:schemeClr val="bg1"/>
                  </a:solidFill>
                </a:rPr>
                <a:t>స్థోమత</a:t>
              </a:r>
              <a:r>
                <a:rPr lang="en-US" sz="1800" b="1" dirty="0">
                  <a:solidFill>
                    <a:schemeClr val="bg1"/>
                  </a:solidFill>
                </a:rPr>
                <a:t> </a:t>
              </a:r>
            </a:p>
          </p:txBody>
        </p:sp>
        <p:sp>
          <p:nvSpPr>
            <p:cNvPr id="23" name="Arrow: Pentagon 22">
              <a:extLst>
                <a:ext uri="{FF2B5EF4-FFF2-40B4-BE49-F238E27FC236}">
                  <a16:creationId xmlns:a16="http://schemas.microsoft.com/office/drawing/2014/main" id="{7F36FDB0-B2F0-4236-AA1C-D64117641234}"/>
                </a:ext>
              </a:extLst>
            </p:cNvPr>
            <p:cNvSpPr/>
            <p:nvPr/>
          </p:nvSpPr>
          <p:spPr>
            <a:xfrm flipH="1">
              <a:off x="4527862" y="2378435"/>
              <a:ext cx="1568138" cy="532300"/>
            </a:xfrm>
            <a:prstGeom prst="homePlat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te-IN" sz="1700" b="1" dirty="0">
                  <a:solidFill>
                    <a:srgbClr val="002060"/>
                  </a:solidFill>
                </a:rPr>
                <a:t>పారదర్శకత</a:t>
              </a:r>
              <a:r>
                <a:rPr lang="en-US" sz="1700" b="1" dirty="0">
                  <a:solidFill>
                    <a:srgbClr val="002060"/>
                  </a:solidFill>
                </a:rPr>
                <a:t> </a:t>
              </a:r>
            </a:p>
          </p:txBody>
        </p:sp>
        <p:sp>
          <p:nvSpPr>
            <p:cNvPr id="24" name="Arrow: Pentagon 23">
              <a:extLst>
                <a:ext uri="{FF2B5EF4-FFF2-40B4-BE49-F238E27FC236}">
                  <a16:creationId xmlns:a16="http://schemas.microsoft.com/office/drawing/2014/main" id="{9BF2C2E6-2017-459D-8073-8B507CD1B174}"/>
                </a:ext>
              </a:extLst>
            </p:cNvPr>
            <p:cNvSpPr/>
            <p:nvPr/>
          </p:nvSpPr>
          <p:spPr>
            <a:xfrm>
              <a:off x="2243667" y="379736"/>
              <a:ext cx="1865409" cy="532300"/>
            </a:xfrm>
            <a:prstGeom prst="homePlate">
              <a:avLst>
                <a:gd name="adj" fmla="val 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te-IN" sz="1800" b="1" dirty="0">
                  <a:solidFill>
                    <a:schemeClr val="bg1"/>
                  </a:solidFill>
                </a:rPr>
                <a:t>ఖాతాదారుని దృష్టి</a:t>
              </a:r>
              <a:endParaRPr lang="en-US" sz="1800" b="1" dirty="0">
                <a:solidFill>
                  <a:schemeClr val="bg1"/>
                </a:solidFill>
              </a:endParaRPr>
            </a:p>
          </p:txBody>
        </p:sp>
      </p:grpSp>
      <p:sp>
        <p:nvSpPr>
          <p:cNvPr id="2" name="Rectangle 1">
            <a:extLst>
              <a:ext uri="{FF2B5EF4-FFF2-40B4-BE49-F238E27FC236}">
                <a16:creationId xmlns:a16="http://schemas.microsoft.com/office/drawing/2014/main" id="{28DDA371-47C0-5254-662C-46C46AE17430}"/>
              </a:ext>
            </a:extLst>
          </p:cNvPr>
          <p:cNvSpPr/>
          <p:nvPr/>
        </p:nvSpPr>
        <p:spPr>
          <a:xfrm>
            <a:off x="-3743" y="6566288"/>
            <a:ext cx="12192000" cy="276999"/>
          </a:xfrm>
          <a:prstGeom prst="rect">
            <a:avLst/>
          </a:prstGeom>
        </p:spPr>
        <p:txBody>
          <a:bodyPr wrap="square">
            <a:spAutoFit/>
          </a:bodyPr>
          <a:lstStyle/>
          <a:p>
            <a:pPr algn="ctr"/>
            <a:r>
              <a:rPr lang="te-IN" sz="1200" dirty="0">
                <a:solidFill>
                  <a:schemeClr val="bg1">
                    <a:lumMod val="50000"/>
                  </a:schemeClr>
                </a:solidFill>
                <a:latin typeface="Helvetica" charset="0"/>
                <a:ea typeface="Helvetica" charset="0"/>
                <a:cs typeface="Helvetica" charset="0"/>
              </a:rPr>
              <a:t>కాపీరైట్‌లు © </a:t>
            </a:r>
            <a:r>
              <a:rPr lang="en-US" sz="1200" dirty="0">
                <a:solidFill>
                  <a:schemeClr val="bg1">
                    <a:lumMod val="50000"/>
                  </a:schemeClr>
                </a:solidFill>
                <a:latin typeface="Helvetica" charset="0"/>
                <a:ea typeface="Helvetica" charset="0"/>
                <a:cs typeface="Helvetica" charset="0"/>
              </a:rPr>
              <a:t>HDFC </a:t>
            </a:r>
            <a:r>
              <a:rPr lang="te-IN" sz="1200" dirty="0">
                <a:solidFill>
                  <a:schemeClr val="bg1">
                    <a:lumMod val="50000"/>
                  </a:schemeClr>
                </a:solidFill>
                <a:latin typeface="Helvetica" charset="0"/>
                <a:ea typeface="Helvetica" charset="0"/>
                <a:cs typeface="Helvetica" charset="0"/>
              </a:rPr>
              <a:t>బ్యాంక్</a:t>
            </a:r>
            <a:r>
              <a:rPr lang="en-US" sz="1200" dirty="0">
                <a:solidFill>
                  <a:schemeClr val="bg1">
                    <a:lumMod val="50000"/>
                  </a:schemeClr>
                </a:solidFill>
                <a:latin typeface="Helvetica" charset="0"/>
                <a:ea typeface="Helvetica" charset="0"/>
                <a:cs typeface="Helvetica" charset="0"/>
              </a:rPr>
              <a:t>          </a:t>
            </a:r>
            <a:r>
              <a:rPr lang="te-IN" sz="1200" dirty="0">
                <a:solidFill>
                  <a:schemeClr val="bg1">
                    <a:lumMod val="50000"/>
                  </a:schemeClr>
                </a:solidFill>
                <a:latin typeface="Helvetica" charset="0"/>
                <a:ea typeface="Helvetica" charset="0"/>
                <a:cs typeface="Helvetica" charset="0"/>
              </a:rPr>
              <a:t>గోప్యమైనది</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పరిమితం చేయబడింది</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అంతర్గత</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ప్రజా</a:t>
            </a:r>
            <a:r>
              <a:rPr lang="en-US" sz="1200" dirty="0">
                <a:solidFill>
                  <a:schemeClr val="bg1">
                    <a:lumMod val="50000"/>
                  </a:schemeClr>
                </a:solidFill>
                <a:latin typeface="Helvetica" charset="0"/>
                <a:ea typeface="Helvetica" charset="0"/>
                <a:cs typeface="Helvetica" charset="0"/>
              </a:rPr>
              <a:t>* </a:t>
            </a:r>
          </a:p>
        </p:txBody>
      </p:sp>
      <p:pic>
        <p:nvPicPr>
          <p:cNvPr id="3" name="Picture 2" descr="A blue and white logo&#10;&#10;Description automatically generated">
            <a:extLst>
              <a:ext uri="{FF2B5EF4-FFF2-40B4-BE49-F238E27FC236}">
                <a16:creationId xmlns:a16="http://schemas.microsoft.com/office/drawing/2014/main" id="{22221A87-00FA-E909-A46F-D998CE3A49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98605" y="6566610"/>
            <a:ext cx="702365" cy="25582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9996" y="140092"/>
            <a:ext cx="2573140" cy="646331"/>
          </a:xfrm>
          <a:prstGeom prst="rect">
            <a:avLst/>
          </a:prstGeom>
        </p:spPr>
        <p:txBody>
          <a:bodyPr wrap="none">
            <a:spAutoFit/>
          </a:bodyPr>
          <a:lstStyle/>
          <a:p>
            <a:r>
              <a:rPr lang="te-IN" sz="3600" b="1" dirty="0">
                <a:solidFill>
                  <a:schemeClr val="bg1"/>
                </a:solidFill>
                <a:latin typeface="Helvetica" panose="020B0604020202020204" pitchFamily="34" charset="0"/>
                <a:cs typeface="Helvetica" panose="020B0604020202020204" pitchFamily="34" charset="0"/>
              </a:rPr>
              <a:t>ఆర్థిక చేరిక</a:t>
            </a:r>
            <a:endParaRPr lang="en-US" sz="3600" b="1" dirty="0">
              <a:solidFill>
                <a:schemeClr val="bg1"/>
              </a:solidFill>
              <a:latin typeface="Helvetica" panose="020B0604020202020204" pitchFamily="34" charset="0"/>
              <a:cs typeface="Helvetica" panose="020B0604020202020204" pitchFamily="34" charset="0"/>
            </a:endParaRPr>
          </a:p>
        </p:txBody>
      </p:sp>
      <p:pic>
        <p:nvPicPr>
          <p:cNvPr id="8" name="Picture 40">
            <a:extLst>
              <a:ext uri="{FF2B5EF4-FFF2-40B4-BE49-F238E27FC236}">
                <a16:creationId xmlns:a16="http://schemas.microsoft.com/office/drawing/2014/main" id="{A3696DAE-EE31-45BA-895B-FB4C3CF435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946CF0A1-9BD7-9334-B251-6F7ACEADDA3A}"/>
              </a:ext>
            </a:extLst>
          </p:cNvPr>
          <p:cNvSpPr/>
          <p:nvPr/>
        </p:nvSpPr>
        <p:spPr>
          <a:xfrm>
            <a:off x="-3743" y="6566288"/>
            <a:ext cx="12192000" cy="276999"/>
          </a:xfrm>
          <a:prstGeom prst="rect">
            <a:avLst/>
          </a:prstGeom>
        </p:spPr>
        <p:txBody>
          <a:bodyPr wrap="square">
            <a:spAutoFit/>
          </a:bodyPr>
          <a:lstStyle/>
          <a:p>
            <a:pPr algn="ctr"/>
            <a:r>
              <a:rPr lang="te-IN" sz="1200" dirty="0">
                <a:solidFill>
                  <a:schemeClr val="bg1">
                    <a:lumMod val="50000"/>
                  </a:schemeClr>
                </a:solidFill>
                <a:latin typeface="Helvetica" charset="0"/>
                <a:ea typeface="Helvetica" charset="0"/>
                <a:cs typeface="Helvetica" charset="0"/>
              </a:rPr>
              <a:t>కాపీరైట్‌లు © </a:t>
            </a:r>
            <a:r>
              <a:rPr lang="en-US" sz="1200" dirty="0">
                <a:solidFill>
                  <a:schemeClr val="bg1">
                    <a:lumMod val="50000"/>
                  </a:schemeClr>
                </a:solidFill>
                <a:latin typeface="Helvetica" charset="0"/>
                <a:ea typeface="Helvetica" charset="0"/>
                <a:cs typeface="Helvetica" charset="0"/>
              </a:rPr>
              <a:t>HDFC </a:t>
            </a:r>
            <a:r>
              <a:rPr lang="te-IN" sz="1200" dirty="0">
                <a:solidFill>
                  <a:schemeClr val="bg1">
                    <a:lumMod val="50000"/>
                  </a:schemeClr>
                </a:solidFill>
                <a:latin typeface="Helvetica" charset="0"/>
                <a:ea typeface="Helvetica" charset="0"/>
                <a:cs typeface="Helvetica" charset="0"/>
              </a:rPr>
              <a:t>బ్యాంక్</a:t>
            </a:r>
            <a:r>
              <a:rPr lang="en-US" sz="1200" dirty="0">
                <a:solidFill>
                  <a:schemeClr val="bg1">
                    <a:lumMod val="50000"/>
                  </a:schemeClr>
                </a:solidFill>
                <a:latin typeface="Helvetica" charset="0"/>
                <a:ea typeface="Helvetica" charset="0"/>
                <a:cs typeface="Helvetica" charset="0"/>
              </a:rPr>
              <a:t>          </a:t>
            </a:r>
            <a:r>
              <a:rPr lang="te-IN" sz="1200" dirty="0">
                <a:solidFill>
                  <a:schemeClr val="bg1">
                    <a:lumMod val="50000"/>
                  </a:schemeClr>
                </a:solidFill>
                <a:latin typeface="Helvetica" charset="0"/>
                <a:ea typeface="Helvetica" charset="0"/>
                <a:cs typeface="Helvetica" charset="0"/>
              </a:rPr>
              <a:t>గోప్యమైనది</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పరిమితం చేయబడింది</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అంతర్గత</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ప్రజా</a:t>
            </a:r>
            <a:r>
              <a:rPr lang="en-US" sz="1200" dirty="0">
                <a:solidFill>
                  <a:schemeClr val="bg1">
                    <a:lumMod val="50000"/>
                  </a:schemeClr>
                </a:solidFill>
                <a:latin typeface="Helvetica" charset="0"/>
                <a:ea typeface="Helvetica" charset="0"/>
                <a:cs typeface="Helvetica" charset="0"/>
              </a:rPr>
              <a:t>* </a:t>
            </a:r>
          </a:p>
        </p:txBody>
      </p:sp>
      <p:pic>
        <p:nvPicPr>
          <p:cNvPr id="5" name="Picture 4">
            <a:extLst>
              <a:ext uri="{FF2B5EF4-FFF2-40B4-BE49-F238E27FC236}">
                <a16:creationId xmlns:a16="http://schemas.microsoft.com/office/drawing/2014/main" id="{A4544236-8E4C-4CF2-B422-7277E6D8A7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610" y="1129441"/>
            <a:ext cx="9200150" cy="4985104"/>
          </a:xfrm>
          <a:prstGeom prst="rect">
            <a:avLst/>
          </a:prstGeom>
        </p:spPr>
      </p:pic>
      <p:pic>
        <p:nvPicPr>
          <p:cNvPr id="2" name="Picture 1" descr="A blue and white logo&#10;&#10;Description automatically generated">
            <a:extLst>
              <a:ext uri="{FF2B5EF4-FFF2-40B4-BE49-F238E27FC236}">
                <a16:creationId xmlns:a16="http://schemas.microsoft.com/office/drawing/2014/main" id="{37E84074-87A2-C447-8A8C-3FA3FBC328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98605" y="6566610"/>
            <a:ext cx="702365" cy="255824"/>
          </a:xfrm>
          <a:prstGeom prst="rect">
            <a:avLst/>
          </a:prstGeom>
        </p:spPr>
      </p:pic>
    </p:spTree>
    <p:extLst>
      <p:ext uri="{BB962C8B-B14F-4D97-AF65-F5344CB8AC3E}">
        <p14:creationId xmlns:p14="http://schemas.microsoft.com/office/powerpoint/2010/main" val="3880601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C783D0-9741-459A-9176-2897FCBC26F1}"/>
              </a:ext>
            </a:extLst>
          </p:cNvPr>
          <p:cNvSpPr txBox="1">
            <a:spLocks noChangeArrowheads="1"/>
          </p:cNvSpPr>
          <p:nvPr/>
        </p:nvSpPr>
        <p:spPr bwMode="auto">
          <a:xfrm>
            <a:off x="0" y="2591309"/>
            <a:ext cx="12192000" cy="630932"/>
          </a:xfrm>
          <a:prstGeom prst="rect">
            <a:avLst/>
          </a:prstGeom>
          <a:noFill/>
        </p:spPr>
        <p:txBody>
          <a:bodyPr wrap="square" lIns="76191" tIns="38095" rIns="76191" bIns="38095">
            <a:spAutoFit/>
          </a:bodyPr>
          <a:lstStyle>
            <a:defPPr>
              <a:defRPr lang="en-GB"/>
            </a:defPPr>
            <a:lvl1pPr eaLnBrk="1" hangingPunct="1">
              <a:defRPr sz="2400" b="1">
                <a:effectLst>
                  <a:outerShdw blurRad="38100" dist="38100" dir="2700000" algn="tl">
                    <a:srgbClr val="000000">
                      <a:alpha val="43137"/>
                    </a:srgbClr>
                  </a:outerShdw>
                </a:effectLst>
              </a:defRPr>
            </a:lvl1pPr>
          </a:lstStyle>
          <a:p>
            <a:pPr algn="ctr" defTabSz="457145">
              <a:buClr>
                <a:srgbClr val="000000"/>
              </a:buClr>
              <a:buSzPct val="100000"/>
              <a:defRPr/>
            </a:pPr>
            <a:r>
              <a:rPr lang="te-IN" sz="3600" dirty="0">
                <a:solidFill>
                  <a:srgbClr val="002060"/>
                </a:solidFill>
                <a:latin typeface="Helvetica" panose="020B0604020202020204" pitchFamily="34" charset="0"/>
                <a:cs typeface="Helvetica" panose="020B0604020202020204" pitchFamily="34" charset="0"/>
              </a:rPr>
              <a:t>బిజినెస్ కరస్పాండెంట్ సెంటర్</a:t>
            </a:r>
            <a:endParaRPr lang="en-IN" sz="3600" dirty="0">
              <a:solidFill>
                <a:srgbClr val="002060"/>
              </a:solidFill>
              <a:latin typeface="Helvetica" panose="020B0604020202020204" pitchFamily="34" charset="0"/>
              <a:cs typeface="Helvetica" panose="020B0604020202020204" pitchFamily="34" charset="0"/>
            </a:endParaRPr>
          </a:p>
        </p:txBody>
      </p:sp>
      <p:sp>
        <p:nvSpPr>
          <p:cNvPr id="2" name="Rectangle 1">
            <a:extLst>
              <a:ext uri="{FF2B5EF4-FFF2-40B4-BE49-F238E27FC236}">
                <a16:creationId xmlns:a16="http://schemas.microsoft.com/office/drawing/2014/main" id="{CE24B7BF-352D-7FF7-7186-06EF84EBF1C6}"/>
              </a:ext>
            </a:extLst>
          </p:cNvPr>
          <p:cNvSpPr/>
          <p:nvPr/>
        </p:nvSpPr>
        <p:spPr>
          <a:xfrm>
            <a:off x="-3743" y="6566288"/>
            <a:ext cx="12192000" cy="276999"/>
          </a:xfrm>
          <a:prstGeom prst="rect">
            <a:avLst/>
          </a:prstGeom>
        </p:spPr>
        <p:txBody>
          <a:bodyPr wrap="square">
            <a:spAutoFit/>
          </a:bodyPr>
          <a:lstStyle/>
          <a:p>
            <a:pPr algn="ctr"/>
            <a:r>
              <a:rPr lang="te-IN" sz="1200" dirty="0">
                <a:solidFill>
                  <a:schemeClr val="bg1">
                    <a:lumMod val="50000"/>
                  </a:schemeClr>
                </a:solidFill>
                <a:latin typeface="Helvetica" charset="0"/>
                <a:ea typeface="Helvetica" charset="0"/>
                <a:cs typeface="Helvetica" charset="0"/>
              </a:rPr>
              <a:t>కాపీరైట్‌లు © </a:t>
            </a:r>
            <a:r>
              <a:rPr lang="en-US" sz="1200" dirty="0">
                <a:solidFill>
                  <a:schemeClr val="bg1">
                    <a:lumMod val="50000"/>
                  </a:schemeClr>
                </a:solidFill>
                <a:latin typeface="Helvetica" charset="0"/>
                <a:ea typeface="Helvetica" charset="0"/>
                <a:cs typeface="Helvetica" charset="0"/>
              </a:rPr>
              <a:t>HDFC </a:t>
            </a:r>
            <a:r>
              <a:rPr lang="te-IN" sz="1200" dirty="0">
                <a:solidFill>
                  <a:schemeClr val="bg1">
                    <a:lumMod val="50000"/>
                  </a:schemeClr>
                </a:solidFill>
                <a:latin typeface="Helvetica" charset="0"/>
                <a:ea typeface="Helvetica" charset="0"/>
                <a:cs typeface="Helvetica" charset="0"/>
              </a:rPr>
              <a:t>బ్యాంక్</a:t>
            </a:r>
            <a:r>
              <a:rPr lang="en-US" sz="1200" dirty="0">
                <a:solidFill>
                  <a:schemeClr val="bg1">
                    <a:lumMod val="50000"/>
                  </a:schemeClr>
                </a:solidFill>
                <a:latin typeface="Helvetica" charset="0"/>
                <a:ea typeface="Helvetica" charset="0"/>
                <a:cs typeface="Helvetica" charset="0"/>
              </a:rPr>
              <a:t>          </a:t>
            </a:r>
            <a:r>
              <a:rPr lang="te-IN" sz="1200" dirty="0">
                <a:solidFill>
                  <a:schemeClr val="bg1">
                    <a:lumMod val="50000"/>
                  </a:schemeClr>
                </a:solidFill>
                <a:latin typeface="Helvetica" charset="0"/>
                <a:ea typeface="Helvetica" charset="0"/>
                <a:cs typeface="Helvetica" charset="0"/>
              </a:rPr>
              <a:t>గోప్యమైనది</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పరిమితం చేయబడింది</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అంతర్గత</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ప్రజా</a:t>
            </a:r>
            <a:r>
              <a:rPr lang="en-US" sz="1200" dirty="0">
                <a:solidFill>
                  <a:schemeClr val="bg1">
                    <a:lumMod val="50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820045055"/>
      </p:ext>
    </p:extLst>
  </p:cSld>
  <p:clrMapOvr>
    <a:masterClrMapping/>
  </p:clrMapOvr>
  <p:transition>
    <p:zoom dir="in"/>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FB14B202-29FF-5447-8F0F-7D00DC6CAEB6}"/>
              </a:ext>
            </a:extLst>
          </p:cNvPr>
          <p:cNvGrpSpPr/>
          <p:nvPr/>
        </p:nvGrpSpPr>
        <p:grpSpPr>
          <a:xfrm>
            <a:off x="-913284" y="262852"/>
            <a:ext cx="11724243" cy="6572980"/>
            <a:chOff x="-913284" y="262852"/>
            <a:chExt cx="11724243" cy="6572980"/>
          </a:xfrm>
        </p:grpSpPr>
        <p:grpSp>
          <p:nvGrpSpPr>
            <p:cNvPr id="47" name="Group 46"/>
            <p:cNvGrpSpPr/>
            <p:nvPr/>
          </p:nvGrpSpPr>
          <p:grpSpPr>
            <a:xfrm>
              <a:off x="-913284" y="262852"/>
              <a:ext cx="11724243" cy="6242026"/>
              <a:chOff x="-913284" y="262852"/>
              <a:chExt cx="11724243" cy="6242026"/>
            </a:xfrm>
          </p:grpSpPr>
          <p:cxnSp>
            <p:nvCxnSpPr>
              <p:cNvPr id="2" name="Straight Connector 1"/>
              <p:cNvCxnSpPr/>
              <p:nvPr/>
            </p:nvCxnSpPr>
            <p:spPr>
              <a:xfrm>
                <a:off x="-3743" y="1097867"/>
                <a:ext cx="7904511" cy="5407011"/>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913284" y="262852"/>
                <a:ext cx="931491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e-IN" sz="3200" b="1" i="0" u="none" strike="noStrike" kern="1200" cap="none" spc="0" normalizeH="0" baseline="0" noProof="0" dirty="0">
                    <a:ln>
                      <a:noFill/>
                    </a:ln>
                    <a:solidFill>
                      <a:srgbClr val="FEFEFE"/>
                    </a:solidFill>
                    <a:effectLst/>
                    <a:uLnTx/>
                    <a:uFillTx/>
                    <a:latin typeface="Helvetica" panose="020B0604020202020204" pitchFamily="34" charset="0"/>
                    <a:ea typeface="Helvetica" charset="0"/>
                    <a:cs typeface="Helvetica" panose="020B0604020202020204" pitchFamily="34" charset="0"/>
                  </a:rPr>
                  <a:t>బిజినెస్ కరస్పాండెంట్ (</a:t>
                </a:r>
                <a:r>
                  <a:rPr kumimoji="0" lang="en-US" sz="3200" b="1" i="0" u="none" strike="noStrike" kern="1200" cap="none" spc="0" normalizeH="0" baseline="0" noProof="0" dirty="0">
                    <a:ln>
                      <a:noFill/>
                    </a:ln>
                    <a:solidFill>
                      <a:srgbClr val="FEFEFE"/>
                    </a:solidFill>
                    <a:effectLst/>
                    <a:uLnTx/>
                    <a:uFillTx/>
                    <a:latin typeface="Helvetica" panose="020B0604020202020204" pitchFamily="34" charset="0"/>
                    <a:ea typeface="Helvetica" charset="0"/>
                    <a:cs typeface="Helvetica" panose="020B0604020202020204" pitchFamily="34" charset="0"/>
                  </a:rPr>
                  <a:t>BC) </a:t>
                </a:r>
                <a:r>
                  <a:rPr kumimoji="0" lang="te-IN" sz="3200" b="1" i="0" u="none" strike="noStrike" kern="1200" cap="none" spc="0" normalizeH="0" baseline="0" noProof="0" dirty="0">
                    <a:ln>
                      <a:noFill/>
                    </a:ln>
                    <a:solidFill>
                      <a:srgbClr val="FEFEFE"/>
                    </a:solidFill>
                    <a:effectLst/>
                    <a:uLnTx/>
                    <a:uFillTx/>
                    <a:latin typeface="Helvetica" panose="020B0604020202020204" pitchFamily="34" charset="0"/>
                    <a:ea typeface="Helvetica" charset="0"/>
                    <a:cs typeface="Helvetica" panose="020B0604020202020204" pitchFamily="34" charset="0"/>
                  </a:rPr>
                  <a:t>గురించి</a:t>
                </a:r>
                <a:endParaRPr kumimoji="0" lang="en-US" sz="3200" b="1" i="0" u="none" strike="noStrike" kern="1200" cap="none" spc="0" normalizeH="0" baseline="0" noProof="0" dirty="0">
                  <a:ln>
                    <a:noFill/>
                  </a:ln>
                  <a:solidFill>
                    <a:srgbClr val="FEFEFE"/>
                  </a:solidFill>
                  <a:effectLst/>
                  <a:uLnTx/>
                  <a:uFillTx/>
                  <a:latin typeface="Helvetica" panose="020B0604020202020204" pitchFamily="34" charset="0"/>
                  <a:ea typeface="Helvetica" charset="0"/>
                  <a:cs typeface="Helvetica" panose="020B0604020202020204" pitchFamily="34" charset="0"/>
                </a:endParaRPr>
              </a:p>
            </p:txBody>
          </p:sp>
          <p:sp>
            <p:nvSpPr>
              <p:cNvPr id="5" name="Oval 4"/>
              <p:cNvSpPr/>
              <p:nvPr/>
            </p:nvSpPr>
            <p:spPr>
              <a:xfrm>
                <a:off x="245063" y="1122295"/>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6" name="Group 5"/>
              <p:cNvGrpSpPr/>
              <p:nvPr/>
            </p:nvGrpSpPr>
            <p:grpSpPr>
              <a:xfrm>
                <a:off x="1707389" y="2138949"/>
                <a:ext cx="775936" cy="778387"/>
                <a:chOff x="1693363" y="2757136"/>
                <a:chExt cx="646771" cy="648815"/>
              </a:xfrm>
            </p:grpSpPr>
            <p:sp>
              <p:nvSpPr>
                <p:cNvPr id="7" name="Oval 6"/>
                <p:cNvSpPr/>
                <p:nvPr/>
              </p:nvSpPr>
              <p:spPr>
                <a:xfrm>
                  <a:off x="1693363" y="2757136"/>
                  <a:ext cx="646771" cy="646771"/>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8" name="Picture 7"/>
                <p:cNvPicPr>
                  <a:picLocks noChangeAspect="1"/>
                </p:cNvPicPr>
                <p:nvPr/>
              </p:nvPicPr>
              <p:blipFill rotWithShape="1">
                <a:blip r:embed="rId2" cstate="email">
                  <a:extLst>
                    <a:ext uri="{28A0092B-C50C-407E-A947-70E740481C1C}">
                      <a14:useLocalDpi xmlns:a14="http://schemas.microsoft.com/office/drawing/2010/main"/>
                    </a:ext>
                  </a:extLst>
                </a:blip>
                <a:srcRect l="20683" r="20081"/>
                <a:stretch/>
              </p:blipFill>
              <p:spPr>
                <a:xfrm>
                  <a:off x="1839951" y="2799555"/>
                  <a:ext cx="438615" cy="606396"/>
                </a:xfrm>
                <a:prstGeom prst="rect">
                  <a:avLst/>
                </a:prstGeom>
              </p:spPr>
            </p:pic>
          </p:grpSp>
          <p:sp>
            <p:nvSpPr>
              <p:cNvPr id="9" name="Oval 8"/>
              <p:cNvSpPr/>
              <p:nvPr/>
            </p:nvSpPr>
            <p:spPr>
              <a:xfrm>
                <a:off x="2968238" y="3061298"/>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l="20440" r="19323"/>
              <a:stretch/>
            </p:blipFill>
            <p:spPr>
              <a:xfrm>
                <a:off x="3097562" y="3106351"/>
                <a:ext cx="517290" cy="703284"/>
              </a:xfrm>
              <a:prstGeom prst="rect">
                <a:avLst/>
              </a:prstGeom>
            </p:spPr>
          </p:pic>
          <p:sp>
            <p:nvSpPr>
              <p:cNvPr id="11" name="Oval 10"/>
              <p:cNvSpPr/>
              <p:nvPr/>
            </p:nvSpPr>
            <p:spPr>
              <a:xfrm>
                <a:off x="4503346" y="3962110"/>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Oval 11"/>
              <p:cNvSpPr/>
              <p:nvPr/>
            </p:nvSpPr>
            <p:spPr>
              <a:xfrm>
                <a:off x="6363809" y="5151900"/>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5" name="Picture 14"/>
              <p:cNvPicPr>
                <a:picLocks noChangeAspect="1"/>
              </p:cNvPicPr>
              <p:nvPr/>
            </p:nvPicPr>
            <p:blipFill rotWithShape="1">
              <a:blip r:embed="rId4" cstate="email">
                <a:extLst>
                  <a:ext uri="{28A0092B-C50C-407E-A947-70E740481C1C}">
                    <a14:useLocalDpi xmlns:a14="http://schemas.microsoft.com/office/drawing/2010/main"/>
                  </a:ext>
                </a:extLst>
              </a:blip>
              <a:srcRect l="14806" r="14423"/>
              <a:stretch/>
            </p:blipFill>
            <p:spPr>
              <a:xfrm>
                <a:off x="373276" y="1198003"/>
                <a:ext cx="535106" cy="619234"/>
              </a:xfrm>
              <a:prstGeom prst="rect">
                <a:avLst/>
              </a:prstGeom>
            </p:spPr>
          </p:pic>
          <p:pic>
            <p:nvPicPr>
              <p:cNvPr id="16" name="Picture 15"/>
              <p:cNvPicPr>
                <a:picLocks noChangeAspect="1"/>
              </p:cNvPicPr>
              <p:nvPr/>
            </p:nvPicPr>
            <p:blipFill rotWithShape="1">
              <a:blip r:embed="rId5" cstate="email">
                <a:extLst>
                  <a:ext uri="{28A0092B-C50C-407E-A947-70E740481C1C}">
                    <a14:useLocalDpi xmlns:a14="http://schemas.microsoft.com/office/drawing/2010/main"/>
                  </a:ext>
                </a:extLst>
              </a:blip>
              <a:srcRect l="15661" t="2598" r="14148" b="15946"/>
              <a:stretch/>
            </p:blipFill>
            <p:spPr>
              <a:xfrm>
                <a:off x="6477428" y="5279123"/>
                <a:ext cx="548698" cy="521490"/>
              </a:xfrm>
              <a:prstGeom prst="rect">
                <a:avLst/>
              </a:prstGeom>
            </p:spPr>
          </p:pic>
          <p:sp>
            <p:nvSpPr>
              <p:cNvPr id="20" name="Rectangle 19"/>
              <p:cNvSpPr/>
              <p:nvPr/>
            </p:nvSpPr>
            <p:spPr>
              <a:xfrm>
                <a:off x="2483323" y="2165058"/>
                <a:ext cx="3880485"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4277"/>
                    </a:solidFill>
                    <a:effectLst/>
                    <a:uLnTx/>
                    <a:uFillTx/>
                    <a:latin typeface="Helvetica" charset="0"/>
                    <a:ea typeface="Helvetica" charset="0"/>
                    <a:cs typeface="Helvetica" charset="0"/>
                  </a:rPr>
                  <a:t>BC</a:t>
                </a:r>
                <a:r>
                  <a:rPr kumimoji="0" lang="te-IN" sz="1100" b="0" i="0" u="none" strike="noStrike" kern="1200" cap="none" spc="0" normalizeH="0" baseline="0" noProof="0" dirty="0">
                    <a:ln>
                      <a:noFill/>
                    </a:ln>
                    <a:solidFill>
                      <a:srgbClr val="004277"/>
                    </a:solidFill>
                    <a:effectLst/>
                    <a:uLnTx/>
                    <a:uFillTx/>
                    <a:latin typeface="Helvetica" charset="0"/>
                    <a:ea typeface="Helvetica" charset="0"/>
                    <a:cs typeface="Helvetica" charset="0"/>
                  </a:rPr>
                  <a:t>లు ఆర్థిక చేరికను నిర్ధారిస్తారు మరియు బ్యాంకింగ్ సేవల విస్తరణను పెంచుతారు, తద్వారా బలమైన చేరువ</a:t>
                </a:r>
                <a:endParaRPr kumimoji="0" lang="en-US" sz="1100" b="0" i="0" u="none" strike="noStrike" kern="1200" cap="none" spc="0" normalizeH="0" baseline="0" noProof="0" dirty="0">
                  <a:ln>
                    <a:noFill/>
                  </a:ln>
                  <a:solidFill>
                    <a:srgbClr val="004277"/>
                  </a:solidFill>
                  <a:effectLst/>
                  <a:uLnTx/>
                  <a:uFillTx/>
                  <a:latin typeface="Helvetica" charset="0"/>
                  <a:ea typeface="Helvetica" charset="0"/>
                  <a:cs typeface="Helvetica" charset="0"/>
                </a:endParaRPr>
              </a:p>
            </p:txBody>
          </p:sp>
          <p:sp>
            <p:nvSpPr>
              <p:cNvPr id="21" name="Rectangle 20"/>
              <p:cNvSpPr/>
              <p:nvPr/>
            </p:nvSpPr>
            <p:spPr>
              <a:xfrm>
                <a:off x="3800973" y="3135586"/>
                <a:ext cx="3880485"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e-IN" sz="1100" b="0" i="0" u="none" strike="noStrike" kern="1200" cap="none" spc="0" normalizeH="0" baseline="0" noProof="0" dirty="0">
                    <a:ln>
                      <a:noFill/>
                    </a:ln>
                    <a:solidFill>
                      <a:srgbClr val="004277"/>
                    </a:solidFill>
                    <a:effectLst/>
                    <a:uLnTx/>
                    <a:uFillTx/>
                    <a:latin typeface="Helvetica" charset="0"/>
                    <a:ea typeface="Helvetica" charset="0"/>
                    <a:cs typeface="Helvetica" charset="0"/>
                  </a:rPr>
                  <a:t>బీసీలు లోతట్టు ప్రాంతాల్లో బ్యాంకింగ్ సేవలను అందిస్తారు</a:t>
                </a:r>
                <a:endParaRPr kumimoji="0" lang="en-US" sz="1100" b="0" i="0" u="none" strike="noStrike" kern="1200" cap="none" spc="0" normalizeH="0" baseline="0" noProof="0" dirty="0">
                  <a:ln>
                    <a:noFill/>
                  </a:ln>
                  <a:solidFill>
                    <a:srgbClr val="004277"/>
                  </a:solidFill>
                  <a:effectLst/>
                  <a:uLnTx/>
                  <a:uFillTx/>
                  <a:latin typeface="Helvetica" charset="0"/>
                  <a:ea typeface="Helvetica" charset="0"/>
                  <a:cs typeface="Helvetica" charset="0"/>
                </a:endParaRPr>
              </a:p>
            </p:txBody>
          </p:sp>
          <p:sp>
            <p:nvSpPr>
              <p:cNvPr id="22" name="Rectangle 21"/>
              <p:cNvSpPr/>
              <p:nvPr/>
            </p:nvSpPr>
            <p:spPr>
              <a:xfrm>
                <a:off x="1002377" y="1115975"/>
                <a:ext cx="4046899"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e-IN" sz="1100" b="0" i="0" u="none" strike="noStrike" kern="1200" cap="none" spc="0" normalizeH="0" baseline="0" noProof="0" dirty="0">
                    <a:ln>
                      <a:noFill/>
                    </a:ln>
                    <a:solidFill>
                      <a:srgbClr val="004277"/>
                    </a:solidFill>
                    <a:effectLst/>
                    <a:uLnTx/>
                    <a:uFillTx/>
                    <a:latin typeface="Helvetica" charset="0"/>
                    <a:ea typeface="Helvetica" charset="0"/>
                    <a:cs typeface="Helvetica" charset="0"/>
                  </a:rPr>
                  <a:t>అన్ని ఆర్థిక సేవల కోసం కార్పొరేట్ బిజినెస్ కరస్పాండెంట్ (</a:t>
                </a:r>
                <a:r>
                  <a:rPr kumimoji="0" lang="en-US" sz="1100" b="0" i="0" u="none" strike="noStrike" kern="1200" cap="none" spc="0" normalizeH="0" baseline="0" noProof="0" dirty="0">
                    <a:ln>
                      <a:noFill/>
                    </a:ln>
                    <a:solidFill>
                      <a:srgbClr val="004277"/>
                    </a:solidFill>
                    <a:effectLst/>
                    <a:uLnTx/>
                    <a:uFillTx/>
                    <a:latin typeface="Helvetica" charset="0"/>
                    <a:ea typeface="Helvetica" charset="0"/>
                    <a:cs typeface="Helvetica" charset="0"/>
                  </a:rPr>
                  <a:t>CSC E-Gov) </a:t>
                </a:r>
                <a:r>
                  <a:rPr kumimoji="0" lang="te-IN" sz="1100" b="0" i="0" u="none" strike="noStrike" kern="1200" cap="none" spc="0" normalizeH="0" baseline="0" noProof="0" dirty="0">
                    <a:ln>
                      <a:noFill/>
                    </a:ln>
                    <a:solidFill>
                      <a:srgbClr val="004277"/>
                    </a:solidFill>
                    <a:effectLst/>
                    <a:uLnTx/>
                    <a:uFillTx/>
                    <a:latin typeface="Helvetica" charset="0"/>
                    <a:ea typeface="Helvetica" charset="0"/>
                    <a:cs typeface="Helvetica" charset="0"/>
                  </a:rPr>
                  <a:t>ద్వారా బ్యాంక్ నియమించిన ఒక స్టాప్ షాప్</a:t>
                </a:r>
                <a:endParaRPr kumimoji="0" lang="en-US" sz="1100" b="0" i="0" u="none" strike="noStrike" kern="1200" cap="none" spc="0" normalizeH="0" baseline="0" noProof="0" dirty="0">
                  <a:ln>
                    <a:noFill/>
                  </a:ln>
                  <a:solidFill>
                    <a:srgbClr val="004277"/>
                  </a:solidFill>
                  <a:effectLst/>
                  <a:uLnTx/>
                  <a:uFillTx/>
                  <a:latin typeface="Helvetica" charset="0"/>
                  <a:ea typeface="Helvetica" charset="0"/>
                  <a:cs typeface="Helvetica" charset="0"/>
                </a:endParaRPr>
              </a:p>
            </p:txBody>
          </p:sp>
          <p:sp>
            <p:nvSpPr>
              <p:cNvPr id="23" name="TextBox 22"/>
              <p:cNvSpPr txBox="1"/>
              <p:nvPr/>
            </p:nvSpPr>
            <p:spPr>
              <a:xfrm>
                <a:off x="7449879" y="5151900"/>
                <a:ext cx="3361080" cy="430887"/>
              </a:xfrm>
              <a:prstGeom prst="rect">
                <a:avLst/>
              </a:prstGeom>
            </p:spPr>
            <p:txBody>
              <a:bodyPr wrap="square">
                <a:spAutoFit/>
              </a:bodyPr>
              <a:lstStyle>
                <a:defPPr>
                  <a:defRPr lang="en-US"/>
                </a:defPPr>
                <a:lvl1pPr>
                  <a:defRPr sz="1100">
                    <a:solidFill>
                      <a:srgbClr val="004277"/>
                    </a:solidFill>
                    <a:latin typeface="Helvetica" charset="0"/>
                    <a:ea typeface="Helvetica" charset="0"/>
                    <a:cs typeface="Helvetica"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4277"/>
                    </a:solidFill>
                    <a:effectLst/>
                    <a:uLnTx/>
                    <a:uFillTx/>
                    <a:latin typeface="Helvetica" charset="0"/>
                    <a:cs typeface="Helvetica" charset="0"/>
                  </a:rPr>
                  <a:t>GOI </a:t>
                </a:r>
                <a:r>
                  <a:rPr kumimoji="0" lang="te-IN" sz="1100" b="0" i="0" u="none" strike="noStrike" kern="1200" cap="none" spc="0" normalizeH="0" baseline="0" noProof="0" dirty="0">
                    <a:ln>
                      <a:noFill/>
                    </a:ln>
                    <a:solidFill>
                      <a:srgbClr val="004277"/>
                    </a:solidFill>
                    <a:effectLst/>
                    <a:uLnTx/>
                    <a:uFillTx/>
                    <a:latin typeface="Helvetica" charset="0"/>
                    <a:cs typeface="Helvetica" charset="0"/>
                  </a:rPr>
                  <a:t>డిజిటల్ లక్ష్యాలకు అనుగుణంగా లావాదేవీలు మరియు వ్యాపారం కోసం పూర్తి డిజిటల్ మోడ్</a:t>
                </a:r>
                <a:endParaRPr kumimoji="0" lang="en-US" sz="1100" b="0" i="0" u="none" strike="noStrike" kern="1200" cap="none" spc="0" normalizeH="0" baseline="0" noProof="0" dirty="0">
                  <a:ln>
                    <a:noFill/>
                  </a:ln>
                  <a:solidFill>
                    <a:srgbClr val="004277"/>
                  </a:solidFill>
                  <a:effectLst/>
                  <a:uLnTx/>
                  <a:uFillTx/>
                  <a:latin typeface="Helvetica" charset="0"/>
                  <a:cs typeface="Helvetica" charset="0"/>
                </a:endParaRPr>
              </a:p>
            </p:txBody>
          </p:sp>
          <p:sp>
            <p:nvSpPr>
              <p:cNvPr id="44" name="Rectangle 43"/>
              <p:cNvSpPr/>
              <p:nvPr/>
            </p:nvSpPr>
            <p:spPr>
              <a:xfrm>
                <a:off x="5294762" y="3937604"/>
                <a:ext cx="4221472" cy="6001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e-IN" sz="1100" b="0" i="0" u="none" strike="noStrike" kern="1200" cap="none" spc="0" normalizeH="0" baseline="0" noProof="0" dirty="0">
                    <a:ln>
                      <a:noFill/>
                    </a:ln>
                    <a:solidFill>
                      <a:srgbClr val="004277"/>
                    </a:solidFill>
                    <a:effectLst/>
                    <a:uLnTx/>
                    <a:uFillTx/>
                    <a:latin typeface="Helvetica" charset="0"/>
                    <a:ea typeface="Helvetica" charset="0"/>
                    <a:cs typeface="Helvetica" charset="0"/>
                  </a:rPr>
                  <a:t>బ్యాంకింగ్ సేవలు మరియు ఉత్పత్తులను అందించడమే కాకుండా, </a:t>
                </a:r>
                <a:r>
                  <a:rPr kumimoji="0" lang="en-US" sz="1100" b="0" i="0" u="none" strike="noStrike" kern="1200" cap="none" spc="0" normalizeH="0" baseline="0" noProof="0" dirty="0">
                    <a:ln>
                      <a:noFill/>
                    </a:ln>
                    <a:solidFill>
                      <a:srgbClr val="004277"/>
                    </a:solidFill>
                    <a:effectLst/>
                    <a:uLnTx/>
                    <a:uFillTx/>
                    <a:latin typeface="Helvetica" charset="0"/>
                    <a:ea typeface="Helvetica" charset="0"/>
                    <a:cs typeface="Helvetica" charset="0"/>
                  </a:rPr>
                  <a:t>PMJDY BC</a:t>
                </a:r>
                <a:r>
                  <a:rPr kumimoji="0" lang="te-IN" sz="1100" b="0" i="0" u="none" strike="noStrike" kern="1200" cap="none" spc="0" normalizeH="0" baseline="0" noProof="0" dirty="0">
                    <a:ln>
                      <a:noFill/>
                    </a:ln>
                    <a:solidFill>
                      <a:srgbClr val="004277"/>
                    </a:solidFill>
                    <a:effectLst/>
                    <a:uLnTx/>
                    <a:uFillTx/>
                    <a:latin typeface="Helvetica" charset="0"/>
                    <a:ea typeface="Helvetica" charset="0"/>
                    <a:cs typeface="Helvetica" charset="0"/>
                  </a:rPr>
                  <a:t>ల ద్వారా </a:t>
                </a:r>
                <a:r>
                  <a:rPr kumimoji="0" lang="en-US" sz="1100" b="0" i="0" u="none" strike="noStrike" kern="1200" cap="none" spc="0" normalizeH="0" baseline="0" noProof="0" dirty="0">
                    <a:ln>
                      <a:noFill/>
                    </a:ln>
                    <a:solidFill>
                      <a:srgbClr val="004277"/>
                    </a:solidFill>
                    <a:effectLst/>
                    <a:uLnTx/>
                    <a:uFillTx/>
                    <a:latin typeface="Helvetica" charset="0"/>
                    <a:ea typeface="Helvetica" charset="0"/>
                    <a:cs typeface="Helvetica" charset="0"/>
                  </a:rPr>
                  <a:t>GOI </a:t>
                </a:r>
                <a:r>
                  <a:rPr kumimoji="0" lang="te-IN" sz="1100" b="0" i="0" u="none" strike="noStrike" kern="1200" cap="none" spc="0" normalizeH="0" baseline="0" noProof="0" dirty="0">
                    <a:ln>
                      <a:noFill/>
                    </a:ln>
                    <a:solidFill>
                      <a:srgbClr val="004277"/>
                    </a:solidFill>
                    <a:effectLst/>
                    <a:uLnTx/>
                    <a:uFillTx/>
                    <a:latin typeface="Helvetica" charset="0"/>
                    <a:ea typeface="Helvetica" charset="0"/>
                    <a:cs typeface="Helvetica" charset="0"/>
                  </a:rPr>
                  <a:t>ద్వారా రూపొందించబడిన సామాజిక పథకాలను కూడా వారు ప్రచారం చేస్తారు.</a:t>
                </a:r>
                <a:endParaRPr kumimoji="0" lang="en-US" sz="1100" b="0" i="0" u="none" strike="noStrike" kern="1200" cap="none" spc="0" normalizeH="0" baseline="0" noProof="0" dirty="0">
                  <a:ln>
                    <a:noFill/>
                  </a:ln>
                  <a:solidFill>
                    <a:srgbClr val="004277"/>
                  </a:solidFill>
                  <a:effectLst/>
                  <a:uLnTx/>
                  <a:uFillTx/>
                  <a:latin typeface="Helvetica" charset="0"/>
                  <a:ea typeface="Helvetica" charset="0"/>
                  <a:cs typeface="Helvetica" charset="0"/>
                </a:endParaRPr>
              </a:p>
            </p:txBody>
          </p:sp>
          <p:pic>
            <p:nvPicPr>
              <p:cNvPr id="45" name="Picture 4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518842">
                <a:off x="4503346" y="4060074"/>
                <a:ext cx="496519" cy="595823"/>
              </a:xfrm>
              <a:prstGeom prst="rect">
                <a:avLst/>
              </a:prstGeom>
            </p:spPr>
          </p:pic>
        </p:grpSp>
        <p:pic>
          <p:nvPicPr>
            <p:cNvPr id="26" name="Picture 25">
              <a:extLst>
                <a:ext uri="{FF2B5EF4-FFF2-40B4-BE49-F238E27FC236}">
                  <a16:creationId xmlns:a16="http://schemas.microsoft.com/office/drawing/2014/main" id="{06DAC971-8405-D24E-86E0-68336493B5D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86064" y="3722414"/>
              <a:ext cx="4137047" cy="3113418"/>
            </a:xfrm>
            <a:prstGeom prst="rect">
              <a:avLst/>
            </a:prstGeom>
          </p:spPr>
        </p:pic>
      </p:grpSp>
      <p:sp>
        <p:nvSpPr>
          <p:cNvPr id="50" name="Oval 49"/>
          <p:cNvSpPr/>
          <p:nvPr/>
        </p:nvSpPr>
        <p:spPr>
          <a:xfrm>
            <a:off x="1107315" y="4345474"/>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e-IN" sz="1000" b="1" i="0" u="none" strike="noStrike" kern="1200" cap="none" spc="0" normalizeH="0" baseline="0" noProof="0" dirty="0">
                <a:ln>
                  <a:noFill/>
                </a:ln>
                <a:solidFill>
                  <a:srgbClr val="002060"/>
                </a:solidFill>
                <a:effectLst/>
                <a:uLnTx/>
                <a:uFillTx/>
                <a:latin typeface="Calibri"/>
                <a:ea typeface="+mn-ea"/>
                <a:cs typeface="+mn-cs"/>
              </a:rPr>
              <a:t>బీసీ కేంద్రం</a:t>
            </a:r>
            <a:endParaRPr kumimoji="0" lang="en-US" sz="1000" b="1" i="0" u="none" strike="noStrike" kern="1200" cap="none" spc="0" normalizeH="0" baseline="0" noProof="0" dirty="0">
              <a:ln>
                <a:noFill/>
              </a:ln>
              <a:solidFill>
                <a:srgbClr val="002060"/>
              </a:solidFill>
              <a:effectLst/>
              <a:uLnTx/>
              <a:uFillTx/>
              <a:latin typeface="Calibri"/>
              <a:ea typeface="+mn-ea"/>
              <a:cs typeface="+mn-cs"/>
            </a:endParaRPr>
          </a:p>
        </p:txBody>
      </p:sp>
      <p:pic>
        <p:nvPicPr>
          <p:cNvPr id="32" name="Picture 40">
            <a:extLst>
              <a:ext uri="{FF2B5EF4-FFF2-40B4-BE49-F238E27FC236}">
                <a16:creationId xmlns:a16="http://schemas.microsoft.com/office/drawing/2014/main" id="{5806989F-49D8-4734-B2FA-F78228247E5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9AA5D6A6-1951-344C-2A82-06F02E172517}"/>
              </a:ext>
            </a:extLst>
          </p:cNvPr>
          <p:cNvSpPr/>
          <p:nvPr/>
        </p:nvSpPr>
        <p:spPr>
          <a:xfrm>
            <a:off x="-3743" y="6566288"/>
            <a:ext cx="12192000" cy="276999"/>
          </a:xfrm>
          <a:prstGeom prst="rect">
            <a:avLst/>
          </a:prstGeom>
        </p:spPr>
        <p:txBody>
          <a:bodyPr wrap="square">
            <a:spAutoFit/>
          </a:bodyPr>
          <a:lstStyle/>
          <a:p>
            <a:pPr algn="ctr"/>
            <a:r>
              <a:rPr lang="te-IN" sz="1200" dirty="0">
                <a:solidFill>
                  <a:schemeClr val="bg1">
                    <a:lumMod val="50000"/>
                  </a:schemeClr>
                </a:solidFill>
                <a:latin typeface="Helvetica" charset="0"/>
                <a:ea typeface="Helvetica" charset="0"/>
                <a:cs typeface="Helvetica" charset="0"/>
              </a:rPr>
              <a:t>కాపీరైట్‌లు © </a:t>
            </a:r>
            <a:r>
              <a:rPr lang="en-US" sz="1200" dirty="0">
                <a:solidFill>
                  <a:schemeClr val="bg1">
                    <a:lumMod val="50000"/>
                  </a:schemeClr>
                </a:solidFill>
                <a:latin typeface="Helvetica" charset="0"/>
                <a:ea typeface="Helvetica" charset="0"/>
                <a:cs typeface="Helvetica" charset="0"/>
              </a:rPr>
              <a:t>HDFC </a:t>
            </a:r>
            <a:r>
              <a:rPr lang="te-IN" sz="1200" dirty="0">
                <a:solidFill>
                  <a:schemeClr val="bg1">
                    <a:lumMod val="50000"/>
                  </a:schemeClr>
                </a:solidFill>
                <a:latin typeface="Helvetica" charset="0"/>
                <a:ea typeface="Helvetica" charset="0"/>
                <a:cs typeface="Helvetica" charset="0"/>
              </a:rPr>
              <a:t>బ్యాంక్</a:t>
            </a:r>
            <a:r>
              <a:rPr lang="en-US" sz="1200" dirty="0">
                <a:solidFill>
                  <a:schemeClr val="bg1">
                    <a:lumMod val="50000"/>
                  </a:schemeClr>
                </a:solidFill>
                <a:latin typeface="Helvetica" charset="0"/>
                <a:ea typeface="Helvetica" charset="0"/>
                <a:cs typeface="Helvetica" charset="0"/>
              </a:rPr>
              <a:t>          </a:t>
            </a:r>
            <a:r>
              <a:rPr lang="te-IN" sz="1200" dirty="0">
                <a:solidFill>
                  <a:schemeClr val="bg1">
                    <a:lumMod val="50000"/>
                  </a:schemeClr>
                </a:solidFill>
                <a:latin typeface="Helvetica" charset="0"/>
                <a:ea typeface="Helvetica" charset="0"/>
                <a:cs typeface="Helvetica" charset="0"/>
              </a:rPr>
              <a:t>గోప్యమైనది</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పరిమితం చేయబడింది</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అంతర్గత</a:t>
            </a:r>
            <a:r>
              <a:rPr lang="en-US" sz="1200" dirty="0">
                <a:solidFill>
                  <a:schemeClr val="bg1">
                    <a:lumMod val="50000"/>
                  </a:schemeClr>
                </a:solidFill>
                <a:latin typeface="Helvetica" charset="0"/>
                <a:ea typeface="Helvetica" charset="0"/>
                <a:cs typeface="Helvetica" charset="0"/>
              </a:rPr>
              <a:t>  |  </a:t>
            </a:r>
            <a:r>
              <a:rPr lang="te-IN" sz="1200" dirty="0">
                <a:solidFill>
                  <a:schemeClr val="bg1">
                    <a:lumMod val="50000"/>
                  </a:schemeClr>
                </a:solidFill>
                <a:latin typeface="Helvetica" charset="0"/>
                <a:ea typeface="Helvetica" charset="0"/>
                <a:cs typeface="Helvetica" charset="0"/>
              </a:rPr>
              <a:t>ప్రజా</a:t>
            </a:r>
            <a:r>
              <a:rPr lang="en-US" sz="1200" dirty="0">
                <a:solidFill>
                  <a:schemeClr val="bg1">
                    <a:lumMod val="50000"/>
                  </a:schemeClr>
                </a:solidFill>
                <a:latin typeface="Helvetica" charset="0"/>
                <a:ea typeface="Helvetica" charset="0"/>
                <a:cs typeface="Helvetica" charset="0"/>
              </a:rPr>
              <a:t>* </a:t>
            </a:r>
          </a:p>
        </p:txBody>
      </p:sp>
      <p:pic>
        <p:nvPicPr>
          <p:cNvPr id="13" name="Picture 12" descr="A blue and white logo&#10;&#10;Description automatically generated">
            <a:extLst>
              <a:ext uri="{FF2B5EF4-FFF2-40B4-BE49-F238E27FC236}">
                <a16:creationId xmlns:a16="http://schemas.microsoft.com/office/drawing/2014/main" id="{37521C56-0187-F28E-4535-478C6A19EC0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098605" y="6566610"/>
            <a:ext cx="702365" cy="255824"/>
          </a:xfrm>
          <a:prstGeom prst="rect">
            <a:avLst/>
          </a:prstGeom>
        </p:spPr>
      </p:pic>
    </p:spTree>
    <p:extLst>
      <p:ext uri="{BB962C8B-B14F-4D97-AF65-F5344CB8AC3E}">
        <p14:creationId xmlns:p14="http://schemas.microsoft.com/office/powerpoint/2010/main" val="39829252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DFC PPT TEMPLATE" id="{748DBA46-ACD3-B040-85D7-2DF360DFEB22}" vid="{C94B28C9-801C-AB4B-9F52-EDBF44DA14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16901</TotalTime>
  <Words>2695</Words>
  <Application>Microsoft Office PowerPoint</Application>
  <PresentationFormat>Widescreen</PresentationFormat>
  <Paragraphs>417</Paragraphs>
  <Slides>30</Slides>
  <Notes>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30</vt:i4>
      </vt:variant>
    </vt:vector>
  </HeadingPairs>
  <TitlesOfParts>
    <vt:vector size="43" baseType="lpstr">
      <vt:lpstr>&amp;quot</vt:lpstr>
      <vt:lpstr>Anek Telugu Medium</vt:lpstr>
      <vt:lpstr>Arial</vt:lpstr>
      <vt:lpstr>Arial Rounded MT Bold</vt:lpstr>
      <vt:lpstr>Bahnschrift SemiBold</vt:lpstr>
      <vt:lpstr>Calibri</vt:lpstr>
      <vt:lpstr>Calibri Light</vt:lpstr>
      <vt:lpstr>Helvetica</vt:lpstr>
      <vt:lpstr>Open Sans</vt:lpstr>
      <vt:lpstr>Poppins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"Capacity Building of Banking Correspondents"</dc:title>
  <dc:creator>Yogesh P</dc:creator>
  <cp:lastModifiedBy>RAHUL YAJNIK</cp:lastModifiedBy>
  <cp:revision>636</cp:revision>
  <cp:lastPrinted>2019-10-17T07:37:08Z</cp:lastPrinted>
  <dcterms:created xsi:type="dcterms:W3CDTF">2019-10-07T05:49:34Z</dcterms:created>
  <dcterms:modified xsi:type="dcterms:W3CDTF">2024-02-16T09:04:08Z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3ba8fb0-bbb8-454c-aa98-661329b3f27f_Enabled">
    <vt:lpwstr>true</vt:lpwstr>
  </property>
  <property fmtid="{D5CDD505-2E9C-101B-9397-08002B2CF9AE}" pid="3" name="MSIP_Label_e3ba8fb0-bbb8-454c-aa98-661329b3f27f_SetDate">
    <vt:lpwstr>2022-05-02T04:10:19Z</vt:lpwstr>
  </property>
  <property fmtid="{D5CDD505-2E9C-101B-9397-08002B2CF9AE}" pid="4" name="MSIP_Label_e3ba8fb0-bbb8-454c-aa98-661329b3f27f_Method">
    <vt:lpwstr>Privileged</vt:lpwstr>
  </property>
  <property fmtid="{D5CDD505-2E9C-101B-9397-08002B2CF9AE}" pid="5" name="MSIP_Label_e3ba8fb0-bbb8-454c-aa98-661329b3f27f_Name">
    <vt:lpwstr>Internal (General)!</vt:lpwstr>
  </property>
  <property fmtid="{D5CDD505-2E9C-101B-9397-08002B2CF9AE}" pid="6" name="MSIP_Label_e3ba8fb0-bbb8-454c-aa98-661329b3f27f_SiteId">
    <vt:lpwstr>827fd022-05a6-4e57-be9c-cc069b6ae62d</vt:lpwstr>
  </property>
  <property fmtid="{D5CDD505-2E9C-101B-9397-08002B2CF9AE}" pid="7" name="MSIP_Label_e3ba8fb0-bbb8-454c-aa98-661329b3f27f_ActionId">
    <vt:lpwstr>370431e4-70e1-45c7-ac2f-fc332822b50a</vt:lpwstr>
  </property>
  <property fmtid="{D5CDD505-2E9C-101B-9397-08002B2CF9AE}" pid="8" name="MSIP_Label_e3ba8fb0-bbb8-454c-aa98-661329b3f27f_ContentBits">
    <vt:lpwstr>3</vt:lpwstr>
  </property>
</Properties>
</file>