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2"/>
  </p:notesMasterIdLst>
  <p:sldIdLst>
    <p:sldId id="513" r:id="rId2"/>
    <p:sldId id="672" r:id="rId3"/>
    <p:sldId id="673" r:id="rId4"/>
    <p:sldId id="424" r:id="rId5"/>
    <p:sldId id="593" r:id="rId6"/>
    <p:sldId id="702" r:id="rId7"/>
    <p:sldId id="428" r:id="rId8"/>
    <p:sldId id="693" r:id="rId9"/>
    <p:sldId id="688" r:id="rId10"/>
    <p:sldId id="610" r:id="rId11"/>
    <p:sldId id="608" r:id="rId12"/>
    <p:sldId id="607" r:id="rId13"/>
    <p:sldId id="527" r:id="rId14"/>
    <p:sldId id="584" r:id="rId15"/>
    <p:sldId id="585" r:id="rId16"/>
    <p:sldId id="675" r:id="rId17"/>
    <p:sldId id="576" r:id="rId18"/>
    <p:sldId id="577" r:id="rId19"/>
    <p:sldId id="684" r:id="rId20"/>
    <p:sldId id="572" r:id="rId21"/>
    <p:sldId id="703" r:id="rId22"/>
    <p:sldId id="704" r:id="rId23"/>
    <p:sldId id="700" r:id="rId24"/>
    <p:sldId id="701" r:id="rId25"/>
    <p:sldId id="699" r:id="rId26"/>
    <p:sldId id="697" r:id="rId27"/>
    <p:sldId id="674" r:id="rId28"/>
    <p:sldId id="690" r:id="rId29"/>
    <p:sldId id="685" r:id="rId30"/>
    <p:sldId id="692" r:id="rId31"/>
  </p:sldIdLst>
  <p:sldSz cx="12192000" cy="685800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79228" autoAdjust="0"/>
  </p:normalViewPr>
  <p:slideViewPr>
    <p:cSldViewPr snapToGrid="0">
      <p:cViewPr varScale="1">
        <p:scale>
          <a:sx n="85" d="100"/>
          <a:sy n="85" d="100"/>
        </p:scale>
        <p:origin x="53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94C23C-7085-4884-B0FB-5A22BAAA7644}" type="doc">
      <dgm:prSet loTypeId="urn:microsoft.com/office/officeart/2005/8/layout/chevron1" loCatId="process" qsTypeId="urn:microsoft.com/office/officeart/2005/8/quickstyle/simple5" qsCatId="simple" csTypeId="urn:microsoft.com/office/officeart/2005/8/colors/colorful5" csCatId="colorful" phldr="1"/>
      <dgm:spPr/>
    </dgm:pt>
    <dgm:pt modelId="{30AD83E6-F75F-4A16-B476-1A86EB44302C}">
      <dgm:prSet phldrT="[Text]"/>
      <dgm:spPr/>
      <dgm:t>
        <a:bodyPr/>
        <a:lstStyle/>
        <a:p>
          <a:r>
            <a:rPr lang="en-IN" dirty="0"/>
            <a:t>HDFC BF </a:t>
          </a:r>
          <a:r>
            <a:rPr lang="or-IN" dirty="0"/>
            <a:t>ପୋର୍ଟାଲ / </a:t>
          </a:r>
          <a:r>
            <a:rPr lang="en-IN" dirty="0"/>
            <a:t>an </a:t>
          </a:r>
          <a:r>
            <a:rPr lang="or-IN" dirty="0"/>
            <a:t>ଣ ବଜାର ପୋର୍ଟାଲକୁ ଯାଆନ୍ତୁ |</a:t>
          </a:r>
          <a:endParaRPr lang="en-IN" dirty="0"/>
        </a:p>
      </dgm:t>
    </dgm:pt>
    <dgm:pt modelId="{B087C4D5-319D-4B9D-983F-5D4F2FD84700}" type="parTrans" cxnId="{FE8E11CC-0326-478F-AB1F-59B0D49A5299}">
      <dgm:prSet/>
      <dgm:spPr/>
      <dgm:t>
        <a:bodyPr/>
        <a:lstStyle/>
        <a:p>
          <a:endParaRPr lang="en-IN"/>
        </a:p>
      </dgm:t>
    </dgm:pt>
    <dgm:pt modelId="{D96B6F1A-65CF-430D-8EF8-AF0F6E576D21}" type="sibTrans" cxnId="{FE8E11CC-0326-478F-AB1F-59B0D49A5299}">
      <dgm:prSet/>
      <dgm:spPr/>
      <dgm:t>
        <a:bodyPr/>
        <a:lstStyle/>
        <a:p>
          <a:endParaRPr lang="en-IN"/>
        </a:p>
      </dgm:t>
    </dgm:pt>
    <dgm:pt modelId="{8FA5A30C-698F-4F39-BCAF-D69C90D2CD85}">
      <dgm:prSet phldrT="[Text]"/>
      <dgm:spPr/>
      <dgm:t>
        <a:bodyPr/>
        <a:lstStyle/>
        <a:p>
          <a:r>
            <a:rPr lang="en-IN" dirty="0"/>
            <a:t>An </a:t>
          </a:r>
          <a:r>
            <a:rPr lang="or-IN" dirty="0"/>
            <a:t>ଣ ଉତ୍ପାଦକୁ ଯାଆନ୍ତୁ |</a:t>
          </a:r>
          <a:endParaRPr lang="en-IN" dirty="0"/>
        </a:p>
      </dgm:t>
    </dgm:pt>
    <dgm:pt modelId="{A78BC67A-2FF1-42AD-9736-83D2EE331445}" type="parTrans" cxnId="{49C873E6-5C35-4BAD-8873-C1B205DE1144}">
      <dgm:prSet/>
      <dgm:spPr/>
      <dgm:t>
        <a:bodyPr/>
        <a:lstStyle/>
        <a:p>
          <a:endParaRPr lang="en-IN"/>
        </a:p>
      </dgm:t>
    </dgm:pt>
    <dgm:pt modelId="{D9F048FD-3AD7-474E-BB5D-D8691198EEA1}" type="sibTrans" cxnId="{49C873E6-5C35-4BAD-8873-C1B205DE1144}">
      <dgm:prSet/>
      <dgm:spPr/>
      <dgm:t>
        <a:bodyPr/>
        <a:lstStyle/>
        <a:p>
          <a:endParaRPr lang="en-IN"/>
        </a:p>
      </dgm:t>
    </dgm:pt>
    <dgm:pt modelId="{52ED9236-0010-4262-A014-82A5096E42B4}">
      <dgm:prSet phldrT="[Text]"/>
      <dgm:spPr/>
      <dgm:t>
        <a:bodyPr/>
        <a:lstStyle/>
        <a:p>
          <a:r>
            <a:rPr lang="or-IN" dirty="0"/>
            <a:t>ଗ୍ରାହକଙ୍କ ପାଇଁ ଆବଶ୍ୟକ </a:t>
          </a:r>
          <a:r>
            <a:rPr lang="en-IN" dirty="0"/>
            <a:t>an </a:t>
          </a:r>
          <a:r>
            <a:rPr lang="or-IN" dirty="0"/>
            <a:t>ଣ ଚୟନ କରନ୍ତୁ |</a:t>
          </a:r>
          <a:endParaRPr lang="en-IN" dirty="0"/>
        </a:p>
      </dgm:t>
    </dgm:pt>
    <dgm:pt modelId="{3E8854E2-5961-4D10-9046-2BE883F81CA7}" type="parTrans" cxnId="{D2C91B06-CC23-41DF-B7B6-73308AC39302}">
      <dgm:prSet/>
      <dgm:spPr/>
      <dgm:t>
        <a:bodyPr/>
        <a:lstStyle/>
        <a:p>
          <a:endParaRPr lang="en-IN"/>
        </a:p>
      </dgm:t>
    </dgm:pt>
    <dgm:pt modelId="{7263CEEB-31D8-471C-B7D7-D1137A8FAE6E}" type="sibTrans" cxnId="{D2C91B06-CC23-41DF-B7B6-73308AC39302}">
      <dgm:prSet/>
      <dgm:spPr/>
      <dgm:t>
        <a:bodyPr/>
        <a:lstStyle/>
        <a:p>
          <a:endParaRPr lang="en-IN"/>
        </a:p>
      </dgm:t>
    </dgm:pt>
    <dgm:pt modelId="{99443817-347C-4061-825F-34FB83531DF8}">
      <dgm:prSet phldrT="[Text]"/>
      <dgm:spPr/>
      <dgm:t>
        <a:bodyPr/>
        <a:lstStyle/>
        <a:p>
          <a:r>
            <a:rPr lang="or-IN" dirty="0"/>
            <a:t>ସବିଶେଷ ତଥ୍ୟ ପୁରଣ କରନ୍ତୁ ଏବଂ ଯାତ୍ରା ସମାପ୍ତ କରନ୍ତୁ |</a:t>
          </a:r>
          <a:endParaRPr lang="en-IN" dirty="0"/>
        </a:p>
      </dgm:t>
    </dgm:pt>
    <dgm:pt modelId="{A0DCF5B6-379E-4AAB-B8AF-123A01A3C906}" type="parTrans" cxnId="{078BF7C1-F575-465C-974C-93D535541CDE}">
      <dgm:prSet/>
      <dgm:spPr/>
      <dgm:t>
        <a:bodyPr/>
        <a:lstStyle/>
        <a:p>
          <a:endParaRPr lang="en-IN"/>
        </a:p>
      </dgm:t>
    </dgm:pt>
    <dgm:pt modelId="{0BF9891D-7180-4280-B649-60C346CF911F}" type="sibTrans" cxnId="{078BF7C1-F575-465C-974C-93D535541CDE}">
      <dgm:prSet/>
      <dgm:spPr/>
      <dgm:t>
        <a:bodyPr/>
        <a:lstStyle/>
        <a:p>
          <a:endParaRPr lang="en-IN"/>
        </a:p>
      </dgm:t>
    </dgm:pt>
    <dgm:pt modelId="{48A95469-1251-4622-8B4E-B9CF42289706}">
      <dgm:prSet phldrT="[Text]"/>
      <dgm:spPr/>
      <dgm:t>
        <a:bodyPr/>
        <a:lstStyle/>
        <a:p>
          <a:r>
            <a:rPr lang="or-IN" dirty="0"/>
            <a:t>ବଣ୍ଟନ ପାଇଁ </a:t>
          </a:r>
          <a:r>
            <a:rPr lang="en-IN" dirty="0"/>
            <a:t>an </a:t>
          </a:r>
          <a:r>
            <a:rPr lang="or-IN" dirty="0"/>
            <a:t>ଣ ନିଆଯାଏ |</a:t>
          </a:r>
          <a:endParaRPr lang="en-IN" dirty="0"/>
        </a:p>
      </dgm:t>
    </dgm:pt>
    <dgm:pt modelId="{7327C970-2379-4155-8D8A-466F85BC7B90}" type="parTrans" cxnId="{DEBACDA1-92F3-4FAE-92C6-5BFC79EFF851}">
      <dgm:prSet/>
      <dgm:spPr/>
      <dgm:t>
        <a:bodyPr/>
        <a:lstStyle/>
        <a:p>
          <a:endParaRPr lang="en-IN"/>
        </a:p>
      </dgm:t>
    </dgm:pt>
    <dgm:pt modelId="{EF94B67F-8DD7-4302-883E-B5DB9924374E}" type="sibTrans" cxnId="{DEBACDA1-92F3-4FAE-92C6-5BFC79EFF851}">
      <dgm:prSet/>
      <dgm:spPr/>
      <dgm:t>
        <a:bodyPr/>
        <a:lstStyle/>
        <a:p>
          <a:endParaRPr lang="en-IN"/>
        </a:p>
      </dgm:t>
    </dgm:pt>
    <dgm:pt modelId="{8456C74F-9C06-436C-9514-D88746586471}" type="pres">
      <dgm:prSet presAssocID="{E994C23C-7085-4884-B0FB-5A22BAAA7644}" presName="Name0" presStyleCnt="0">
        <dgm:presLayoutVars>
          <dgm:dir/>
          <dgm:animLvl val="lvl"/>
          <dgm:resizeHandles val="exact"/>
        </dgm:presLayoutVars>
      </dgm:prSet>
      <dgm:spPr/>
    </dgm:pt>
    <dgm:pt modelId="{1F36C9DF-F022-4C03-84CF-185B33A8B464}" type="pres">
      <dgm:prSet presAssocID="{30AD83E6-F75F-4A16-B476-1A86EB44302C}" presName="parTxOnly" presStyleLbl="node1" presStyleIdx="0" presStyleCnt="5">
        <dgm:presLayoutVars>
          <dgm:chMax val="0"/>
          <dgm:chPref val="0"/>
          <dgm:bulletEnabled val="1"/>
        </dgm:presLayoutVars>
      </dgm:prSet>
      <dgm:spPr/>
    </dgm:pt>
    <dgm:pt modelId="{99C65C31-D4AC-45B7-B571-E6885838531F}" type="pres">
      <dgm:prSet presAssocID="{D96B6F1A-65CF-430D-8EF8-AF0F6E576D21}" presName="parTxOnlySpace" presStyleCnt="0"/>
      <dgm:spPr/>
    </dgm:pt>
    <dgm:pt modelId="{38C1D640-2387-44C0-BDB2-F3A9D1B15B0E}" type="pres">
      <dgm:prSet presAssocID="{8FA5A30C-698F-4F39-BCAF-D69C90D2CD85}" presName="parTxOnly" presStyleLbl="node1" presStyleIdx="1" presStyleCnt="5">
        <dgm:presLayoutVars>
          <dgm:chMax val="0"/>
          <dgm:chPref val="0"/>
          <dgm:bulletEnabled val="1"/>
        </dgm:presLayoutVars>
      </dgm:prSet>
      <dgm:spPr/>
    </dgm:pt>
    <dgm:pt modelId="{CE68B986-880E-4625-AFE5-623364545043}" type="pres">
      <dgm:prSet presAssocID="{D9F048FD-3AD7-474E-BB5D-D8691198EEA1}" presName="parTxOnlySpace" presStyleCnt="0"/>
      <dgm:spPr/>
    </dgm:pt>
    <dgm:pt modelId="{FC35B1CB-9C67-47AB-B5E4-44CADD9A6BB4}" type="pres">
      <dgm:prSet presAssocID="{52ED9236-0010-4262-A014-82A5096E42B4}" presName="parTxOnly" presStyleLbl="node1" presStyleIdx="2" presStyleCnt="5">
        <dgm:presLayoutVars>
          <dgm:chMax val="0"/>
          <dgm:chPref val="0"/>
          <dgm:bulletEnabled val="1"/>
        </dgm:presLayoutVars>
      </dgm:prSet>
      <dgm:spPr/>
    </dgm:pt>
    <dgm:pt modelId="{3FF22F90-011F-494B-A90A-6633A0D819D5}" type="pres">
      <dgm:prSet presAssocID="{7263CEEB-31D8-471C-B7D7-D1137A8FAE6E}" presName="parTxOnlySpace" presStyleCnt="0"/>
      <dgm:spPr/>
    </dgm:pt>
    <dgm:pt modelId="{C5F952AD-416D-4439-8639-E0C9F7D9A848}" type="pres">
      <dgm:prSet presAssocID="{99443817-347C-4061-825F-34FB83531DF8}" presName="parTxOnly" presStyleLbl="node1" presStyleIdx="3" presStyleCnt="5">
        <dgm:presLayoutVars>
          <dgm:chMax val="0"/>
          <dgm:chPref val="0"/>
          <dgm:bulletEnabled val="1"/>
        </dgm:presLayoutVars>
      </dgm:prSet>
      <dgm:spPr/>
    </dgm:pt>
    <dgm:pt modelId="{76616E21-A399-4B84-B8C3-FA7187192A8F}" type="pres">
      <dgm:prSet presAssocID="{0BF9891D-7180-4280-B649-60C346CF911F}" presName="parTxOnlySpace" presStyleCnt="0"/>
      <dgm:spPr/>
    </dgm:pt>
    <dgm:pt modelId="{37490697-7E2E-4A85-A671-0A4B71DCB279}" type="pres">
      <dgm:prSet presAssocID="{48A95469-1251-4622-8B4E-B9CF42289706}" presName="parTxOnly" presStyleLbl="node1" presStyleIdx="4" presStyleCnt="5">
        <dgm:presLayoutVars>
          <dgm:chMax val="0"/>
          <dgm:chPref val="0"/>
          <dgm:bulletEnabled val="1"/>
        </dgm:presLayoutVars>
      </dgm:prSet>
      <dgm:spPr/>
    </dgm:pt>
  </dgm:ptLst>
  <dgm:cxnLst>
    <dgm:cxn modelId="{D2C91B06-CC23-41DF-B7B6-73308AC39302}" srcId="{E994C23C-7085-4884-B0FB-5A22BAAA7644}" destId="{52ED9236-0010-4262-A014-82A5096E42B4}" srcOrd="2" destOrd="0" parTransId="{3E8854E2-5961-4D10-9046-2BE883F81CA7}" sibTransId="{7263CEEB-31D8-471C-B7D7-D1137A8FAE6E}"/>
    <dgm:cxn modelId="{010DDE35-6982-483F-8BF2-BB1DC0F372C3}" type="presOf" srcId="{52ED9236-0010-4262-A014-82A5096E42B4}" destId="{FC35B1CB-9C67-47AB-B5E4-44CADD9A6BB4}" srcOrd="0" destOrd="0" presId="urn:microsoft.com/office/officeart/2005/8/layout/chevron1"/>
    <dgm:cxn modelId="{9717483F-0E69-487B-836F-3725031179EC}" type="presOf" srcId="{48A95469-1251-4622-8B4E-B9CF42289706}" destId="{37490697-7E2E-4A85-A671-0A4B71DCB279}" srcOrd="0" destOrd="0" presId="urn:microsoft.com/office/officeart/2005/8/layout/chevron1"/>
    <dgm:cxn modelId="{19E0F13F-F728-4E53-8006-DF9C05EC822C}" type="presOf" srcId="{30AD83E6-F75F-4A16-B476-1A86EB44302C}" destId="{1F36C9DF-F022-4C03-84CF-185B33A8B464}" srcOrd="0" destOrd="0" presId="urn:microsoft.com/office/officeart/2005/8/layout/chevron1"/>
    <dgm:cxn modelId="{8C639E5F-90AC-4B7D-B4F5-F90DDF8B7548}" type="presOf" srcId="{8FA5A30C-698F-4F39-BCAF-D69C90D2CD85}" destId="{38C1D640-2387-44C0-BDB2-F3A9D1B15B0E}" srcOrd="0" destOrd="0" presId="urn:microsoft.com/office/officeart/2005/8/layout/chevron1"/>
    <dgm:cxn modelId="{916A9097-BA4D-4AB8-9485-DB730A2C0938}" type="presOf" srcId="{99443817-347C-4061-825F-34FB83531DF8}" destId="{C5F952AD-416D-4439-8639-E0C9F7D9A848}" srcOrd="0" destOrd="0" presId="urn:microsoft.com/office/officeart/2005/8/layout/chevron1"/>
    <dgm:cxn modelId="{DEBACDA1-92F3-4FAE-92C6-5BFC79EFF851}" srcId="{E994C23C-7085-4884-B0FB-5A22BAAA7644}" destId="{48A95469-1251-4622-8B4E-B9CF42289706}" srcOrd="4" destOrd="0" parTransId="{7327C970-2379-4155-8D8A-466F85BC7B90}" sibTransId="{EF94B67F-8DD7-4302-883E-B5DB9924374E}"/>
    <dgm:cxn modelId="{078BF7C1-F575-465C-974C-93D535541CDE}" srcId="{E994C23C-7085-4884-B0FB-5A22BAAA7644}" destId="{99443817-347C-4061-825F-34FB83531DF8}" srcOrd="3" destOrd="0" parTransId="{A0DCF5B6-379E-4AAB-B8AF-123A01A3C906}" sibTransId="{0BF9891D-7180-4280-B649-60C346CF911F}"/>
    <dgm:cxn modelId="{FE8E11CC-0326-478F-AB1F-59B0D49A5299}" srcId="{E994C23C-7085-4884-B0FB-5A22BAAA7644}" destId="{30AD83E6-F75F-4A16-B476-1A86EB44302C}" srcOrd="0" destOrd="0" parTransId="{B087C4D5-319D-4B9D-983F-5D4F2FD84700}" sibTransId="{D96B6F1A-65CF-430D-8EF8-AF0F6E576D21}"/>
    <dgm:cxn modelId="{49C873E6-5C35-4BAD-8873-C1B205DE1144}" srcId="{E994C23C-7085-4884-B0FB-5A22BAAA7644}" destId="{8FA5A30C-698F-4F39-BCAF-D69C90D2CD85}" srcOrd="1" destOrd="0" parTransId="{A78BC67A-2FF1-42AD-9736-83D2EE331445}" sibTransId="{D9F048FD-3AD7-474E-BB5D-D8691198EEA1}"/>
    <dgm:cxn modelId="{6A6230FD-D918-4937-8452-75AEF578EC57}" type="presOf" srcId="{E994C23C-7085-4884-B0FB-5A22BAAA7644}" destId="{8456C74F-9C06-436C-9514-D88746586471}" srcOrd="0" destOrd="0" presId="urn:microsoft.com/office/officeart/2005/8/layout/chevron1"/>
    <dgm:cxn modelId="{3C8F3616-4B3A-404D-8B63-784FBB9ED752}" type="presParOf" srcId="{8456C74F-9C06-436C-9514-D88746586471}" destId="{1F36C9DF-F022-4C03-84CF-185B33A8B464}" srcOrd="0" destOrd="0" presId="urn:microsoft.com/office/officeart/2005/8/layout/chevron1"/>
    <dgm:cxn modelId="{5F91D47F-3B5D-4060-939B-335618A3BE19}" type="presParOf" srcId="{8456C74F-9C06-436C-9514-D88746586471}" destId="{99C65C31-D4AC-45B7-B571-E6885838531F}" srcOrd="1" destOrd="0" presId="urn:microsoft.com/office/officeart/2005/8/layout/chevron1"/>
    <dgm:cxn modelId="{EC20D12F-FB7A-48BD-AD79-B50576A431A6}" type="presParOf" srcId="{8456C74F-9C06-436C-9514-D88746586471}" destId="{38C1D640-2387-44C0-BDB2-F3A9D1B15B0E}" srcOrd="2" destOrd="0" presId="urn:microsoft.com/office/officeart/2005/8/layout/chevron1"/>
    <dgm:cxn modelId="{A0B9A902-BAE5-472B-904C-1AF98C7991C3}" type="presParOf" srcId="{8456C74F-9C06-436C-9514-D88746586471}" destId="{CE68B986-880E-4625-AFE5-623364545043}" srcOrd="3" destOrd="0" presId="urn:microsoft.com/office/officeart/2005/8/layout/chevron1"/>
    <dgm:cxn modelId="{6EB25884-CF4D-46C7-8565-B8FAA97BA680}" type="presParOf" srcId="{8456C74F-9C06-436C-9514-D88746586471}" destId="{FC35B1CB-9C67-47AB-B5E4-44CADD9A6BB4}" srcOrd="4" destOrd="0" presId="urn:microsoft.com/office/officeart/2005/8/layout/chevron1"/>
    <dgm:cxn modelId="{97E7F228-BFC7-48F7-80C0-2C7DFF8E8773}" type="presParOf" srcId="{8456C74F-9C06-436C-9514-D88746586471}" destId="{3FF22F90-011F-494B-A90A-6633A0D819D5}" srcOrd="5" destOrd="0" presId="urn:microsoft.com/office/officeart/2005/8/layout/chevron1"/>
    <dgm:cxn modelId="{10535EDD-57F1-4F0A-B7DC-1F84DADA44E0}" type="presParOf" srcId="{8456C74F-9C06-436C-9514-D88746586471}" destId="{C5F952AD-416D-4439-8639-E0C9F7D9A848}" srcOrd="6" destOrd="0" presId="urn:microsoft.com/office/officeart/2005/8/layout/chevron1"/>
    <dgm:cxn modelId="{1D0E927A-AD8B-4C48-B4BD-3A87B4BE0F99}" type="presParOf" srcId="{8456C74F-9C06-436C-9514-D88746586471}" destId="{76616E21-A399-4B84-B8C3-FA7187192A8F}" srcOrd="7" destOrd="0" presId="urn:microsoft.com/office/officeart/2005/8/layout/chevron1"/>
    <dgm:cxn modelId="{FCC7E7FD-044D-4B1F-9C32-821E3E785148}" type="presParOf" srcId="{8456C74F-9C06-436C-9514-D88746586471}" destId="{37490697-7E2E-4A85-A671-0A4B71DCB279}"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6C9DF-F022-4C03-84CF-185B33A8B464}">
      <dsp:nvSpPr>
        <dsp:cNvPr id="0" name=""/>
        <dsp:cNvSpPr/>
      </dsp:nvSpPr>
      <dsp:spPr>
        <a:xfrm>
          <a:off x="2905" y="0"/>
          <a:ext cx="2585877" cy="800218"/>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IN" sz="1400" kern="1200" dirty="0"/>
            <a:t>HDFC BF </a:t>
          </a:r>
          <a:r>
            <a:rPr lang="or-IN" sz="1400" kern="1200" dirty="0"/>
            <a:t>ପୋର୍ଟାଲ / </a:t>
          </a:r>
          <a:r>
            <a:rPr lang="en-IN" sz="1400" kern="1200" dirty="0"/>
            <a:t>an </a:t>
          </a:r>
          <a:r>
            <a:rPr lang="or-IN" sz="1400" kern="1200" dirty="0"/>
            <a:t>ଣ ବଜାର ପୋର୍ଟାଲକୁ ଯାଆନ୍ତୁ |</a:t>
          </a:r>
          <a:endParaRPr lang="en-IN" sz="1400" kern="1200" dirty="0"/>
        </a:p>
      </dsp:txBody>
      <dsp:txXfrm>
        <a:off x="403014" y="0"/>
        <a:ext cx="1785659" cy="800218"/>
      </dsp:txXfrm>
    </dsp:sp>
    <dsp:sp modelId="{38C1D640-2387-44C0-BDB2-F3A9D1B15B0E}">
      <dsp:nvSpPr>
        <dsp:cNvPr id="0" name=""/>
        <dsp:cNvSpPr/>
      </dsp:nvSpPr>
      <dsp:spPr>
        <a:xfrm>
          <a:off x="2330195" y="0"/>
          <a:ext cx="2585877" cy="800218"/>
        </a:xfrm>
        <a:prstGeom prst="chevron">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IN" sz="1400" kern="1200" dirty="0"/>
            <a:t>An </a:t>
          </a:r>
          <a:r>
            <a:rPr lang="or-IN" sz="1400" kern="1200" dirty="0"/>
            <a:t>ଣ ଉତ୍ପାଦକୁ ଯାଆନ୍ତୁ |</a:t>
          </a:r>
          <a:endParaRPr lang="en-IN" sz="1400" kern="1200" dirty="0"/>
        </a:p>
      </dsp:txBody>
      <dsp:txXfrm>
        <a:off x="2730304" y="0"/>
        <a:ext cx="1785659" cy="800218"/>
      </dsp:txXfrm>
    </dsp:sp>
    <dsp:sp modelId="{FC35B1CB-9C67-47AB-B5E4-44CADD9A6BB4}">
      <dsp:nvSpPr>
        <dsp:cNvPr id="0" name=""/>
        <dsp:cNvSpPr/>
      </dsp:nvSpPr>
      <dsp:spPr>
        <a:xfrm>
          <a:off x="4657485" y="0"/>
          <a:ext cx="2585877" cy="800218"/>
        </a:xfrm>
        <a:prstGeom prst="chevron">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or-IN" sz="1400" kern="1200" dirty="0"/>
            <a:t>ଗ୍ରାହକଙ୍କ ପାଇଁ ଆବଶ୍ୟକ </a:t>
          </a:r>
          <a:r>
            <a:rPr lang="en-IN" sz="1400" kern="1200" dirty="0"/>
            <a:t>an </a:t>
          </a:r>
          <a:r>
            <a:rPr lang="or-IN" sz="1400" kern="1200" dirty="0"/>
            <a:t>ଣ ଚୟନ କରନ୍ତୁ |</a:t>
          </a:r>
          <a:endParaRPr lang="en-IN" sz="1400" kern="1200" dirty="0"/>
        </a:p>
      </dsp:txBody>
      <dsp:txXfrm>
        <a:off x="5057594" y="0"/>
        <a:ext cx="1785659" cy="800218"/>
      </dsp:txXfrm>
    </dsp:sp>
    <dsp:sp modelId="{C5F952AD-416D-4439-8639-E0C9F7D9A848}">
      <dsp:nvSpPr>
        <dsp:cNvPr id="0" name=""/>
        <dsp:cNvSpPr/>
      </dsp:nvSpPr>
      <dsp:spPr>
        <a:xfrm>
          <a:off x="6984775" y="0"/>
          <a:ext cx="2585877" cy="800218"/>
        </a:xfrm>
        <a:prstGeom prst="chevron">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or-IN" sz="1400" kern="1200" dirty="0"/>
            <a:t>ସବିଶେଷ ତଥ୍ୟ ପୁରଣ କରନ୍ତୁ ଏବଂ ଯାତ୍ରା ସମାପ୍ତ କରନ୍ତୁ |</a:t>
          </a:r>
          <a:endParaRPr lang="en-IN" sz="1400" kern="1200" dirty="0"/>
        </a:p>
      </dsp:txBody>
      <dsp:txXfrm>
        <a:off x="7384884" y="0"/>
        <a:ext cx="1785659" cy="800218"/>
      </dsp:txXfrm>
    </dsp:sp>
    <dsp:sp modelId="{37490697-7E2E-4A85-A671-0A4B71DCB279}">
      <dsp:nvSpPr>
        <dsp:cNvPr id="0" name=""/>
        <dsp:cNvSpPr/>
      </dsp:nvSpPr>
      <dsp:spPr>
        <a:xfrm>
          <a:off x="9312064" y="0"/>
          <a:ext cx="2585877" cy="800218"/>
        </a:xfrm>
        <a:prstGeom prst="chevron">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or-IN" sz="1400" kern="1200" dirty="0"/>
            <a:t>ବଣ୍ଟନ ପାଇଁ </a:t>
          </a:r>
          <a:r>
            <a:rPr lang="en-IN" sz="1400" kern="1200" dirty="0"/>
            <a:t>an </a:t>
          </a:r>
          <a:r>
            <a:rPr lang="or-IN" sz="1400" kern="1200" dirty="0"/>
            <a:t>ଣ ନିଆଯାଏ |</a:t>
          </a:r>
          <a:endParaRPr lang="en-IN" sz="1400" kern="1200" dirty="0"/>
        </a:p>
      </dsp:txBody>
      <dsp:txXfrm>
        <a:off x="9712173" y="0"/>
        <a:ext cx="1785659" cy="8002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66BE38AA-540C-48DA-BDE9-4069F8C25EE1}" type="datetimeFigureOut">
              <a:rPr lang="en-US" smtClean="0"/>
              <a:pPr/>
              <a:t>12/29/2023</a:t>
            </a:fld>
            <a:endParaRPr lang="en-US" dirty="0"/>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C3C094D2-D4FE-40E4-95F4-788FC8FD4BE2}" type="slidenum">
              <a:rPr lang="en-US" smtClean="0"/>
              <a:pPr/>
              <a:t>‹#›</a:t>
            </a:fld>
            <a:endParaRPr lang="en-US" dirty="0"/>
          </a:p>
        </p:txBody>
      </p:sp>
    </p:spTree>
    <p:extLst>
      <p:ext uri="{BB962C8B-B14F-4D97-AF65-F5344CB8AC3E}">
        <p14:creationId xmlns:p14="http://schemas.microsoft.com/office/powerpoint/2010/main" val="3983236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30121-14C0-0747-942B-939980C10C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9339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E30121-14C0-0747-942B-939980C10C1E}" type="slidenum">
              <a:rPr lang="en-US" smtClean="0"/>
              <a:pPr/>
              <a:t>3</a:t>
            </a:fld>
            <a:endParaRPr lang="en-US" dirty="0"/>
          </a:p>
        </p:txBody>
      </p:sp>
    </p:spTree>
    <p:extLst>
      <p:ext uri="{BB962C8B-B14F-4D97-AF65-F5344CB8AC3E}">
        <p14:creationId xmlns:p14="http://schemas.microsoft.com/office/powerpoint/2010/main" val="1298502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3C094D2-D4FE-40E4-95F4-788FC8FD4BE2}" type="slidenum">
              <a:rPr lang="en-US" smtClean="0"/>
              <a:pPr/>
              <a:t>4</a:t>
            </a:fld>
            <a:endParaRPr lang="en-US" dirty="0"/>
          </a:p>
        </p:txBody>
      </p:sp>
    </p:spTree>
    <p:extLst>
      <p:ext uri="{BB962C8B-B14F-4D97-AF65-F5344CB8AC3E}">
        <p14:creationId xmlns:p14="http://schemas.microsoft.com/office/powerpoint/2010/main" val="2816351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To increase banking penetration and financial inclusion drive, the Reserve Bank of India (RBI) has asked banks to expand their branches in unbanked rural centers and draw up their next Financial Inclusion Plan (FIP) for the period 2013-16.</a:t>
            </a:r>
          </a:p>
          <a:p>
            <a:pPr marL="0" indent="0" algn="just">
              <a:buNone/>
            </a:pPr>
            <a:endParaRPr lang="en-US" dirty="0"/>
          </a:p>
          <a:p>
            <a:pPr algn="just"/>
            <a:r>
              <a:rPr lang="en-US" dirty="0"/>
              <a:t>To facilitate speedier branch expansion in unbanked rural centers for ensuring seamless roll out of the Direct Benefit Transfer/EBT Scheme of the government, banks are advised that they may consider prioritizing the opening of branches in unbanked rural centers</a:t>
            </a:r>
          </a:p>
          <a:p>
            <a:pPr marL="0" indent="0" algn="just">
              <a:buNone/>
            </a:pPr>
            <a:endParaRPr lang="en-US" dirty="0"/>
          </a:p>
          <a:p>
            <a:pPr algn="just"/>
            <a:r>
              <a:rPr lang="en-US" dirty="0"/>
              <a:t>Branch expansion in rural areas is essential to address the existing asymmetries in achieving financial inclusion. The DBT scheme covers benefits like scholarships, pensions, NREGA wages directly to the bank or Post Office accounts of identified beneficiaries.</a:t>
            </a:r>
          </a:p>
        </p:txBody>
      </p:sp>
      <p:sp>
        <p:nvSpPr>
          <p:cNvPr id="4" name="Slide Number Placeholder 3"/>
          <p:cNvSpPr>
            <a:spLocks noGrp="1"/>
          </p:cNvSpPr>
          <p:nvPr>
            <p:ph type="sldNum" sz="quarter" idx="10"/>
          </p:nvPr>
        </p:nvSpPr>
        <p:spPr/>
        <p:txBody>
          <a:bodyPr/>
          <a:lstStyle/>
          <a:p>
            <a:fld id="{C3C094D2-D4FE-40E4-95F4-788FC8FD4BE2}" type="slidenum">
              <a:rPr lang="en-US" smtClean="0"/>
              <a:pPr/>
              <a:t>7</a:t>
            </a:fld>
            <a:endParaRPr lang="en-US" dirty="0"/>
          </a:p>
        </p:txBody>
      </p:sp>
    </p:spTree>
    <p:extLst>
      <p:ext uri="{BB962C8B-B14F-4D97-AF65-F5344CB8AC3E}">
        <p14:creationId xmlns:p14="http://schemas.microsoft.com/office/powerpoint/2010/main" val="1015947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094D2-D4FE-40E4-95F4-788FC8FD4BE2}" type="slidenum">
              <a:rPr lang="en-US" smtClean="0"/>
              <a:pPr/>
              <a:t>14</a:t>
            </a:fld>
            <a:endParaRPr lang="en-US" dirty="0"/>
          </a:p>
        </p:txBody>
      </p:sp>
    </p:spTree>
    <p:extLst>
      <p:ext uri="{BB962C8B-B14F-4D97-AF65-F5344CB8AC3E}">
        <p14:creationId xmlns:p14="http://schemas.microsoft.com/office/powerpoint/2010/main" val="3993341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IN"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B45362-F008-4CB9-82D4-87A8D1D068A0}" type="slidenum">
              <a:rPr lang="en-US" altLang="en-US" smtClean="0"/>
              <a:pPr/>
              <a:t>17</a:t>
            </a:fld>
            <a:endParaRPr lang="en-US" altLang="en-US" dirty="0"/>
          </a:p>
        </p:txBody>
      </p:sp>
    </p:spTree>
    <p:extLst>
      <p:ext uri="{BB962C8B-B14F-4D97-AF65-F5344CB8AC3E}">
        <p14:creationId xmlns:p14="http://schemas.microsoft.com/office/powerpoint/2010/main" val="3691120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IN"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B45362-F008-4CB9-82D4-87A8D1D068A0}" type="slidenum">
              <a:rPr lang="en-US" altLang="en-US" smtClean="0"/>
              <a:pPr/>
              <a:t>18</a:t>
            </a:fld>
            <a:endParaRPr lang="en-US" altLang="en-US" dirty="0"/>
          </a:p>
        </p:txBody>
      </p:sp>
    </p:spTree>
    <p:extLst>
      <p:ext uri="{BB962C8B-B14F-4D97-AF65-F5344CB8AC3E}">
        <p14:creationId xmlns:p14="http://schemas.microsoft.com/office/powerpoint/2010/main" val="68186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C094D2-D4FE-40E4-95F4-788FC8FD4B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3341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74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077D105-B8AE-431B-9933-EF77445EA80E}" type="slidenum">
              <a:rPr lang="en-US" altLang="en-US"/>
              <a:pPr>
                <a:defRPr/>
              </a:pPr>
              <a:t>‹#›</a:t>
            </a:fld>
            <a:endParaRPr lang="en-US" altLang="en-US" dirty="0"/>
          </a:p>
        </p:txBody>
      </p:sp>
    </p:spTree>
    <p:extLst>
      <p:ext uri="{BB962C8B-B14F-4D97-AF65-F5344CB8AC3E}">
        <p14:creationId xmlns:p14="http://schemas.microsoft.com/office/powerpoint/2010/main" val="298361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cs typeface="+mn-cs"/>
              </a:defRPr>
            </a:lvl1pPr>
          </a:lstStyle>
          <a:p>
            <a:pPr>
              <a:defRPr/>
            </a:pPr>
            <a:fld id="{BDB090B0-2EA8-43EC-B6C4-77909A96E308}" type="datetimeFigureOut">
              <a:rPr lang="en-US"/>
              <a:pPr>
                <a:defRPr/>
              </a:pPr>
              <a:t>12/29/2023</a:t>
            </a:fld>
            <a:endParaRPr lang="en-US" dirty="0"/>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cs typeface="+mn-cs"/>
              </a:defRPr>
            </a:lvl1pPr>
          </a:lstStyle>
          <a:p>
            <a:pPr>
              <a:defRPr/>
            </a:pPr>
            <a:endParaRPr lang="en-US" dirty="0"/>
          </a:p>
        </p:txBody>
      </p:sp>
      <p:sp>
        <p:nvSpPr>
          <p:cNvPr id="4"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C1FE2C2-50B8-4C8B-9AFC-E8A860C31625}" type="slidenum">
              <a:rPr lang="en-US" altLang="en-US"/>
              <a:pPr>
                <a:defRPr/>
              </a:pPr>
              <a:t>‹#›</a:t>
            </a:fld>
            <a:endParaRPr lang="en-US" altLang="en-US" dirty="0"/>
          </a:p>
        </p:txBody>
      </p:sp>
    </p:spTree>
    <p:extLst>
      <p:ext uri="{BB962C8B-B14F-4D97-AF65-F5344CB8AC3E}">
        <p14:creationId xmlns:p14="http://schemas.microsoft.com/office/powerpoint/2010/main" val="1869962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91428" tIns="45715" rIns="91428" bIns="45715"/>
          <a:lstStyle/>
          <a:p>
            <a:r>
              <a:rPr lang="en-US"/>
              <a:t>Click to edit Master title style</a:t>
            </a:r>
          </a:p>
        </p:txBody>
      </p:sp>
      <p:sp>
        <p:nvSpPr>
          <p:cNvPr id="3" name="Content Placeholder 2"/>
          <p:cNvSpPr>
            <a:spLocks noGrp="1"/>
          </p:cNvSpPr>
          <p:nvPr>
            <p:ph idx="1"/>
          </p:nvPr>
        </p:nvSpPr>
        <p:spPr>
          <a:xfrm>
            <a:off x="609600" y="1600204"/>
            <a:ext cx="10972800" cy="4525963"/>
          </a:xfrm>
          <a:prstGeom prst="rect">
            <a:avLst/>
          </a:prstGeom>
        </p:spPr>
        <p:txBody>
          <a:bodyPr lIns="91428" tIns="45715" rIns="91428"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p:txBody>
          <a:bodyPr/>
          <a:lstStyle>
            <a:lvl1pPr defTabSz="914290" fontAlgn="auto">
              <a:spcBef>
                <a:spcPts val="0"/>
              </a:spcBef>
              <a:spcAft>
                <a:spcPts val="0"/>
              </a:spcAft>
              <a:tabLst>
                <a:tab pos="723813" algn="l"/>
                <a:tab pos="1447626" algn="l"/>
              </a:tabLst>
              <a:defRPr>
                <a:latin typeface="Times New Roman" pitchFamily="16" charset="0"/>
                <a:cs typeface="+mn-cs"/>
              </a:defRPr>
            </a:lvl1pPr>
          </a:lstStyle>
          <a:p>
            <a:pPr>
              <a:defRPr/>
            </a:pPr>
            <a:endParaRPr lang="en-US" dirty="0"/>
          </a:p>
        </p:txBody>
      </p:sp>
      <p:sp>
        <p:nvSpPr>
          <p:cNvPr id="5" name="Rectangle 5"/>
          <p:cNvSpPr>
            <a:spLocks noGrp="1" noChangeArrowheads="1"/>
          </p:cNvSpPr>
          <p:nvPr>
            <p:ph type="sldNum" idx="11"/>
          </p:nvPr>
        </p:nvSpPr>
        <p:spPr/>
        <p:txBody>
          <a:bodyPr/>
          <a:lstStyle>
            <a:lvl1pPr defTabSz="914290" fontAlgn="auto">
              <a:spcBef>
                <a:spcPts val="0"/>
              </a:spcBef>
              <a:spcAft>
                <a:spcPts val="0"/>
              </a:spcAft>
              <a:tabLst>
                <a:tab pos="723813" algn="l"/>
                <a:tab pos="1447626" algn="l"/>
              </a:tabLst>
              <a:defRPr>
                <a:latin typeface="Times New Roman" pitchFamily="16" charset="0"/>
                <a:cs typeface="+mn-cs"/>
              </a:defRPr>
            </a:lvl1pPr>
          </a:lstStyle>
          <a:p>
            <a:pPr>
              <a:defRPr/>
            </a:pPr>
            <a:fld id="{916A9A17-085B-4733-8AA1-0D27800F0590}" type="slidenum">
              <a:rPr lang="en-US"/>
              <a:pPr>
                <a:defRPr/>
              </a:pPr>
              <a:t>‹#›</a:t>
            </a:fld>
            <a:endParaRPr lang="en-US" dirty="0"/>
          </a:p>
        </p:txBody>
      </p:sp>
    </p:spTree>
    <p:extLst>
      <p:ext uri="{BB962C8B-B14F-4D97-AF65-F5344CB8AC3E}">
        <p14:creationId xmlns:p14="http://schemas.microsoft.com/office/powerpoint/2010/main" val="936431201"/>
      </p:ext>
    </p:extLst>
  </p:cSld>
  <p:clrMapOvr>
    <a:masterClrMapping/>
  </p:clrMapOvr>
  <p:transition>
    <p:zoom dir="in"/>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SIPCMContentMarking" descr="{&quot;HashCode&quot;:-257768570,&quot;Placement&quot;:&quot;Footer&quot;,&quot;Top&quot;:517.997253,&quot;Left&quot;:416.625977,&quot;SlideWidth&quot;:960,&quot;SlideHeight&quot;:540}">
            <a:extLst>
              <a:ext uri="{FF2B5EF4-FFF2-40B4-BE49-F238E27FC236}">
                <a16:creationId xmlns:a16="http://schemas.microsoft.com/office/drawing/2014/main" id="{2CD06A91-4BB7-4660-83C6-320F38AD0E12}"/>
              </a:ext>
            </a:extLst>
          </p:cNvPr>
          <p:cNvSpPr txBox="1"/>
          <p:nvPr userDrawn="1"/>
        </p:nvSpPr>
        <p:spPr>
          <a:xfrm>
            <a:off x="5291150" y="6578565"/>
            <a:ext cx="1609700" cy="279435"/>
          </a:xfrm>
          <a:prstGeom prst="rect">
            <a:avLst/>
          </a:prstGeom>
          <a:noFill/>
        </p:spPr>
        <p:txBody>
          <a:bodyPr vert="horz" wrap="square" lIns="0" tIns="0" rIns="0" bIns="0" rtlCol="0" anchor="ctr" anchorCtr="1">
            <a:spAutoFit/>
          </a:bodyPr>
          <a:lstStyle/>
          <a:p>
            <a:pPr algn="ctr">
              <a:spcBef>
                <a:spcPts val="0"/>
              </a:spcBef>
              <a:spcAft>
                <a:spcPts val="0"/>
              </a:spcAft>
            </a:pPr>
            <a:r>
              <a:rPr lang="en-IN" sz="1100">
                <a:solidFill>
                  <a:srgbClr val="0000FF"/>
                </a:solidFill>
                <a:latin typeface="Calibri" panose="020F0502020204030204" pitchFamily="34" charset="0"/>
              </a:rPr>
              <a:t>Classification - Internal</a:t>
            </a:r>
          </a:p>
        </p:txBody>
      </p:sp>
      <p:sp>
        <p:nvSpPr>
          <p:cNvPr id="3" name="MSIPCMContentMarking" descr="{&quot;HashCode&quot;:-281906139,&quot;Placement&quot;:&quot;Header&quot;,&quot;Top&quot;:0.0,&quot;Left&quot;:416.625977,&quot;SlideWidth&quot;:960,&quot;SlideHeight&quot;:540}">
            <a:extLst>
              <a:ext uri="{FF2B5EF4-FFF2-40B4-BE49-F238E27FC236}">
                <a16:creationId xmlns:a16="http://schemas.microsoft.com/office/drawing/2014/main" id="{5E921EEB-141E-4F85-8C50-B2563FA3D4C2}"/>
              </a:ext>
            </a:extLst>
          </p:cNvPr>
          <p:cNvSpPr txBox="1"/>
          <p:nvPr userDrawn="1"/>
        </p:nvSpPr>
        <p:spPr>
          <a:xfrm>
            <a:off x="5291150" y="0"/>
            <a:ext cx="1609700" cy="279435"/>
          </a:xfrm>
          <a:prstGeom prst="rect">
            <a:avLst/>
          </a:prstGeom>
          <a:noFill/>
        </p:spPr>
        <p:txBody>
          <a:bodyPr vert="horz" wrap="square" lIns="0" tIns="0" rIns="0" bIns="0" rtlCol="0" anchor="ctr" anchorCtr="1">
            <a:spAutoFit/>
          </a:bodyPr>
          <a:lstStyle/>
          <a:p>
            <a:pPr algn="ctr">
              <a:spcBef>
                <a:spcPts val="0"/>
              </a:spcBef>
              <a:spcAft>
                <a:spcPts val="0"/>
              </a:spcAft>
            </a:pPr>
            <a:r>
              <a:rPr lang="en-IN" sz="1100">
                <a:solidFill>
                  <a:srgbClr val="0000FF"/>
                </a:solidFill>
                <a:latin typeface="Calibri" panose="020F0502020204030204" pitchFamily="34" charset="0"/>
              </a:rPr>
              <a:t>Classification - Internal</a:t>
            </a:r>
          </a:p>
        </p:txBody>
      </p:sp>
    </p:spTree>
    <p:extLst>
      <p:ext uri="{BB962C8B-B14F-4D97-AF65-F5344CB8AC3E}">
        <p14:creationId xmlns:p14="http://schemas.microsoft.com/office/powerpoint/2010/main" val="17781966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4" r:id="rId3"/>
    <p:sldLayoutId id="214748369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6.jpeg"/><Relationship Id="rId7" Type="http://schemas.openxmlformats.org/officeDocument/2006/relationships/image" Target="../media/image38.png"/><Relationship Id="rId2" Type="http://schemas.openxmlformats.org/officeDocument/2006/relationships/hyperlink" Target="https://www.hdfcbank.com/personal/insure/social-security-schemes/pradhan-mantri-jeevan-jyoti-bima-yojana" TargetMode="External"/><Relationship Id="rId1" Type="http://schemas.openxmlformats.org/officeDocument/2006/relationships/slideLayout" Target="../slideLayouts/slideLayout2.xml"/><Relationship Id="rId6" Type="http://schemas.openxmlformats.org/officeDocument/2006/relationships/hyperlink" Target="https://www.hdfcbank.com/personal/insure/social-security-schemes/atal-pension-yojana" TargetMode="External"/><Relationship Id="rId5" Type="http://schemas.openxmlformats.org/officeDocument/2006/relationships/image" Target="../media/image37.png"/><Relationship Id="rId4" Type="http://schemas.openxmlformats.org/officeDocument/2006/relationships/hyperlink" Target="https://www.hdfcbank.com/personal/insure/social-security-schemes/pradhan-mantri-suraksha-bima-yojana"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D83132A-C667-6A41-BA3E-44FE1DD4B878}"/>
              </a:ext>
            </a:extLst>
          </p:cNvPr>
          <p:cNvGrpSpPr/>
          <p:nvPr/>
        </p:nvGrpSpPr>
        <p:grpSpPr>
          <a:xfrm>
            <a:off x="693112" y="5253026"/>
            <a:ext cx="11204657" cy="1435697"/>
            <a:chOff x="693112" y="5253026"/>
            <a:chExt cx="11204657" cy="1435697"/>
          </a:xfrm>
        </p:grpSpPr>
        <p:sp>
          <p:nvSpPr>
            <p:cNvPr id="4" name="Rectangle 3"/>
            <p:cNvSpPr/>
            <p:nvPr/>
          </p:nvSpPr>
          <p:spPr>
            <a:xfrm>
              <a:off x="693112" y="6165503"/>
              <a:ext cx="11126804" cy="523220"/>
            </a:xfrm>
            <a:prstGeom prst="rect">
              <a:avLst/>
            </a:prstGeom>
          </p:spPr>
          <p:txBody>
            <a:bodyPr wrap="square">
              <a:spAutoFit/>
            </a:bodyPr>
            <a:lstStyle/>
            <a:p>
              <a:pPr lvl="0" algn="r" defTabSz="914400">
                <a:defRPr/>
              </a:pPr>
              <a:r>
                <a:rPr lang="en-US" sz="2800" b="1" dirty="0">
                  <a:solidFill>
                    <a:srgbClr val="FEFEFE"/>
                  </a:solidFill>
                  <a:ea typeface="Helvetica" charset="0"/>
                  <a:cs typeface="Helvetica" charset="0"/>
                </a:rPr>
                <a:t>VLE </a:t>
              </a:r>
              <a:r>
                <a:rPr lang="or-IN" sz="2800" b="1" dirty="0">
                  <a:solidFill>
                    <a:srgbClr val="FEFEFE"/>
                  </a:solidFill>
                  <a:ea typeface="Helvetica" charset="0"/>
                  <a:cs typeface="Helvetica" charset="0"/>
                </a:rPr>
                <a:t>ଦକ୍ଷତା ବିକାଶ କାର୍ଯ୍ୟକ୍ରମ |</a:t>
              </a:r>
              <a:endParaRPr kumimoji="0" lang="en-US" sz="1100" b="1" i="0" u="none" strike="noStrike" kern="1200" cap="none" spc="0" normalizeH="0" baseline="0" noProof="0" dirty="0">
                <a:ln>
                  <a:noFill/>
                </a:ln>
                <a:solidFill>
                  <a:srgbClr val="FEFEFE"/>
                </a:solidFill>
                <a:effectLst/>
                <a:uLnTx/>
                <a:uFillTx/>
                <a:latin typeface="Helvetica" charset="0"/>
                <a:ea typeface="Helvetica" charset="0"/>
                <a:cs typeface="Helvetica" charset="0"/>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05929" y="5253026"/>
              <a:ext cx="3291840" cy="912477"/>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890283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26966"/>
            <a:ext cx="11958918" cy="4351338"/>
          </a:xfrm>
          <a:prstGeom prst="rect">
            <a:avLst/>
          </a:prstGeom>
        </p:spPr>
        <p:txBody>
          <a:bodyPr>
            <a:normAutofit/>
          </a:bodyPr>
          <a:lstStyle/>
          <a:p>
            <a:r>
              <a:rPr lang="or-IN" sz="2000" dirty="0"/>
              <a:t>ଜଣେ ବ୍ୟବସାୟ ସମ୍ବାଦଦାତା ହେଉଛି ଯୋଗାଯୋଗର ପ୍ରଥମ ବିନ୍ଦୁ ଏବଂ ନାଗରିକମାନଙ୍କ ପାଇଁ ବ୍ୟାଙ୍କ ଶାଖାର ଆଗ ମୁଖ |</a:t>
            </a:r>
          </a:p>
          <a:p>
            <a:r>
              <a:rPr lang="or-IN" sz="2000" dirty="0"/>
              <a:t>ବିସି ଏଜେଣ୍ଟମାନଙ୍କୁ ଅଧିକ ପ୍ରଭାବଶାଳୀ କରିବାକୁ ସକ୍ଷମ କରିବାକୁ, ସେମାନଙ୍କୁ ଆବଶ୍ୟକୀୟ ଜ୍ଞାନ ପ୍ରଦାନ କରାଯିବା ଆବଶ୍ୟକ |</a:t>
            </a:r>
          </a:p>
          <a:p>
            <a:r>
              <a:rPr lang="or-IN" sz="2000" dirty="0"/>
              <a:t>ଏହି ପାଠ୍ୟକ୍ରମଟି ବିସି ଏଜେଣ୍ଟମାନଙ୍କୁ ସେଟ୍ ହୋଇଥିବା ଜ୍ଞାନ ଇନପୁଟ୍ ଏବଂ କ </a:t>
            </a:r>
            <a:r>
              <a:rPr lang="en-IN" sz="2000" dirty="0"/>
              <a:t>skills </a:t>
            </a:r>
            <a:r>
              <a:rPr lang="or-IN" sz="2000" dirty="0"/>
              <a:t>ଶଳ ଯୋଗାଇବା ପାଇଁ ଉଦ୍ଦିଷ୍ଟ | ତେଣୁ, ପାଠ୍ୟକ୍ରମର ଗଠନ ହେଉଛି ବ୍ୟାଙ୍କିଙ୍ଗ କାର୍ଯ୍ୟରେ ମ </a:t>
            </a:r>
            <a:r>
              <a:rPr lang="en-IN" sz="2000" dirty="0"/>
              <a:t>basic </a:t>
            </a:r>
            <a:r>
              <a:rPr lang="or-IN" sz="2000" dirty="0"/>
              <a:t>ଳିକ ଜ୍ଞାନ ପ୍ରଦାନ କରିବା ଏବଂ ବିସି ଏଜେଣ୍ଟମାନଙ୍କୁ ଏହି ବିଷୟର ସାମଗ୍ରିକ ବୁ </a:t>
            </a:r>
            <a:r>
              <a:rPr lang="en-IN" sz="2000" dirty="0"/>
              <a:t>understanding </a:t>
            </a:r>
            <a:r>
              <a:rPr lang="or-IN" sz="2000" dirty="0"/>
              <a:t>ାମଣା ବିକାଶରେ ସାହାଯ୍ୟ କରିବା |</a:t>
            </a:r>
            <a:r>
              <a:rPr lang="en-IN" sz="2000" dirty="0"/>
              <a:t> </a:t>
            </a:r>
          </a:p>
          <a:p>
            <a:endParaRPr lang="en-IN" sz="2000" dirty="0"/>
          </a:p>
          <a:p>
            <a:pPr>
              <a:buNone/>
            </a:pPr>
            <a:r>
              <a:rPr lang="or-IN" sz="2000" b="1" dirty="0"/>
              <a:t>ପାଠ୍ୟକ୍ରମର ବିଷୟବସ୍ତୁ |</a:t>
            </a:r>
            <a:endParaRPr lang="en-IN" sz="2000" b="1" dirty="0"/>
          </a:p>
          <a:p>
            <a:endParaRPr lang="en-US" sz="2000" dirty="0"/>
          </a:p>
        </p:txBody>
      </p:sp>
      <p:sp>
        <p:nvSpPr>
          <p:cNvPr id="4" name="Rectangle 3"/>
          <p:cNvSpPr/>
          <p:nvPr/>
        </p:nvSpPr>
        <p:spPr>
          <a:xfrm>
            <a:off x="12032" y="158022"/>
            <a:ext cx="7770076" cy="646331"/>
          </a:xfrm>
          <a:prstGeom prst="rect">
            <a:avLst/>
          </a:prstGeom>
        </p:spPr>
        <p:txBody>
          <a:bodyPr wrap="none">
            <a:spAutoFit/>
          </a:bodyPr>
          <a:lstStyle/>
          <a:p>
            <a:r>
              <a:rPr lang="en-US" sz="3600" b="1" dirty="0">
                <a:solidFill>
                  <a:schemeClr val="bg1"/>
                </a:solidFill>
                <a:latin typeface="Helvetica" panose="020B0604020202020204" pitchFamily="34" charset="0"/>
                <a:cs typeface="Helvetica" panose="020B0604020202020204" pitchFamily="34" charset="0"/>
              </a:rPr>
              <a:t>IIBF </a:t>
            </a:r>
            <a:r>
              <a:rPr lang="or-IN" sz="3600" b="1" dirty="0">
                <a:solidFill>
                  <a:schemeClr val="bg1"/>
                </a:solidFill>
                <a:latin typeface="Helvetica" panose="020B0604020202020204" pitchFamily="34" charset="0"/>
                <a:cs typeface="Helvetica" panose="020B0604020202020204" pitchFamily="34" charset="0"/>
              </a:rPr>
              <a:t>ଦ୍ୱାରା ବାଧ୍ୟତାମୂଳକ ସାର୍ଟିଫିକେଟ୍ ପାଠ୍ୟକ୍ରମ |</a:t>
            </a:r>
            <a:endParaRPr lang="en-US" sz="3600" b="1" dirty="0">
              <a:solidFill>
                <a:schemeClr val="bg1"/>
              </a:solidFill>
              <a:latin typeface="Helvetica" panose="020B0604020202020204" pitchFamily="34" charset="0"/>
              <a:cs typeface="Helvetica" panose="020B0604020202020204" pitchFamily="34" charset="0"/>
            </a:endParaRPr>
          </a:p>
        </p:txBody>
      </p:sp>
      <p:sp>
        <p:nvSpPr>
          <p:cNvPr id="8" name="Rectangle 7"/>
          <p:cNvSpPr/>
          <p:nvPr/>
        </p:nvSpPr>
        <p:spPr>
          <a:xfrm>
            <a:off x="776385" y="4037163"/>
            <a:ext cx="2070338" cy="146649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rgbClr val="002060"/>
                </a:solidFill>
              </a:rPr>
              <a:t> </a:t>
            </a:r>
            <a:r>
              <a:rPr lang="or-IN" dirty="0">
                <a:solidFill>
                  <a:srgbClr val="002060"/>
                </a:solidFill>
              </a:rPr>
              <a:t>ସାଧାରଣ ବ୍ୟାଙ୍କିଙ୍ଗ୍ |</a:t>
            </a:r>
            <a:endParaRPr lang="en-IN" dirty="0">
              <a:solidFill>
                <a:srgbClr val="002060"/>
              </a:solidFill>
            </a:endParaRPr>
          </a:p>
        </p:txBody>
      </p:sp>
      <p:sp>
        <p:nvSpPr>
          <p:cNvPr id="9" name="Rectangle 8"/>
          <p:cNvSpPr/>
          <p:nvPr/>
        </p:nvSpPr>
        <p:spPr>
          <a:xfrm>
            <a:off x="3551216" y="4051539"/>
            <a:ext cx="2070338" cy="1452113"/>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or-IN" dirty="0">
                <a:solidFill>
                  <a:srgbClr val="002060"/>
                </a:solidFill>
              </a:rPr>
              <a:t>ଆର୍ଥିକ ଅନ୍ତର୍ଭୁକ୍ତିକରଣ ଏବଂ ବ୍ୟବସାୟ କର୍ପୋରେସନ୍ ଏଜେଣ୍ଟମାନଙ୍କର ଭୂମିକା</a:t>
            </a:r>
            <a:endParaRPr lang="en-IN" dirty="0">
              <a:solidFill>
                <a:srgbClr val="002060"/>
              </a:solidFill>
            </a:endParaRPr>
          </a:p>
        </p:txBody>
      </p:sp>
      <p:sp>
        <p:nvSpPr>
          <p:cNvPr id="10" name="Rectangle 9"/>
          <p:cNvSpPr/>
          <p:nvPr/>
        </p:nvSpPr>
        <p:spPr>
          <a:xfrm>
            <a:off x="6239782" y="4048663"/>
            <a:ext cx="2070338" cy="1452113"/>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or-IN" dirty="0">
                <a:solidFill>
                  <a:srgbClr val="002060"/>
                </a:solidFill>
              </a:rPr>
              <a:t>ଟେକ୍ନିକାଲ୍ ସ୍କିଲ୍ |</a:t>
            </a:r>
            <a:endParaRPr lang="en-IN" dirty="0">
              <a:solidFill>
                <a:srgbClr val="002060"/>
              </a:solidFill>
            </a:endParaRPr>
          </a:p>
        </p:txBody>
      </p:sp>
      <p:sp>
        <p:nvSpPr>
          <p:cNvPr id="11" name="Rectangle 10"/>
          <p:cNvSpPr/>
          <p:nvPr/>
        </p:nvSpPr>
        <p:spPr>
          <a:xfrm>
            <a:off x="8824831" y="4063040"/>
            <a:ext cx="2070338" cy="1452113"/>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or-IN" dirty="0">
                <a:solidFill>
                  <a:srgbClr val="002060"/>
                </a:solidFill>
              </a:rPr>
              <a:t>ସଫ୍ଟ ସ୍କିଲ୍ ଏବଂ ବ୍ୟବହାରିକ ଦୃଷ୍ଟିକୋଣ |</a:t>
            </a:r>
            <a:endParaRPr lang="en-IN" dirty="0">
              <a:solidFill>
                <a:srgbClr val="002060"/>
              </a:solidFill>
            </a:endParaRPr>
          </a:p>
        </p:txBody>
      </p:sp>
      <p:pic>
        <p:nvPicPr>
          <p:cNvPr id="13"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3A0C7790-9F45-460D-97C6-C0860F02F8A2}"/>
              </a:ext>
            </a:extLst>
          </p:cNvPr>
          <p:cNvSpPr/>
          <p:nvPr/>
        </p:nvSpPr>
        <p:spPr>
          <a:xfrm>
            <a:off x="0" y="6558686"/>
            <a:ext cx="12192000" cy="276999"/>
          </a:xfrm>
          <a:prstGeom prst="rect">
            <a:avLst/>
          </a:prstGeom>
        </p:spPr>
        <p:txBody>
          <a:bodyPr wrap="square">
            <a:spAutoFit/>
          </a:bodyPr>
          <a:lstStyle/>
          <a:p>
            <a:pPr algn="ctr"/>
            <a:r>
              <a:rPr lang="or-IN" sz="1200" dirty="0">
                <a:solidFill>
                  <a:schemeClr val="bg1">
                    <a:lumMod val="50000"/>
                  </a:schemeClr>
                </a:solidFill>
                <a:latin typeface="Helvetica" charset="0"/>
                <a:ea typeface="Helvetica" charset="0"/>
                <a:cs typeface="Helvetica" charset="0"/>
              </a:rPr>
              <a:t>କପିରାଇଟ୍ © </a:t>
            </a:r>
            <a:r>
              <a:rPr lang="en-US" sz="1200" dirty="0">
                <a:solidFill>
                  <a:schemeClr val="bg1">
                    <a:lumMod val="50000"/>
                  </a:schemeClr>
                </a:solidFill>
                <a:latin typeface="Helvetica" charset="0"/>
                <a:ea typeface="Helvetica" charset="0"/>
                <a:cs typeface="Helvetica" charset="0"/>
              </a:rPr>
              <a:t>HDFC </a:t>
            </a:r>
            <a:r>
              <a:rPr lang="or-IN" sz="1200" dirty="0">
                <a:solidFill>
                  <a:schemeClr val="bg1">
                    <a:lumMod val="50000"/>
                  </a:schemeClr>
                </a:solidFill>
                <a:latin typeface="Helvetica" charset="0"/>
                <a:ea typeface="Helvetica" charset="0"/>
                <a:cs typeface="Helvetica" charset="0"/>
              </a:rPr>
              <a:t>ବ୍ୟାଙ୍କ |</a:t>
            </a:r>
            <a:r>
              <a:rPr lang="en-US" sz="1200" dirty="0">
                <a:solidFill>
                  <a:schemeClr val="bg1">
                    <a:lumMod val="50000"/>
                  </a:schemeClr>
                </a:solidFill>
                <a:latin typeface="Helvetica" charset="0"/>
                <a:ea typeface="Helvetica" charset="0"/>
                <a:cs typeface="Helvetica" charset="0"/>
              </a:rPr>
              <a:t>            </a:t>
            </a:r>
            <a:r>
              <a:rPr lang="or-IN" sz="1200" dirty="0">
                <a:solidFill>
                  <a:schemeClr val="bg1">
                    <a:lumMod val="50000"/>
                  </a:schemeClr>
                </a:solidFill>
                <a:latin typeface="Helvetica" charset="0"/>
                <a:ea typeface="Helvetica" charset="0"/>
                <a:cs typeface="Helvetica" charset="0"/>
              </a:rPr>
              <a:t>ଗୋପନୀୟ</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ପ୍ରତିବନ୍ଧିତ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ଆଭ୍ୟନ୍ତରୀଣ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ଜନସାଧାରଣ |</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262577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350" y="152478"/>
            <a:ext cx="87113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100000"/>
            </a:pPr>
            <a:r>
              <a:rPr lang="or-IN" altLang="en-US" sz="3600" b="1" dirty="0">
                <a:solidFill>
                  <a:schemeClr val="bg1"/>
                </a:solidFill>
                <a:latin typeface="Helvetica" panose="020B0604020202020204" pitchFamily="34" charset="0"/>
                <a:cs typeface="Helvetica" panose="020B0604020202020204" pitchFamily="34" charset="0"/>
              </a:rPr>
              <a:t>ବ୍ୟବସାୟ ସମ୍ବାଦଦାତା - ସ୍ମାର୍ଟ ସାଥି</a:t>
            </a:r>
            <a:endParaRPr lang="en-US" altLang="en-US" sz="3600" b="1" dirty="0">
              <a:solidFill>
                <a:schemeClr val="bg1"/>
              </a:solidFill>
              <a:latin typeface="Helvetica" panose="020B0604020202020204" pitchFamily="34" charset="0"/>
              <a:cs typeface="Helvetica" panose="020B0604020202020204" pitchFamily="34" charset="0"/>
            </a:endParaRPr>
          </a:p>
        </p:txBody>
      </p:sp>
      <p:sp>
        <p:nvSpPr>
          <p:cNvPr id="5" name="Title 1"/>
          <p:cNvSpPr txBox="1">
            <a:spLocks/>
          </p:cNvSpPr>
          <p:nvPr/>
        </p:nvSpPr>
        <p:spPr bwMode="auto">
          <a:xfrm>
            <a:off x="0" y="905097"/>
            <a:ext cx="11524129" cy="670614"/>
          </a:xfrm>
          <a:prstGeom prst="rect">
            <a:avLst/>
          </a:prstGeom>
          <a:noFill/>
          <a:ln>
            <a:noFill/>
          </a:ln>
          <a:effectLst>
            <a:reflection blurRad="6350" stA="52000" endA="300" endPos="35000" dir="5400000" sy="-100000" algn="bl" rotWithShape="0"/>
          </a:effectLst>
        </p:spPr>
        <p:txBody>
          <a:bodyPr lIns="79416" tIns="39708" rIns="79416" bIns="39708" anchor="ctr">
            <a:noAutofit/>
            <a:scene3d>
              <a:camera prst="orthographicFront"/>
              <a:lightRig rig="threePt" dir="t"/>
            </a:scene3d>
            <a:sp3d extrusionH="57150">
              <a:bevelT w="38100" h="38100"/>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a:pPr>
            <a:r>
              <a:rPr lang="en-IN" sz="4000" b="1" dirty="0">
                <a:ln w="0"/>
                <a:solidFill>
                  <a:srgbClr val="002060"/>
                </a:solidFill>
                <a:latin typeface="+mn-lt"/>
              </a:rPr>
              <a:t>HAR DIN LOGIN |</a:t>
            </a:r>
            <a:endParaRPr lang="en-IN" sz="4000" b="1" dirty="0">
              <a:ln w="0"/>
              <a:solidFill>
                <a:srgbClr val="002060"/>
              </a:solidFill>
              <a:effectLst/>
              <a:latin typeface="+mn-lt"/>
            </a:endParaRPr>
          </a:p>
        </p:txBody>
      </p:sp>
      <p:pic>
        <p:nvPicPr>
          <p:cNvPr id="6" name="Picture 2"/>
          <p:cNvPicPr>
            <a:picLocks noChangeAspect="1" noChangeArrowheads="1"/>
          </p:cNvPicPr>
          <p:nvPr/>
        </p:nvPicPr>
        <p:blipFill>
          <a:blip r:embed="rId2"/>
          <a:srcRect/>
          <a:stretch>
            <a:fillRect/>
          </a:stretch>
        </p:blipFill>
        <p:spPr bwMode="auto">
          <a:xfrm>
            <a:off x="4195482" y="3431283"/>
            <a:ext cx="2912978" cy="1063137"/>
          </a:xfrm>
          <a:prstGeom prst="rect">
            <a:avLst/>
          </a:prstGeom>
          <a:noFill/>
          <a:ln w="9525">
            <a:noFill/>
            <a:round/>
            <a:headEnd/>
            <a:tailEnd/>
          </a:ln>
        </p:spPr>
      </p:pic>
      <p:sp>
        <p:nvSpPr>
          <p:cNvPr id="8" name="Rectangle 7"/>
          <p:cNvSpPr/>
          <p:nvPr/>
        </p:nvSpPr>
        <p:spPr>
          <a:xfrm>
            <a:off x="4249036" y="1607399"/>
            <a:ext cx="3516738" cy="1220326"/>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or-IN" sz="2000" b="1" dirty="0">
                <a:solidFill>
                  <a:schemeClr val="bg1"/>
                </a:solidFill>
              </a:rPr>
              <a:t>ପ୍ରତ୍ୟେକ ବ୍ୟବସାୟ ସମ୍ବାଦଦାତା ନିଶ୍ଚିତ ଭାବରେ ସ୍ମାର୍ଟ ସାଥି ଆପରେ ପ୍ରତିଦିନ ସର୍ବନିମ୍ନ 4 ଘଣ୍ଟା / ସପ୍ତାହରେ 5 ଦିନ ଲଗଇନ୍ କରିବା ଜରୁରୀ |</a:t>
            </a:r>
            <a:endParaRPr lang="en-IN" sz="2000" b="1" dirty="0">
              <a:solidFill>
                <a:schemeClr val="bg1"/>
              </a:solidFill>
            </a:endParaRPr>
          </a:p>
        </p:txBody>
      </p:sp>
      <p:sp>
        <p:nvSpPr>
          <p:cNvPr id="9" name="Rectangle 8"/>
          <p:cNvSpPr/>
          <p:nvPr/>
        </p:nvSpPr>
        <p:spPr>
          <a:xfrm>
            <a:off x="7798526" y="4395651"/>
            <a:ext cx="3738653" cy="1196788"/>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or-IN" sz="2000" b="1" dirty="0">
                <a:solidFill>
                  <a:schemeClr val="bg1"/>
                </a:solidFill>
              </a:rPr>
              <a:t>ଗ୍ରାହକ ସେବା - କାରବାର</a:t>
            </a:r>
            <a:endParaRPr lang="en-IN" sz="2000" b="1" dirty="0">
              <a:solidFill>
                <a:schemeClr val="bg1"/>
              </a:solidFill>
            </a:endParaRPr>
          </a:p>
        </p:txBody>
      </p:sp>
      <p:sp>
        <p:nvSpPr>
          <p:cNvPr id="15" name="Rectangle 14"/>
          <p:cNvSpPr/>
          <p:nvPr/>
        </p:nvSpPr>
        <p:spPr>
          <a:xfrm>
            <a:off x="901336" y="4507755"/>
            <a:ext cx="3553577" cy="1014139"/>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or-IN" sz="2000" b="1" dirty="0">
                <a:solidFill>
                  <a:schemeClr val="bg1"/>
                </a:solidFill>
              </a:rPr>
              <a:t>ଗ୍ରାହକଙ୍କ ପାଇଁ ବ୍ୟାଙ୍କିଂ ପଏଣ୍ଟ |</a:t>
            </a:r>
            <a:endParaRPr lang="en-IN" sz="2000" b="1" dirty="0">
              <a:solidFill>
                <a:schemeClr val="bg1"/>
              </a:solidFill>
            </a:endParaRPr>
          </a:p>
        </p:txBody>
      </p:sp>
      <p:pic>
        <p:nvPicPr>
          <p:cNvPr id="12"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6607B36E-A947-480C-A357-FA275D2283EB}"/>
              </a:ext>
            </a:extLst>
          </p:cNvPr>
          <p:cNvSpPr/>
          <p:nvPr/>
        </p:nvSpPr>
        <p:spPr>
          <a:xfrm>
            <a:off x="0" y="6558686"/>
            <a:ext cx="12192000" cy="276999"/>
          </a:xfrm>
          <a:prstGeom prst="rect">
            <a:avLst/>
          </a:prstGeom>
        </p:spPr>
        <p:txBody>
          <a:bodyPr wrap="square">
            <a:spAutoFit/>
          </a:bodyPr>
          <a:lstStyle/>
          <a:p>
            <a:pPr algn="ctr"/>
            <a:r>
              <a:rPr lang="or-IN" sz="1200" dirty="0">
                <a:solidFill>
                  <a:schemeClr val="bg1">
                    <a:lumMod val="50000"/>
                  </a:schemeClr>
                </a:solidFill>
                <a:latin typeface="Helvetica" charset="0"/>
                <a:ea typeface="Helvetica" charset="0"/>
                <a:cs typeface="Helvetica" charset="0"/>
              </a:rPr>
              <a:t>କପିରାଇଟ୍ © </a:t>
            </a:r>
            <a:r>
              <a:rPr lang="en-US" sz="1200" dirty="0">
                <a:solidFill>
                  <a:schemeClr val="bg1">
                    <a:lumMod val="50000"/>
                  </a:schemeClr>
                </a:solidFill>
                <a:latin typeface="Helvetica" charset="0"/>
                <a:ea typeface="Helvetica" charset="0"/>
                <a:cs typeface="Helvetica" charset="0"/>
              </a:rPr>
              <a:t>HDFC </a:t>
            </a:r>
            <a:r>
              <a:rPr lang="or-IN" sz="1200" dirty="0">
                <a:solidFill>
                  <a:schemeClr val="bg1">
                    <a:lumMod val="50000"/>
                  </a:schemeClr>
                </a:solidFill>
                <a:latin typeface="Helvetica" charset="0"/>
                <a:ea typeface="Helvetica" charset="0"/>
                <a:cs typeface="Helvetica" charset="0"/>
              </a:rPr>
              <a:t>ବ୍ୟାଙ୍କ |</a:t>
            </a:r>
            <a:r>
              <a:rPr lang="en-US" sz="1200" dirty="0">
                <a:solidFill>
                  <a:schemeClr val="bg1">
                    <a:lumMod val="50000"/>
                  </a:schemeClr>
                </a:solidFill>
                <a:latin typeface="Helvetica" charset="0"/>
                <a:ea typeface="Helvetica" charset="0"/>
                <a:cs typeface="Helvetica" charset="0"/>
              </a:rPr>
              <a:t>            </a:t>
            </a:r>
            <a:r>
              <a:rPr lang="or-IN" sz="1200" dirty="0">
                <a:solidFill>
                  <a:schemeClr val="bg1">
                    <a:lumMod val="50000"/>
                  </a:schemeClr>
                </a:solidFill>
                <a:latin typeface="Helvetica" charset="0"/>
                <a:ea typeface="Helvetica" charset="0"/>
                <a:cs typeface="Helvetica" charset="0"/>
              </a:rPr>
              <a:t>ଗୋପନୀୟ</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ପ୍ରତିବନ୍ଧିତ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ଆଭ୍ୟନ୍ତରୀଣ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ଜନସାଧାରଣ |</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617252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245" y="134585"/>
            <a:ext cx="9246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100000"/>
            </a:pPr>
            <a:r>
              <a:rPr lang="or-IN" altLang="en-US" sz="3600" b="1" dirty="0">
                <a:solidFill>
                  <a:schemeClr val="bg1"/>
                </a:solidFill>
                <a:latin typeface="Helvetica" panose="020B0604020202020204" pitchFamily="34" charset="0"/>
                <a:cs typeface="Helvetica" panose="020B0604020202020204" pitchFamily="34" charset="0"/>
              </a:rPr>
              <a:t>ବ୍ୟବସାୟ ସମ୍ବାଦଦାତା - କାରବାର- ଗୁରୁତ୍ୱପୂର୍ଣ୍ଣ କ୍ରିୟାଶୀଳ |</a:t>
            </a:r>
            <a:endParaRPr lang="en-US" altLang="en-US" sz="3600" b="1" dirty="0">
              <a:solidFill>
                <a:schemeClr val="bg1"/>
              </a:solidFill>
              <a:latin typeface="Helvetica" panose="020B0604020202020204" pitchFamily="34" charset="0"/>
              <a:cs typeface="Helvetica" panose="020B0604020202020204" pitchFamily="34" charset="0"/>
            </a:endParaRPr>
          </a:p>
        </p:txBody>
      </p:sp>
      <p:sp>
        <p:nvSpPr>
          <p:cNvPr id="12" name="Rectangle 11"/>
          <p:cNvSpPr/>
          <p:nvPr/>
        </p:nvSpPr>
        <p:spPr>
          <a:xfrm>
            <a:off x="3765177" y="1317814"/>
            <a:ext cx="4477869" cy="1015663"/>
          </a:xfrm>
          <a:prstGeom prst="rect">
            <a:avLst/>
          </a:prstGeom>
        </p:spPr>
        <p:txBody>
          <a:bodyPr wrap="square">
            <a:spAutoFit/>
          </a:bodyPr>
          <a:lstStyle/>
          <a:p>
            <a:pPr algn="just">
              <a:defRPr/>
            </a:pPr>
            <a:r>
              <a:rPr lang="or-IN" sz="2000" dirty="0">
                <a:solidFill>
                  <a:srgbClr val="002060"/>
                </a:solidFill>
              </a:rPr>
              <a:t>ବ୍ୟାଙ୍କ ତରଫରୁ ତାଙ୍କ ଦ୍ୱାରା କରାଯାଇଥିବା ସମସ୍ତ କାରବାର ପାଇଁ ଗ୍ରାହକଙ୍କୁ ଅନଲାଇନରେ ରସିଦ ପ୍ରଦାନ କରାଯିବା ଉଚିତ |</a:t>
            </a:r>
            <a:endParaRPr lang="en-IN" sz="2000" dirty="0">
              <a:solidFill>
                <a:srgbClr val="002060"/>
              </a:solidFill>
            </a:endParaRPr>
          </a:p>
        </p:txBody>
      </p:sp>
      <p:sp>
        <p:nvSpPr>
          <p:cNvPr id="17" name="Isosceles Triangle 16"/>
          <p:cNvSpPr/>
          <p:nvPr/>
        </p:nvSpPr>
        <p:spPr>
          <a:xfrm>
            <a:off x="3765177" y="2823880"/>
            <a:ext cx="4128247" cy="2716306"/>
          </a:xfrm>
          <a:prstGeom prst="triangle">
            <a:avLst>
              <a:gd name="adj" fmla="val 50000"/>
            </a:avLst>
          </a:prstGeom>
          <a:solidFill>
            <a:schemeClr val="bg1"/>
          </a:solidFill>
          <a:ln w="3175">
            <a:solidFill>
              <a:schemeClr val="bg2">
                <a:lumMod val="2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r>
              <a:rPr lang="or-IN" sz="2000" b="1" dirty="0">
                <a:solidFill>
                  <a:srgbClr val="002060"/>
                </a:solidFill>
              </a:rPr>
              <a:t>ସ୍ମାର୍ଟ ସାଥି</a:t>
            </a:r>
            <a:r>
              <a:rPr lang="en-US" sz="2000" b="1" dirty="0">
                <a:solidFill>
                  <a:srgbClr val="002060"/>
                </a:solidFill>
              </a:rPr>
              <a:t>(DDP)</a:t>
            </a:r>
            <a:r>
              <a:rPr lang="en-IN" sz="2000" b="1" dirty="0">
                <a:solidFill>
                  <a:srgbClr val="002060"/>
                </a:solidFill>
              </a:rPr>
              <a:t> </a:t>
            </a:r>
            <a:r>
              <a:rPr lang="or-IN" sz="2000" b="1" dirty="0">
                <a:solidFill>
                  <a:srgbClr val="002060"/>
                </a:solidFill>
              </a:rPr>
              <a:t>ପାଇଁ ବ୍ୟବସାୟ ସମ୍ବାଦଦାତା ପଏଣ୍ଟରେ ଗୁରୁତ୍ୱପୂର୍ଣ୍ଣ କ୍ରିୟାଶୀଳ |</a:t>
            </a:r>
            <a:r>
              <a:rPr lang="en-IN" sz="2000" b="1" dirty="0">
                <a:solidFill>
                  <a:srgbClr val="002060"/>
                </a:solidFill>
              </a:rPr>
              <a:t> </a:t>
            </a: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p:txBody>
      </p:sp>
      <p:pic>
        <p:nvPicPr>
          <p:cNvPr id="6" name="Picture 2"/>
          <p:cNvPicPr>
            <a:picLocks noChangeAspect="1" noChangeArrowheads="1"/>
          </p:cNvPicPr>
          <p:nvPr/>
        </p:nvPicPr>
        <p:blipFill>
          <a:blip r:embed="rId2"/>
          <a:srcRect/>
          <a:stretch>
            <a:fillRect/>
          </a:stretch>
        </p:blipFill>
        <p:spPr bwMode="auto">
          <a:xfrm>
            <a:off x="5378823" y="3488666"/>
            <a:ext cx="927848" cy="410980"/>
          </a:xfrm>
          <a:prstGeom prst="rect">
            <a:avLst/>
          </a:prstGeom>
          <a:noFill/>
          <a:ln w="9525">
            <a:noFill/>
            <a:round/>
            <a:headEnd/>
            <a:tailEnd/>
          </a:ln>
        </p:spPr>
      </p:pic>
      <p:sp>
        <p:nvSpPr>
          <p:cNvPr id="18" name="Rectangle 17"/>
          <p:cNvSpPr/>
          <p:nvPr/>
        </p:nvSpPr>
        <p:spPr>
          <a:xfrm>
            <a:off x="8216151" y="4741427"/>
            <a:ext cx="2514600" cy="1015663"/>
          </a:xfrm>
          <a:prstGeom prst="rect">
            <a:avLst/>
          </a:prstGeom>
        </p:spPr>
        <p:txBody>
          <a:bodyPr wrap="square">
            <a:spAutoFit/>
          </a:bodyPr>
          <a:lstStyle/>
          <a:p>
            <a:pPr algn="just">
              <a:defRPr/>
            </a:pPr>
            <a:r>
              <a:rPr lang="or-IN" sz="2000" dirty="0">
                <a:solidFill>
                  <a:srgbClr val="002060"/>
                </a:solidFill>
              </a:rPr>
              <a:t>ନିଶ୍ଚିତ କରନ୍ତୁ ଯେ ଟର୍ମିନାଲ୍ ସଫା, ସୁରକ୍ଷିତ ଏବଂ ଭଲ ଚାର୍ଜ ହୋଇଛି |</a:t>
            </a:r>
            <a:endParaRPr lang="en-IN" sz="2000" dirty="0">
              <a:solidFill>
                <a:srgbClr val="002060"/>
              </a:solidFill>
            </a:endParaRPr>
          </a:p>
        </p:txBody>
      </p:sp>
      <p:sp>
        <p:nvSpPr>
          <p:cNvPr id="19" name="Rectangle 18"/>
          <p:cNvSpPr/>
          <p:nvPr/>
        </p:nvSpPr>
        <p:spPr>
          <a:xfrm>
            <a:off x="766481" y="4750847"/>
            <a:ext cx="3133164" cy="1323439"/>
          </a:xfrm>
          <a:prstGeom prst="rect">
            <a:avLst/>
          </a:prstGeom>
        </p:spPr>
        <p:txBody>
          <a:bodyPr wrap="square">
            <a:spAutoFit/>
          </a:bodyPr>
          <a:lstStyle/>
          <a:p>
            <a:pPr algn="just">
              <a:defRPr/>
            </a:pPr>
            <a:r>
              <a:rPr lang="or-IN" sz="2000" dirty="0">
                <a:solidFill>
                  <a:srgbClr val="002060"/>
                </a:solidFill>
              </a:rPr>
              <a:t>ନିଶ୍ଚିତ କରନ୍ତୁ ଯେ ପ୍ରତ୍ୟେକ ଥର ଗ୍ରାହକ ଏହାକୁ ବ୍ୟବହାର କରିବା ସମୟରେ ଯନ୍ତ୍ରପାତି ପରିମଳ ହୋଇଛି |</a:t>
            </a:r>
            <a:endParaRPr lang="en-IN" sz="2000" dirty="0">
              <a:solidFill>
                <a:srgbClr val="002060"/>
              </a:solidFill>
            </a:endParaRPr>
          </a:p>
        </p:txBody>
      </p:sp>
      <p:pic>
        <p:nvPicPr>
          <p:cNvPr id="15" name="Picture 40">
            <a:extLst>
              <a:ext uri="{FF2B5EF4-FFF2-40B4-BE49-F238E27FC236}">
                <a16:creationId xmlns:a16="http://schemas.microsoft.com/office/drawing/2014/main" id="{0C5876F2-5766-43FE-973F-63894093A2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EF61D1FC-329C-4BFA-958E-CF23B3925CBD}"/>
              </a:ext>
            </a:extLst>
          </p:cNvPr>
          <p:cNvSpPr/>
          <p:nvPr/>
        </p:nvSpPr>
        <p:spPr>
          <a:xfrm>
            <a:off x="0" y="6558686"/>
            <a:ext cx="12192000" cy="276999"/>
          </a:xfrm>
          <a:prstGeom prst="rect">
            <a:avLst/>
          </a:prstGeom>
        </p:spPr>
        <p:txBody>
          <a:bodyPr wrap="square">
            <a:spAutoFit/>
          </a:bodyPr>
          <a:lstStyle/>
          <a:p>
            <a:pPr algn="ctr"/>
            <a:r>
              <a:rPr lang="or-IN" sz="1200" dirty="0">
                <a:solidFill>
                  <a:schemeClr val="bg1">
                    <a:lumMod val="50000"/>
                  </a:schemeClr>
                </a:solidFill>
                <a:latin typeface="Helvetica" charset="0"/>
                <a:ea typeface="Helvetica" charset="0"/>
                <a:cs typeface="Helvetica" charset="0"/>
              </a:rPr>
              <a:t>କପିରାଇଟ୍ © </a:t>
            </a:r>
            <a:r>
              <a:rPr lang="en-US" sz="1200" dirty="0">
                <a:solidFill>
                  <a:schemeClr val="bg1">
                    <a:lumMod val="50000"/>
                  </a:schemeClr>
                </a:solidFill>
                <a:latin typeface="Helvetica" charset="0"/>
                <a:ea typeface="Helvetica" charset="0"/>
                <a:cs typeface="Helvetica" charset="0"/>
              </a:rPr>
              <a:t>HDFC </a:t>
            </a:r>
            <a:r>
              <a:rPr lang="or-IN" sz="1200" dirty="0">
                <a:solidFill>
                  <a:schemeClr val="bg1">
                    <a:lumMod val="50000"/>
                  </a:schemeClr>
                </a:solidFill>
                <a:latin typeface="Helvetica" charset="0"/>
                <a:ea typeface="Helvetica" charset="0"/>
                <a:cs typeface="Helvetica" charset="0"/>
              </a:rPr>
              <a:t>ବ୍ୟାଙ୍କ |</a:t>
            </a:r>
            <a:r>
              <a:rPr lang="en-US" sz="1200" dirty="0">
                <a:solidFill>
                  <a:schemeClr val="bg1">
                    <a:lumMod val="50000"/>
                  </a:schemeClr>
                </a:solidFill>
                <a:latin typeface="Helvetica" charset="0"/>
                <a:ea typeface="Helvetica" charset="0"/>
                <a:cs typeface="Helvetica" charset="0"/>
              </a:rPr>
              <a:t>            </a:t>
            </a:r>
            <a:r>
              <a:rPr lang="or-IN" sz="1200" dirty="0">
                <a:solidFill>
                  <a:schemeClr val="bg1">
                    <a:lumMod val="50000"/>
                  </a:schemeClr>
                </a:solidFill>
                <a:latin typeface="Helvetica" charset="0"/>
                <a:ea typeface="Helvetica" charset="0"/>
                <a:cs typeface="Helvetica" charset="0"/>
              </a:rPr>
              <a:t>ଗୋପନୀୟ</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ପ୍ରତିବନ୍ଧିତ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ଆଭ୍ୟନ୍ତରୀଣ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ଜନସାଧାରଣ |</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5457" y="151477"/>
            <a:ext cx="92030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100000"/>
            </a:pPr>
            <a:r>
              <a:rPr lang="or-IN" altLang="en-US" sz="3600" b="1" dirty="0">
                <a:solidFill>
                  <a:schemeClr val="bg1"/>
                </a:solidFill>
                <a:latin typeface="Helvetica" panose="020B0604020202020204" pitchFamily="34" charset="0"/>
                <a:cs typeface="Helvetica" panose="020B0604020202020204" pitchFamily="34" charset="0"/>
              </a:rPr>
              <a:t>ବ୍ୟବସାୟ ସମ୍ବାଦଦାତା - କାରବାରର ପ୍ରକାର |</a:t>
            </a:r>
            <a:endParaRPr lang="en-US" altLang="en-US" sz="3600" b="1" dirty="0">
              <a:solidFill>
                <a:schemeClr val="bg1"/>
              </a:solidFill>
              <a:latin typeface="Helvetica" panose="020B0604020202020204" pitchFamily="34" charset="0"/>
              <a:cs typeface="Helvetica" panose="020B0604020202020204" pitchFamily="34" charset="0"/>
            </a:endParaRPr>
          </a:p>
        </p:txBody>
      </p:sp>
      <p:grpSp>
        <p:nvGrpSpPr>
          <p:cNvPr id="2" name="Group 2"/>
          <p:cNvGrpSpPr/>
          <p:nvPr/>
        </p:nvGrpSpPr>
        <p:grpSpPr bwMode="auto">
          <a:xfrm>
            <a:off x="2849193" y="1322297"/>
            <a:ext cx="2182306" cy="941292"/>
            <a:chOff x="2766576" y="3284"/>
            <a:chExt cx="1947327" cy="479728"/>
          </a:xfrm>
          <a:scene3d>
            <a:camera prst="orthographicFront"/>
            <a:lightRig rig="threePt" dir="t">
              <a:rot lat="0" lon="0" rev="7500000"/>
            </a:lightRig>
          </a:scene3d>
        </p:grpSpPr>
        <p:sp>
          <p:nvSpPr>
            <p:cNvPr id="18" name="Rounded Rectangle 3"/>
            <p:cNvSpPr/>
            <p:nvPr/>
          </p:nvSpPr>
          <p:spPr>
            <a:xfrm>
              <a:off x="2766576" y="3284"/>
              <a:ext cx="1947327" cy="479728"/>
            </a:xfrm>
            <a:prstGeom prst="roundRect">
              <a:avLst/>
            </a:prstGeom>
            <a:solidFill>
              <a:schemeClr val="tx2"/>
            </a:solid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Rounded Rectangle 4"/>
            <p:cNvSpPr/>
            <p:nvPr/>
          </p:nvSpPr>
          <p:spPr>
            <a:xfrm>
              <a:off x="2956837" y="133197"/>
              <a:ext cx="1503153" cy="234792"/>
            </a:xfrm>
            <a:prstGeom prst="rect">
              <a:avLst/>
            </a:prstGeom>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or-IN" sz="2400" b="1" dirty="0">
                  <a:solidFill>
                    <a:schemeClr val="bg1"/>
                  </a:solidFill>
                </a:rPr>
                <a:t>ଆର୍ଥିକ</a:t>
              </a:r>
              <a:endParaRPr lang="en-IN" sz="2400"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3" name="Group 2"/>
          <p:cNvGrpSpPr/>
          <p:nvPr/>
        </p:nvGrpSpPr>
        <p:grpSpPr bwMode="auto">
          <a:xfrm>
            <a:off x="7268436" y="1322297"/>
            <a:ext cx="2182306" cy="941292"/>
            <a:chOff x="2766576" y="3284"/>
            <a:chExt cx="1947327" cy="479728"/>
          </a:xfrm>
          <a:solidFill>
            <a:schemeClr val="tx2"/>
          </a:solidFill>
          <a:scene3d>
            <a:camera prst="orthographicFront"/>
            <a:lightRig rig="threePt" dir="t">
              <a:rot lat="0" lon="0" rev="7500000"/>
            </a:lightRig>
          </a:scene3d>
        </p:grpSpPr>
        <p:sp>
          <p:nvSpPr>
            <p:cNvPr id="21"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2910211" y="133197"/>
              <a:ext cx="1716479"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sz="2200" dirty="0">
                <a:solidFill>
                  <a:schemeClr val="bg1"/>
                </a:solidFill>
              </a:endParaRPr>
            </a:p>
            <a:p>
              <a:pPr algn="ctr" defTabSz="711200">
                <a:lnSpc>
                  <a:spcPct val="90000"/>
                </a:lnSpc>
                <a:spcAft>
                  <a:spcPct val="35000"/>
                </a:spcAft>
                <a:defRPr/>
              </a:pPr>
              <a:endParaRPr lang="en-IN" sz="2200" dirty="0">
                <a:solidFill>
                  <a:schemeClr val="bg1"/>
                </a:solidFill>
              </a:endParaRPr>
            </a:p>
            <a:p>
              <a:pPr algn="ctr" defTabSz="711200">
                <a:lnSpc>
                  <a:spcPct val="90000"/>
                </a:lnSpc>
                <a:spcAft>
                  <a:spcPct val="35000"/>
                </a:spcAft>
                <a:defRPr/>
              </a:pPr>
              <a:r>
                <a:rPr lang="or-IN" sz="2200" b="1" dirty="0">
                  <a:solidFill>
                    <a:schemeClr val="bg1"/>
                  </a:solidFill>
                </a:rPr>
                <a:t>ଅଣ-ଆର୍ଥିକ |</a:t>
              </a:r>
              <a:endParaRPr lang="en-IN" sz="2200" b="1" dirty="0">
                <a:solidFill>
                  <a:schemeClr val="bg1"/>
                </a:solidFill>
              </a:endParaRPr>
            </a:p>
            <a:p>
              <a:pPr algn="ctr" defTabSz="711200">
                <a:lnSpc>
                  <a:spcPct val="90000"/>
                </a:lnSpc>
                <a:spcAft>
                  <a:spcPct val="35000"/>
                </a:spcAft>
                <a:defRPr/>
              </a:pPr>
              <a:endParaRPr lang="en-IN" sz="2200" dirty="0">
                <a:solidFill>
                  <a:schemeClr val="bg1"/>
                </a:solidFill>
              </a:endParaRPr>
            </a:p>
            <a:p>
              <a:pPr algn="ctr" defTabSz="711200">
                <a:lnSpc>
                  <a:spcPct val="90000"/>
                </a:lnSpc>
                <a:spcAft>
                  <a:spcPct val="35000"/>
                </a:spcAft>
                <a:defRPr/>
              </a:pPr>
              <a:endParaRPr lang="en-IN" sz="2200" dirty="0">
                <a:solidFill>
                  <a:schemeClr val="bg1"/>
                </a:solidFill>
              </a:endParaRPr>
            </a:p>
          </p:txBody>
        </p:sp>
      </p:grpSp>
      <p:cxnSp>
        <p:nvCxnSpPr>
          <p:cNvPr id="24" name="Straight Arrow Connector 23"/>
          <p:cNvCxnSpPr/>
          <p:nvPr/>
        </p:nvCxnSpPr>
        <p:spPr>
          <a:xfrm flipH="1">
            <a:off x="3200400" y="2339789"/>
            <a:ext cx="230188"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274421" y="2385282"/>
            <a:ext cx="22664" cy="6067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4" name="Group 2"/>
          <p:cNvGrpSpPr/>
          <p:nvPr/>
        </p:nvGrpSpPr>
        <p:grpSpPr bwMode="auto">
          <a:xfrm>
            <a:off x="2181107" y="2846297"/>
            <a:ext cx="1579800" cy="941292"/>
            <a:chOff x="2766576" y="3284"/>
            <a:chExt cx="1947327" cy="479728"/>
          </a:xfrm>
          <a:solidFill>
            <a:srgbClr val="0070C0"/>
          </a:solidFill>
          <a:scene3d>
            <a:camera prst="orthographicFront"/>
            <a:lightRig rig="threePt" dir="t">
              <a:rot lat="0" lon="0" rev="7500000"/>
            </a:lightRig>
          </a:scene3d>
        </p:grpSpPr>
        <p:sp>
          <p:nvSpPr>
            <p:cNvPr id="27"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Rounded Rectangle 4"/>
            <p:cNvSpPr/>
            <p:nvPr/>
          </p:nvSpPr>
          <p:spPr>
            <a:xfrm>
              <a:off x="2945356" y="133197"/>
              <a:ext cx="1626376"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or-IN" sz="1400" b="1" dirty="0">
                  <a:solidFill>
                    <a:schemeClr val="bg1"/>
                  </a:solidFill>
                </a:rPr>
                <a:t>ଆମକୁ ବନ୍ଦ କରନ୍ତୁ |</a:t>
              </a:r>
              <a:endParaRPr lang="en-IN" b="1" dirty="0">
                <a:solidFill>
                  <a:schemeClr val="bg1"/>
                </a:solidFill>
              </a:endParaRPr>
            </a:p>
            <a:p>
              <a:pPr algn="ctr" defTabSz="711200">
                <a:lnSpc>
                  <a:spcPct val="90000"/>
                </a:lnSpc>
                <a:spcAft>
                  <a:spcPct val="35000"/>
                </a:spcAft>
                <a:defRPr/>
              </a:pPr>
              <a:r>
                <a:rPr lang="or-IN" sz="1100" b="1" dirty="0">
                  <a:solidFill>
                    <a:schemeClr val="bg1"/>
                  </a:solidFill>
                </a:rPr>
                <a:t>(ଯେକ </a:t>
              </a:r>
              <a:r>
                <a:rPr lang="en-IN" sz="1100" b="1" dirty="0">
                  <a:solidFill>
                    <a:schemeClr val="bg1"/>
                  </a:solidFill>
                </a:rPr>
                <a:t>any </a:t>
              </a:r>
              <a:r>
                <a:rPr lang="or-IN" sz="1100" b="1" dirty="0">
                  <a:solidFill>
                    <a:schemeClr val="bg1"/>
                  </a:solidFill>
                </a:rPr>
                <a:t>ଣସି ବ୍ୟାଙ୍କ ଆକସରେ କାରବାର)</a:t>
              </a:r>
              <a:endParaRPr lang="en-IN" sz="1100"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5" name="Group 2"/>
          <p:cNvGrpSpPr/>
          <p:nvPr/>
        </p:nvGrpSpPr>
        <p:grpSpPr bwMode="auto">
          <a:xfrm>
            <a:off x="4009907" y="2846297"/>
            <a:ext cx="1579800" cy="941292"/>
            <a:chOff x="2766576" y="3284"/>
            <a:chExt cx="1947327" cy="479728"/>
          </a:xfrm>
          <a:solidFill>
            <a:srgbClr val="0070C0"/>
          </a:solidFill>
          <a:scene3d>
            <a:camera prst="orthographicFront"/>
            <a:lightRig rig="threePt" dir="t">
              <a:rot lat="0" lon="0" rev="7500000"/>
            </a:lightRig>
          </a:scene3d>
        </p:grpSpPr>
        <p:sp>
          <p:nvSpPr>
            <p:cNvPr id="30"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1" name="Rounded Rectangle 4"/>
            <p:cNvSpPr/>
            <p:nvPr/>
          </p:nvSpPr>
          <p:spPr>
            <a:xfrm>
              <a:off x="2956837" y="179800"/>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or-IN" b="1" dirty="0">
                  <a:solidFill>
                    <a:schemeClr val="bg1"/>
                  </a:solidFill>
                </a:rPr>
                <a:t>ଆମ ଉପରେ</a:t>
              </a:r>
              <a:endParaRPr lang="en-IN" b="1" dirty="0">
                <a:solidFill>
                  <a:schemeClr val="bg1"/>
                </a:solidFill>
              </a:endParaRPr>
            </a:p>
            <a:p>
              <a:pPr algn="ctr" defTabSz="711200">
                <a:lnSpc>
                  <a:spcPct val="90000"/>
                </a:lnSpc>
                <a:spcAft>
                  <a:spcPct val="35000"/>
                </a:spcAft>
                <a:defRPr/>
              </a:pPr>
              <a:r>
                <a:rPr lang="or-IN" sz="1100" b="1" dirty="0">
                  <a:solidFill>
                    <a:schemeClr val="bg1"/>
                  </a:solidFill>
                </a:rPr>
                <a:t>(ଏକ </a:t>
              </a:r>
              <a:r>
                <a:rPr lang="en-IN" sz="1100" b="1" dirty="0">
                  <a:solidFill>
                    <a:schemeClr val="bg1"/>
                  </a:solidFill>
                </a:rPr>
                <a:t>HDFC </a:t>
              </a:r>
              <a:r>
                <a:rPr lang="or-IN" sz="1100" b="1" dirty="0">
                  <a:solidFill>
                    <a:schemeClr val="bg1"/>
                  </a:solidFill>
                </a:rPr>
                <a:t>ବ୍ୟାଙ୍କ ଆକସରେ କାରବାର)</a:t>
              </a:r>
              <a:endParaRPr lang="en-IN" sz="1100" b="1" dirty="0">
                <a:solidFill>
                  <a:schemeClr val="bg1"/>
                </a:solidFill>
              </a:endParaRPr>
            </a:p>
            <a:p>
              <a:pPr algn="ctr" defTabSz="711200">
                <a:lnSpc>
                  <a:spcPct val="90000"/>
                </a:lnSpc>
                <a:spcAft>
                  <a:spcPct val="35000"/>
                </a:spcAft>
                <a:defRPr/>
              </a:pPr>
              <a:endParaRPr lang="en-IN" sz="1200"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cxnSp>
        <p:nvCxnSpPr>
          <p:cNvPr id="33" name="Straight Arrow Connector 32"/>
          <p:cNvCxnSpPr/>
          <p:nvPr/>
        </p:nvCxnSpPr>
        <p:spPr>
          <a:xfrm>
            <a:off x="4495800" y="2339790"/>
            <a:ext cx="227013"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2819400" y="3863789"/>
            <a:ext cx="230188"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6" name="Group 2"/>
          <p:cNvGrpSpPr/>
          <p:nvPr/>
        </p:nvGrpSpPr>
        <p:grpSpPr bwMode="auto">
          <a:xfrm>
            <a:off x="2849193" y="5512343"/>
            <a:ext cx="2081824" cy="941292"/>
            <a:chOff x="2766576" y="3284"/>
            <a:chExt cx="1947327" cy="479728"/>
          </a:xfrm>
          <a:solidFill>
            <a:srgbClr val="0070C0"/>
          </a:solidFill>
          <a:scene3d>
            <a:camera prst="orthographicFront"/>
            <a:lightRig rig="threePt" dir="t">
              <a:rot lat="0" lon="0" rev="7500000"/>
            </a:lightRig>
          </a:scene3d>
        </p:grpSpPr>
        <p:sp>
          <p:nvSpPr>
            <p:cNvPr id="38"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9" name="Rounded Rectangle 4"/>
            <p:cNvSpPr/>
            <p:nvPr/>
          </p:nvSpPr>
          <p:spPr>
            <a:xfrm>
              <a:off x="2956837" y="133197"/>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en-IN" b="1" dirty="0">
                  <a:solidFill>
                    <a:schemeClr val="bg1"/>
                  </a:solidFill>
                </a:rPr>
                <a:t>EMI </a:t>
              </a:r>
              <a:r>
                <a:rPr lang="or-IN" b="1" dirty="0">
                  <a:solidFill>
                    <a:schemeClr val="bg1"/>
                  </a:solidFill>
                </a:rPr>
                <a:t>ସଂଗ୍ରହ</a:t>
              </a:r>
              <a:endParaRPr lang="en-IN"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7" name="Group 2"/>
          <p:cNvGrpSpPr/>
          <p:nvPr/>
        </p:nvGrpSpPr>
        <p:grpSpPr bwMode="auto">
          <a:xfrm>
            <a:off x="3963010" y="4393878"/>
            <a:ext cx="2209190" cy="941292"/>
            <a:chOff x="2766576" y="3284"/>
            <a:chExt cx="1947327" cy="479728"/>
          </a:xfrm>
          <a:solidFill>
            <a:srgbClr val="0070C0"/>
          </a:solidFill>
          <a:scene3d>
            <a:camera prst="orthographicFront"/>
            <a:lightRig rig="threePt" dir="t">
              <a:rot lat="0" lon="0" rev="7500000"/>
            </a:lightRig>
          </a:scene3d>
        </p:grpSpPr>
        <p:sp>
          <p:nvSpPr>
            <p:cNvPr id="41"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2" name="Rounded Rectangle 4"/>
            <p:cNvSpPr/>
            <p:nvPr/>
          </p:nvSpPr>
          <p:spPr>
            <a:xfrm>
              <a:off x="2956837" y="133197"/>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or-IN" b="1" dirty="0">
                  <a:solidFill>
                    <a:schemeClr val="bg1"/>
                  </a:solidFill>
                </a:rPr>
                <a:t>ନଗଦ ପ୍ରତ୍ୟାହାର / ଜମା</a:t>
              </a:r>
              <a:endParaRPr lang="en-IN"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cxnSp>
        <p:nvCxnSpPr>
          <p:cNvPr id="43" name="Straight Arrow Connector 42"/>
          <p:cNvCxnSpPr/>
          <p:nvPr/>
        </p:nvCxnSpPr>
        <p:spPr>
          <a:xfrm>
            <a:off x="4953000" y="3863790"/>
            <a:ext cx="227013"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8" name="Group 2"/>
          <p:cNvGrpSpPr/>
          <p:nvPr/>
        </p:nvGrpSpPr>
        <p:grpSpPr bwMode="auto">
          <a:xfrm>
            <a:off x="6625718" y="3036798"/>
            <a:ext cx="1579800" cy="941292"/>
            <a:chOff x="2766576" y="3284"/>
            <a:chExt cx="1947327" cy="479728"/>
          </a:xfrm>
          <a:solidFill>
            <a:srgbClr val="0070C0"/>
          </a:solidFill>
          <a:scene3d>
            <a:camera prst="orthographicFront"/>
            <a:lightRig rig="threePt" dir="t">
              <a:rot lat="0" lon="0" rev="7500000"/>
            </a:lightRig>
          </a:scene3d>
        </p:grpSpPr>
        <p:sp>
          <p:nvSpPr>
            <p:cNvPr id="45"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6" name="Rounded Rectangle 4"/>
            <p:cNvSpPr/>
            <p:nvPr/>
          </p:nvSpPr>
          <p:spPr>
            <a:xfrm>
              <a:off x="2811370" y="88213"/>
              <a:ext cx="1892402" cy="299749"/>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or-IN" b="1" dirty="0">
                  <a:solidFill>
                    <a:schemeClr val="bg1"/>
                  </a:solidFill>
                </a:rPr>
                <a:t>ପାଣ୍ଠି ସ୍ଥାନାନ୍ତର |</a:t>
              </a:r>
              <a:r>
                <a:rPr lang="en-IN" b="1" dirty="0">
                  <a:solidFill>
                    <a:schemeClr val="bg1"/>
                  </a:solidFill>
                </a:rPr>
                <a:t> </a:t>
              </a:r>
            </a:p>
            <a:p>
              <a:pPr algn="ctr" defTabSz="711200">
                <a:lnSpc>
                  <a:spcPct val="90000"/>
                </a:lnSpc>
                <a:spcAft>
                  <a:spcPct val="35000"/>
                </a:spcAft>
                <a:defRPr/>
              </a:pPr>
              <a:r>
                <a:rPr lang="en-IN" sz="1100" b="1" dirty="0">
                  <a:solidFill>
                    <a:schemeClr val="bg1"/>
                  </a:solidFill>
                </a:rPr>
                <a:t>(HDFC </a:t>
              </a:r>
              <a:r>
                <a:rPr lang="or-IN" sz="1100" b="1" dirty="0">
                  <a:solidFill>
                    <a:schemeClr val="bg1"/>
                  </a:solidFill>
                </a:rPr>
                <a:t>ବ୍ୟାଙ୍କ- </a:t>
              </a:r>
              <a:r>
                <a:rPr lang="en-IN" sz="1100" b="1" dirty="0">
                  <a:solidFill>
                    <a:schemeClr val="bg1"/>
                  </a:solidFill>
                </a:rPr>
                <a:t>HDFC </a:t>
              </a:r>
              <a:r>
                <a:rPr lang="or-IN" sz="1100" b="1" dirty="0">
                  <a:solidFill>
                    <a:schemeClr val="bg1"/>
                  </a:solidFill>
                </a:rPr>
                <a:t>ବ୍ୟାଙ୍କ)</a:t>
              </a:r>
              <a:endParaRPr lang="en-IN" sz="1100"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9" name="Group 2"/>
          <p:cNvGrpSpPr/>
          <p:nvPr/>
        </p:nvGrpSpPr>
        <p:grpSpPr bwMode="auto">
          <a:xfrm>
            <a:off x="8359589" y="3036798"/>
            <a:ext cx="1579800" cy="941292"/>
            <a:chOff x="2766576" y="3284"/>
            <a:chExt cx="1947327" cy="479728"/>
          </a:xfrm>
          <a:solidFill>
            <a:srgbClr val="0070C0"/>
          </a:solidFill>
          <a:scene3d>
            <a:camera prst="orthographicFront"/>
            <a:lightRig rig="threePt" dir="t">
              <a:rot lat="0" lon="0" rev="7500000"/>
            </a:lightRig>
          </a:scene3d>
        </p:grpSpPr>
        <p:sp>
          <p:nvSpPr>
            <p:cNvPr id="51"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2" name="Rounded Rectangle 4"/>
            <p:cNvSpPr/>
            <p:nvPr/>
          </p:nvSpPr>
          <p:spPr>
            <a:xfrm>
              <a:off x="2890355" y="68240"/>
              <a:ext cx="1732907" cy="299749"/>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or-IN" b="1" dirty="0">
                  <a:solidFill>
                    <a:schemeClr val="bg1"/>
                  </a:solidFill>
                </a:rPr>
                <a:t>ବାଲାନ୍ସ ଅନୁସନ୍ଧାନ |</a:t>
              </a:r>
              <a:endParaRPr lang="en-IN" b="1" dirty="0">
                <a:solidFill>
                  <a:schemeClr val="bg1"/>
                </a:solidFill>
              </a:endParaRPr>
            </a:p>
            <a:p>
              <a:pPr algn="ctr" defTabSz="711200">
                <a:lnSpc>
                  <a:spcPct val="90000"/>
                </a:lnSpc>
                <a:spcAft>
                  <a:spcPct val="35000"/>
                </a:spcAft>
                <a:defRPr/>
              </a:pPr>
              <a:r>
                <a:rPr lang="or-IN" sz="1100" b="1" dirty="0">
                  <a:solidFill>
                    <a:schemeClr val="bg1"/>
                  </a:solidFill>
                </a:rPr>
                <a:t>(ସମସ୍ତ ବ୍ୟାଙ୍କ ଆକାଉଣ୍ଟସ୍)</a:t>
              </a:r>
              <a:endParaRPr lang="en-IN" sz="1100"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10" name="Group 2"/>
          <p:cNvGrpSpPr/>
          <p:nvPr/>
        </p:nvGrpSpPr>
        <p:grpSpPr bwMode="auto">
          <a:xfrm>
            <a:off x="7507185" y="4320989"/>
            <a:ext cx="1579800" cy="941292"/>
            <a:chOff x="2766576" y="3284"/>
            <a:chExt cx="1947327" cy="479728"/>
          </a:xfrm>
          <a:solidFill>
            <a:srgbClr val="0070C0"/>
          </a:solidFill>
          <a:scene3d>
            <a:camera prst="orthographicFront"/>
            <a:lightRig rig="threePt" dir="t">
              <a:rot lat="0" lon="0" rev="7500000"/>
            </a:lightRig>
          </a:scene3d>
        </p:grpSpPr>
        <p:sp>
          <p:nvSpPr>
            <p:cNvPr id="54"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5" name="Rounded Rectangle 4"/>
            <p:cNvSpPr/>
            <p:nvPr/>
          </p:nvSpPr>
          <p:spPr>
            <a:xfrm>
              <a:off x="2890355" y="174761"/>
              <a:ext cx="1732907" cy="299749"/>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or-IN" b="1" dirty="0">
                  <a:solidFill>
                    <a:schemeClr val="bg1"/>
                  </a:solidFill>
                </a:rPr>
                <a:t>ମିନି ଷ୍ଟେଟମେଣ୍ଟ</a:t>
              </a:r>
              <a:endParaRPr lang="en-IN" b="1" dirty="0">
                <a:solidFill>
                  <a:schemeClr val="bg1"/>
                </a:solidFill>
              </a:endParaRPr>
            </a:p>
            <a:p>
              <a:pPr algn="ctr" defTabSz="711200">
                <a:lnSpc>
                  <a:spcPct val="90000"/>
                </a:lnSpc>
                <a:spcAft>
                  <a:spcPct val="35000"/>
                </a:spcAft>
                <a:defRPr/>
              </a:pPr>
              <a:r>
                <a:rPr lang="or-IN" sz="1100" b="1" dirty="0">
                  <a:solidFill>
                    <a:schemeClr val="bg1"/>
                  </a:solidFill>
                </a:rPr>
                <a:t>(ସମସ୍ତ ବ୍ୟାଙ୍କ ଆକାଉଣ୍ଟସ୍)</a:t>
              </a:r>
              <a:endParaRPr lang="en-IN" sz="1100" b="1" dirty="0">
                <a:solidFill>
                  <a:schemeClr val="bg1"/>
                </a:solidFill>
              </a:endParaRPr>
            </a:p>
            <a:p>
              <a:pPr algn="ctr" defTabSz="711200">
                <a:lnSpc>
                  <a:spcPct val="90000"/>
                </a:lnSpc>
                <a:spcAft>
                  <a:spcPct val="35000"/>
                </a:spcAft>
                <a:defRPr/>
              </a:pPr>
              <a:endParaRPr lang="en-IN"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pic>
        <p:nvPicPr>
          <p:cNvPr id="37"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2">
            <a:extLst>
              <a:ext uri="{FF2B5EF4-FFF2-40B4-BE49-F238E27FC236}">
                <a16:creationId xmlns:a16="http://schemas.microsoft.com/office/drawing/2014/main" id="{C9632956-C407-45FA-BE07-552EEBBA1AA8}"/>
              </a:ext>
            </a:extLst>
          </p:cNvPr>
          <p:cNvGrpSpPr/>
          <p:nvPr/>
        </p:nvGrpSpPr>
        <p:grpSpPr bwMode="auto">
          <a:xfrm>
            <a:off x="1479176" y="4347497"/>
            <a:ext cx="2081824" cy="941292"/>
            <a:chOff x="2766576" y="3284"/>
            <a:chExt cx="1947327" cy="479728"/>
          </a:xfrm>
          <a:solidFill>
            <a:srgbClr val="0070C0"/>
          </a:solidFill>
          <a:scene3d>
            <a:camera prst="orthographicFront"/>
            <a:lightRig rig="threePt" dir="t">
              <a:rot lat="0" lon="0" rev="7500000"/>
            </a:lightRig>
          </a:scene3d>
        </p:grpSpPr>
        <p:sp>
          <p:nvSpPr>
            <p:cNvPr id="44" name="Rounded Rectangle 3">
              <a:extLst>
                <a:ext uri="{FF2B5EF4-FFF2-40B4-BE49-F238E27FC236}">
                  <a16:creationId xmlns:a16="http://schemas.microsoft.com/office/drawing/2014/main" id="{7EEB1EE1-A7EF-458F-BE6E-BA22E60824A4}"/>
                </a:ext>
              </a:extLst>
            </p:cNvPr>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7" name="Rounded Rectangle 4">
              <a:extLst>
                <a:ext uri="{FF2B5EF4-FFF2-40B4-BE49-F238E27FC236}">
                  <a16:creationId xmlns:a16="http://schemas.microsoft.com/office/drawing/2014/main" id="{25062D6D-EF6B-48D3-8F78-5E74F0B41C9D}"/>
                </a:ext>
              </a:extLst>
            </p:cNvPr>
            <p:cNvSpPr/>
            <p:nvPr/>
          </p:nvSpPr>
          <p:spPr>
            <a:xfrm>
              <a:off x="2956837" y="133197"/>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or-IN" b="1" dirty="0">
                  <a:solidFill>
                    <a:schemeClr val="bg1"/>
                  </a:solidFill>
                </a:rPr>
                <a:t>ନଗଦ ପ୍ରତ୍ୟାହାର</a:t>
              </a:r>
              <a:endParaRPr lang="en-IN"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sp>
        <p:nvSpPr>
          <p:cNvPr id="48" name="Rectangle 47">
            <a:extLst>
              <a:ext uri="{FF2B5EF4-FFF2-40B4-BE49-F238E27FC236}">
                <a16:creationId xmlns:a16="http://schemas.microsoft.com/office/drawing/2014/main" id="{E5AA0FC8-7D3C-4F79-BCC1-FCD26DE8D4ED}"/>
              </a:ext>
            </a:extLst>
          </p:cNvPr>
          <p:cNvSpPr/>
          <p:nvPr/>
        </p:nvSpPr>
        <p:spPr>
          <a:xfrm>
            <a:off x="0" y="6558686"/>
            <a:ext cx="12192000" cy="276999"/>
          </a:xfrm>
          <a:prstGeom prst="rect">
            <a:avLst/>
          </a:prstGeom>
        </p:spPr>
        <p:txBody>
          <a:bodyPr wrap="square">
            <a:spAutoFit/>
          </a:bodyPr>
          <a:lstStyle/>
          <a:p>
            <a:pPr algn="ctr"/>
            <a:r>
              <a:rPr lang="or-IN" sz="1200" dirty="0">
                <a:solidFill>
                  <a:schemeClr val="bg1">
                    <a:lumMod val="50000"/>
                  </a:schemeClr>
                </a:solidFill>
                <a:latin typeface="Helvetica" charset="0"/>
                <a:ea typeface="Helvetica" charset="0"/>
                <a:cs typeface="Helvetica" charset="0"/>
              </a:rPr>
              <a:t>କପିରାଇଟ୍ © </a:t>
            </a:r>
            <a:r>
              <a:rPr lang="en-US" sz="1200" dirty="0">
                <a:solidFill>
                  <a:schemeClr val="bg1">
                    <a:lumMod val="50000"/>
                  </a:schemeClr>
                </a:solidFill>
                <a:latin typeface="Helvetica" charset="0"/>
                <a:ea typeface="Helvetica" charset="0"/>
                <a:cs typeface="Helvetica" charset="0"/>
              </a:rPr>
              <a:t>HDFC </a:t>
            </a:r>
            <a:r>
              <a:rPr lang="or-IN" sz="1200" dirty="0">
                <a:solidFill>
                  <a:schemeClr val="bg1">
                    <a:lumMod val="50000"/>
                  </a:schemeClr>
                </a:solidFill>
                <a:latin typeface="Helvetica" charset="0"/>
                <a:ea typeface="Helvetica" charset="0"/>
                <a:cs typeface="Helvetica" charset="0"/>
              </a:rPr>
              <a:t>ବ୍ୟାଙ୍କ |</a:t>
            </a:r>
            <a:r>
              <a:rPr lang="en-US" sz="1200" dirty="0">
                <a:solidFill>
                  <a:schemeClr val="bg1">
                    <a:lumMod val="50000"/>
                  </a:schemeClr>
                </a:solidFill>
                <a:latin typeface="Helvetica" charset="0"/>
                <a:ea typeface="Helvetica" charset="0"/>
                <a:cs typeface="Helvetica" charset="0"/>
              </a:rPr>
              <a:t>            </a:t>
            </a:r>
            <a:r>
              <a:rPr lang="or-IN" sz="1200" dirty="0">
                <a:solidFill>
                  <a:schemeClr val="bg1">
                    <a:lumMod val="50000"/>
                  </a:schemeClr>
                </a:solidFill>
                <a:latin typeface="Helvetica" charset="0"/>
                <a:ea typeface="Helvetica" charset="0"/>
                <a:cs typeface="Helvetica" charset="0"/>
              </a:rPr>
              <a:t>ଗୋପନୀୟ</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ପ୍ରତିବନ୍ଧିତ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ଆଭ୍ୟନ୍ତରୀଣ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ଜନସାଧାରଣ |</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754355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5766" y="2885746"/>
            <a:ext cx="7138301" cy="769441"/>
          </a:xfrm>
          <a:prstGeom prst="rect">
            <a:avLst/>
          </a:prstGeom>
        </p:spPr>
        <p:txBody>
          <a:bodyPr wrap="none">
            <a:spAutoFit/>
          </a:bodyPr>
          <a:lstStyle/>
          <a:p>
            <a:r>
              <a:rPr lang="or-IN" sz="4400" dirty="0">
                <a:solidFill>
                  <a:schemeClr val="accent1">
                    <a:lumMod val="50000"/>
                  </a:schemeClr>
                </a:solidFill>
              </a:rPr>
              <a:t>ବିସି ପଏଣ୍ଟରେ ବାଧ୍ୟତାମୂଳକ ପ୍ରଦର୍ଶନ |</a:t>
            </a:r>
            <a:endParaRPr lang="en-US" sz="4400" dirty="0">
              <a:solidFill>
                <a:schemeClr val="accent1">
                  <a:lumMod val="50000"/>
                </a:schemeClr>
              </a:solidFill>
            </a:endParaRPr>
          </a:p>
        </p:txBody>
      </p:sp>
      <p:pic>
        <p:nvPicPr>
          <p:cNvPr id="7" name="Picture 40">
            <a:extLst>
              <a:ext uri="{FF2B5EF4-FFF2-40B4-BE49-F238E27FC236}">
                <a16:creationId xmlns:a16="http://schemas.microsoft.com/office/drawing/2014/main" id="{A41BE1CC-4D02-473F-A88D-18B21D5D0A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33FEE08-E090-4095-9962-A904AB0C05C3}"/>
              </a:ext>
            </a:extLst>
          </p:cNvPr>
          <p:cNvSpPr/>
          <p:nvPr/>
        </p:nvSpPr>
        <p:spPr>
          <a:xfrm>
            <a:off x="0" y="6558686"/>
            <a:ext cx="12192000" cy="276999"/>
          </a:xfrm>
          <a:prstGeom prst="rect">
            <a:avLst/>
          </a:prstGeom>
        </p:spPr>
        <p:txBody>
          <a:bodyPr wrap="square">
            <a:spAutoFit/>
          </a:bodyPr>
          <a:lstStyle/>
          <a:p>
            <a:pPr algn="ctr"/>
            <a:r>
              <a:rPr lang="or-IN" sz="1200" dirty="0">
                <a:solidFill>
                  <a:schemeClr val="bg1">
                    <a:lumMod val="50000"/>
                  </a:schemeClr>
                </a:solidFill>
                <a:latin typeface="Helvetica" charset="0"/>
                <a:ea typeface="Helvetica" charset="0"/>
                <a:cs typeface="Helvetica" charset="0"/>
              </a:rPr>
              <a:t>କପିରାଇଟ୍ © </a:t>
            </a:r>
            <a:r>
              <a:rPr lang="en-US" sz="1200" dirty="0">
                <a:solidFill>
                  <a:schemeClr val="bg1">
                    <a:lumMod val="50000"/>
                  </a:schemeClr>
                </a:solidFill>
                <a:latin typeface="Helvetica" charset="0"/>
                <a:ea typeface="Helvetica" charset="0"/>
                <a:cs typeface="Helvetica" charset="0"/>
              </a:rPr>
              <a:t>HDFC </a:t>
            </a:r>
            <a:r>
              <a:rPr lang="or-IN" sz="1200" dirty="0">
                <a:solidFill>
                  <a:schemeClr val="bg1">
                    <a:lumMod val="50000"/>
                  </a:schemeClr>
                </a:solidFill>
                <a:latin typeface="Helvetica" charset="0"/>
                <a:ea typeface="Helvetica" charset="0"/>
                <a:cs typeface="Helvetica" charset="0"/>
              </a:rPr>
              <a:t>ବ୍ୟାଙ୍କ |</a:t>
            </a:r>
            <a:r>
              <a:rPr lang="en-US" sz="1200" dirty="0">
                <a:solidFill>
                  <a:schemeClr val="bg1">
                    <a:lumMod val="50000"/>
                  </a:schemeClr>
                </a:solidFill>
                <a:latin typeface="Helvetica" charset="0"/>
                <a:ea typeface="Helvetica" charset="0"/>
                <a:cs typeface="Helvetica" charset="0"/>
              </a:rPr>
              <a:t>            </a:t>
            </a:r>
            <a:r>
              <a:rPr lang="or-IN" sz="1200" dirty="0">
                <a:solidFill>
                  <a:schemeClr val="bg1">
                    <a:lumMod val="50000"/>
                  </a:schemeClr>
                </a:solidFill>
                <a:latin typeface="Helvetica" charset="0"/>
                <a:ea typeface="Helvetica" charset="0"/>
                <a:cs typeface="Helvetica" charset="0"/>
              </a:rPr>
              <a:t>ଗୋପନୀୟ</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ପ୍ରତିବନ୍ଧିତ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ଆଭ୍ୟନ୍ତରୀଣ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ଜନସାଧାରଣ |</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1228625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7157" y="1276444"/>
            <a:ext cx="10515600" cy="3849009"/>
          </a:xfrm>
          <a:prstGeom prst="rect">
            <a:avLst/>
          </a:prstGeom>
        </p:spPr>
        <p:txBody>
          <a:bodyPr>
            <a:normAutofit/>
          </a:bodyPr>
          <a:lstStyle/>
          <a:p>
            <a:pPr>
              <a:buFont typeface="Wingdings" panose="05000000000000000000" pitchFamily="2" charset="2"/>
              <a:buChar char="ü"/>
            </a:pPr>
            <a:r>
              <a:rPr lang="or-IN" sz="2000" dirty="0"/>
              <a:t>ଅଭିଯୋଗ ସମାଧାନ ପୋଷ୍ଟର |</a:t>
            </a:r>
          </a:p>
          <a:p>
            <a:pPr>
              <a:buFont typeface="Wingdings" panose="05000000000000000000" pitchFamily="2" charset="2"/>
              <a:buChar char="ü"/>
            </a:pPr>
            <a:r>
              <a:rPr lang="or-IN" sz="2000" dirty="0"/>
              <a:t>ବ୍ୟାଙ୍କିଙ୍ଗ୍ ଓମ୍ବିଡସନ୍ ପୋଷ୍ଟର |</a:t>
            </a:r>
          </a:p>
          <a:p>
            <a:pPr>
              <a:buFont typeface="Wingdings" panose="05000000000000000000" pitchFamily="2" charset="2"/>
              <a:buChar char="ü"/>
            </a:pPr>
            <a:r>
              <a:rPr lang="or-IN" sz="2000" dirty="0"/>
              <a:t>ସେବା ଚାର୍ଜ ପୋଷ୍ଟର |</a:t>
            </a:r>
          </a:p>
          <a:p>
            <a:pPr>
              <a:buFont typeface="Wingdings" panose="05000000000000000000" pitchFamily="2" charset="2"/>
              <a:buChar char="ü"/>
            </a:pPr>
            <a:r>
              <a:rPr lang="or-IN" sz="2000" dirty="0"/>
              <a:t>ଅଭିଯୋଗ ପୁସ୍ତକ</a:t>
            </a:r>
          </a:p>
          <a:p>
            <a:pPr>
              <a:buFont typeface="Wingdings" panose="05000000000000000000" pitchFamily="2" charset="2"/>
              <a:buChar char="ü"/>
            </a:pPr>
            <a:r>
              <a:rPr lang="or-IN" sz="2000" dirty="0"/>
              <a:t>ସେବାଗୁଡିକ ପୋଷ୍ଟର ପ୍ରଦାନ କରାଯାଇଛି |</a:t>
            </a:r>
          </a:p>
          <a:p>
            <a:pPr>
              <a:buFont typeface="Wingdings" panose="05000000000000000000" pitchFamily="2" charset="2"/>
              <a:buChar char="ü"/>
            </a:pPr>
            <a:r>
              <a:rPr lang="or-IN" sz="2000" dirty="0"/>
              <a:t>ଉତ୍ପାଦ ପୋଷ୍ଟର - </a:t>
            </a:r>
            <a:r>
              <a:rPr lang="fr-FR" sz="2000" dirty="0"/>
              <a:t>ans </a:t>
            </a:r>
            <a:r>
              <a:rPr lang="or-IN" sz="2000" dirty="0"/>
              <a:t>ଣ ଏବଂ ଖାତା |</a:t>
            </a:r>
          </a:p>
          <a:p>
            <a:pPr>
              <a:buFont typeface="Wingdings" panose="05000000000000000000" pitchFamily="2" charset="2"/>
              <a:buChar char="ü"/>
            </a:pPr>
            <a:r>
              <a:rPr lang="or-IN" sz="2000" dirty="0"/>
              <a:t>ରେଜିଷ୍ଟର - ଅଭିଯୋଗ, ପରିଦର୍ଶନ, ଖାତା ଖୋଲିବା, କାରବାର |</a:t>
            </a:r>
          </a:p>
          <a:p>
            <a:pPr>
              <a:buFont typeface="Wingdings" panose="05000000000000000000" pitchFamily="2" charset="2"/>
              <a:buChar char="ü"/>
            </a:pPr>
            <a:r>
              <a:rPr lang="or-IN" sz="2000" dirty="0"/>
              <a:t>ଅଭିଯୋଗ ଡେସ୍କ ଇମେଲ </a:t>
            </a:r>
            <a:r>
              <a:rPr lang="fr-FR" sz="2000" dirty="0"/>
              <a:t>ID |</a:t>
            </a:r>
          </a:p>
          <a:p>
            <a:pPr>
              <a:buFont typeface="Wingdings" panose="05000000000000000000" pitchFamily="2" charset="2"/>
              <a:buChar char="ü"/>
            </a:pPr>
            <a:r>
              <a:rPr lang="or-IN" sz="2000" dirty="0"/>
              <a:t>ଗ୍ରାହକଙ୍କ ପାଇଁ ଡସ୍ ଏବଂ ଡଣ୍ଟସ୍ |</a:t>
            </a:r>
            <a:endParaRPr lang="en-IN" sz="2000" dirty="0"/>
          </a:p>
          <a:p>
            <a:pPr marL="0" indent="0" algn="ctr">
              <a:buNone/>
            </a:pPr>
            <a:endParaRPr lang="fr-FR" dirty="0"/>
          </a:p>
          <a:p>
            <a:pPr marL="0" indent="0" algn="ctr">
              <a:buNone/>
            </a:pPr>
            <a:endParaRPr lang="en-US" dirty="0"/>
          </a:p>
        </p:txBody>
      </p:sp>
      <p:sp>
        <p:nvSpPr>
          <p:cNvPr id="8" name="Rectangle 7"/>
          <p:cNvSpPr/>
          <p:nvPr/>
        </p:nvSpPr>
        <p:spPr>
          <a:xfrm>
            <a:off x="17416" y="143896"/>
            <a:ext cx="5905784" cy="646331"/>
          </a:xfrm>
          <a:prstGeom prst="rect">
            <a:avLst/>
          </a:prstGeom>
        </p:spPr>
        <p:txBody>
          <a:bodyPr wrap="none">
            <a:spAutoFit/>
          </a:bodyPr>
          <a:lstStyle/>
          <a:p>
            <a:r>
              <a:rPr lang="or-IN" sz="3600" b="1" dirty="0">
                <a:solidFill>
                  <a:schemeClr val="bg1"/>
                </a:solidFill>
                <a:latin typeface="Helvetica" panose="020B0604020202020204" pitchFamily="34" charset="0"/>
                <a:cs typeface="Helvetica" panose="020B0604020202020204" pitchFamily="34" charset="0"/>
              </a:rPr>
              <a:t>ବିସି ପଏଣ୍ଟରେ ବାଧ୍ୟତାମୂଳକ ପ୍ରଦର୍ଶନ |</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10" name="Picture 40">
            <a:extLst>
              <a:ext uri="{FF2B5EF4-FFF2-40B4-BE49-F238E27FC236}">
                <a16:creationId xmlns:a16="http://schemas.microsoft.com/office/drawing/2014/main" id="{38D09043-9F1F-4FE7-BA18-7C37010E55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8A9E245-FB10-4E4A-86A9-339F924A556D}"/>
              </a:ext>
            </a:extLst>
          </p:cNvPr>
          <p:cNvSpPr/>
          <p:nvPr/>
        </p:nvSpPr>
        <p:spPr>
          <a:xfrm>
            <a:off x="0" y="6558686"/>
            <a:ext cx="12192000" cy="276999"/>
          </a:xfrm>
          <a:prstGeom prst="rect">
            <a:avLst/>
          </a:prstGeom>
        </p:spPr>
        <p:txBody>
          <a:bodyPr wrap="square">
            <a:spAutoFit/>
          </a:bodyPr>
          <a:lstStyle/>
          <a:p>
            <a:pPr algn="ctr"/>
            <a:r>
              <a:rPr lang="or-IN" sz="1200" dirty="0">
                <a:solidFill>
                  <a:schemeClr val="bg1">
                    <a:lumMod val="50000"/>
                  </a:schemeClr>
                </a:solidFill>
                <a:latin typeface="Helvetica" charset="0"/>
                <a:ea typeface="Helvetica" charset="0"/>
                <a:cs typeface="Helvetica" charset="0"/>
              </a:rPr>
              <a:t>କପିରାଇଟ୍ © </a:t>
            </a:r>
            <a:r>
              <a:rPr lang="en-US" sz="1200" dirty="0">
                <a:solidFill>
                  <a:schemeClr val="bg1">
                    <a:lumMod val="50000"/>
                  </a:schemeClr>
                </a:solidFill>
                <a:latin typeface="Helvetica" charset="0"/>
                <a:ea typeface="Helvetica" charset="0"/>
                <a:cs typeface="Helvetica" charset="0"/>
              </a:rPr>
              <a:t>HDFC </a:t>
            </a:r>
            <a:r>
              <a:rPr lang="or-IN" sz="1200" dirty="0">
                <a:solidFill>
                  <a:schemeClr val="bg1">
                    <a:lumMod val="50000"/>
                  </a:schemeClr>
                </a:solidFill>
                <a:latin typeface="Helvetica" charset="0"/>
                <a:ea typeface="Helvetica" charset="0"/>
                <a:cs typeface="Helvetica" charset="0"/>
              </a:rPr>
              <a:t>ବ୍ୟାଙ୍କ |</a:t>
            </a:r>
            <a:r>
              <a:rPr lang="en-US" sz="1200" dirty="0">
                <a:solidFill>
                  <a:schemeClr val="bg1">
                    <a:lumMod val="50000"/>
                  </a:schemeClr>
                </a:solidFill>
                <a:latin typeface="Helvetica" charset="0"/>
                <a:ea typeface="Helvetica" charset="0"/>
                <a:cs typeface="Helvetica" charset="0"/>
              </a:rPr>
              <a:t>            </a:t>
            </a:r>
            <a:r>
              <a:rPr lang="or-IN" sz="1200" dirty="0">
                <a:solidFill>
                  <a:schemeClr val="bg1">
                    <a:lumMod val="50000"/>
                  </a:schemeClr>
                </a:solidFill>
                <a:latin typeface="Helvetica" charset="0"/>
                <a:ea typeface="Helvetica" charset="0"/>
                <a:cs typeface="Helvetica" charset="0"/>
              </a:rPr>
              <a:t>ଗୋପନୀୟ</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ପ୍ରତିବନ୍ଧିତ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ଆଭ୍ୟନ୍ତରୀଣ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ଜନସାଧାରଣ |</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540006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4820"/>
            <a:ext cx="9314916" cy="646331"/>
          </a:xfrm>
          <a:prstGeom prst="rect">
            <a:avLst/>
          </a:prstGeom>
          <a:noFill/>
        </p:spPr>
        <p:txBody>
          <a:bodyPr wrap="square" rtlCol="0">
            <a:spAutoFit/>
          </a:bodyPr>
          <a:lstStyle/>
          <a:p>
            <a:r>
              <a:rPr lang="or-IN" sz="3600" b="1" dirty="0">
                <a:solidFill>
                  <a:srgbClr val="FEFEFE"/>
                </a:solidFill>
                <a:latin typeface="Helvetica" charset="0"/>
                <a:ea typeface="Helvetica" charset="0"/>
                <a:cs typeface="Helvetica" charset="0"/>
              </a:rPr>
              <a:t>ମ </a:t>
            </a:r>
            <a:r>
              <a:rPr lang="en-US" sz="3600" b="1" dirty="0">
                <a:solidFill>
                  <a:srgbClr val="FEFEFE"/>
                </a:solidFill>
                <a:latin typeface="Helvetica" charset="0"/>
                <a:ea typeface="Helvetica" charset="0"/>
                <a:cs typeface="Helvetica" charset="0"/>
              </a:rPr>
              <a:t>Basic </a:t>
            </a:r>
            <a:r>
              <a:rPr lang="or-IN" sz="3600" b="1" dirty="0">
                <a:solidFill>
                  <a:srgbClr val="FEFEFE"/>
                </a:solidFill>
                <a:latin typeface="Helvetica" charset="0"/>
                <a:ea typeface="Helvetica" charset="0"/>
                <a:cs typeface="Helvetica" charset="0"/>
              </a:rPr>
              <a:t>ଳିକ ବ୍ୟାଙ୍କିଙ୍ଗ୍ ନୀତିଗୁଡିକ |</a:t>
            </a:r>
            <a:endParaRPr lang="en-US" sz="3600" b="1" dirty="0">
              <a:solidFill>
                <a:srgbClr val="FEFEFE"/>
              </a:solidFill>
              <a:latin typeface="Helvetica" charset="0"/>
              <a:ea typeface="Helvetica" charset="0"/>
              <a:cs typeface="Helvetica" charset="0"/>
            </a:endParaRPr>
          </a:p>
        </p:txBody>
      </p:sp>
      <p:sp>
        <p:nvSpPr>
          <p:cNvPr id="5" name="TextBox 3"/>
          <p:cNvSpPr txBox="1"/>
          <p:nvPr/>
        </p:nvSpPr>
        <p:spPr>
          <a:xfrm>
            <a:off x="496389" y="1486099"/>
            <a:ext cx="9314916" cy="3170099"/>
          </a:xfrm>
          <a:prstGeom prst="rect">
            <a:avLst/>
          </a:prstGeom>
          <a:noFill/>
        </p:spPr>
        <p:txBody>
          <a:bodyPr wrap="square" rtlCol="0">
            <a:spAutoFit/>
          </a:bodyPr>
          <a:lstStyle/>
          <a:p>
            <a:pPr>
              <a:buFont typeface="Wingdings" pitchFamily="2" charset="2"/>
              <a:buChar char="ü"/>
            </a:pPr>
            <a:endParaRPr lang="en-IN" sz="2000" dirty="0">
              <a:solidFill>
                <a:srgbClr val="002060"/>
              </a:solidFill>
            </a:endParaRPr>
          </a:p>
          <a:p>
            <a:pPr>
              <a:buFont typeface="Wingdings" pitchFamily="2" charset="2"/>
              <a:buChar char="ü"/>
            </a:pPr>
            <a:r>
              <a:rPr lang="or-IN" sz="2000" dirty="0">
                <a:solidFill>
                  <a:srgbClr val="002060"/>
                </a:solidFill>
              </a:rPr>
              <a:t>ବିଶ୍ୱାସ- ଗ୍ରାହକ ଟ୍ରଷ୍ଟ ନିର୍ମାଣ କରନ୍ତୁ |</a:t>
            </a:r>
            <a:endParaRPr lang="en-US" sz="2000" dirty="0">
              <a:solidFill>
                <a:srgbClr val="002060"/>
              </a:solidFill>
            </a:endParaRPr>
          </a:p>
          <a:p>
            <a:pPr>
              <a:buFont typeface="Wingdings" pitchFamily="2" charset="2"/>
              <a:buChar char="ü"/>
            </a:pPr>
            <a:endParaRPr lang="or-IN" sz="2000" dirty="0">
              <a:solidFill>
                <a:srgbClr val="002060"/>
              </a:solidFill>
            </a:endParaRPr>
          </a:p>
          <a:p>
            <a:pPr>
              <a:buFont typeface="Wingdings" pitchFamily="2" charset="2"/>
              <a:buChar char="ü"/>
            </a:pPr>
            <a:r>
              <a:rPr lang="or-IN" sz="2000" dirty="0">
                <a:solidFill>
                  <a:srgbClr val="002060"/>
                </a:solidFill>
              </a:rPr>
              <a:t>ଗୋପନୀୟତା - ଗ୍ରାହକଙ୍କ ଗୋପନୀୟତା ବଜାୟ ରଖନ୍ତୁ |</a:t>
            </a:r>
            <a:endParaRPr lang="en-US" sz="2000" dirty="0">
              <a:solidFill>
                <a:srgbClr val="002060"/>
              </a:solidFill>
            </a:endParaRPr>
          </a:p>
          <a:p>
            <a:pPr>
              <a:buFont typeface="Wingdings" pitchFamily="2" charset="2"/>
              <a:buChar char="ü"/>
            </a:pPr>
            <a:endParaRPr lang="or-IN" sz="2000" dirty="0">
              <a:solidFill>
                <a:srgbClr val="002060"/>
              </a:solidFill>
            </a:endParaRPr>
          </a:p>
          <a:p>
            <a:pPr>
              <a:buFont typeface="Wingdings" pitchFamily="2" charset="2"/>
              <a:buChar char="ü"/>
            </a:pPr>
            <a:r>
              <a:rPr lang="or-IN" sz="2000" dirty="0">
                <a:solidFill>
                  <a:srgbClr val="002060"/>
                </a:solidFill>
              </a:rPr>
              <a:t>ସେବା - ଗ୍ରାହକ ସେବା ଅତ୍ୟନ୍ତ ଗୁରୁତ୍ୱପୂର୍ଣ୍ଣ |</a:t>
            </a:r>
            <a:endParaRPr lang="en-US" sz="2000" dirty="0">
              <a:solidFill>
                <a:srgbClr val="002060"/>
              </a:solidFill>
            </a:endParaRPr>
          </a:p>
          <a:p>
            <a:pPr>
              <a:buFont typeface="Wingdings" pitchFamily="2" charset="2"/>
              <a:buChar char="ü"/>
            </a:pPr>
            <a:endParaRPr lang="or-IN" sz="2000" dirty="0">
              <a:solidFill>
                <a:srgbClr val="002060"/>
              </a:solidFill>
            </a:endParaRPr>
          </a:p>
          <a:p>
            <a:pPr>
              <a:buFont typeface="Wingdings" pitchFamily="2" charset="2"/>
              <a:buChar char="ü"/>
            </a:pPr>
            <a:r>
              <a:rPr lang="or-IN" sz="2000" dirty="0">
                <a:solidFill>
                  <a:srgbClr val="002060"/>
                </a:solidFill>
              </a:rPr>
              <a:t>ସାମାଜିକ-ଅର୍ଥନ </a:t>
            </a:r>
            <a:r>
              <a:rPr lang="en-IN" sz="2000" dirty="0">
                <a:solidFill>
                  <a:srgbClr val="002060"/>
                </a:solidFill>
              </a:rPr>
              <a:t>factors </a:t>
            </a:r>
            <a:r>
              <a:rPr lang="or-IN" sz="2000" dirty="0">
                <a:solidFill>
                  <a:srgbClr val="002060"/>
                </a:solidFill>
              </a:rPr>
              <a:t>ତିକ କାରଣଗୁଡିକ ବିଷୟରେ ଜ୍ଞାନ |</a:t>
            </a:r>
            <a:r>
              <a:rPr lang="en-IN" sz="2000" dirty="0">
                <a:solidFill>
                  <a:srgbClr val="002060"/>
                </a:solidFill>
              </a:rPr>
              <a:t> </a:t>
            </a:r>
          </a:p>
          <a:p>
            <a:pPr>
              <a:buFont typeface="Wingdings" pitchFamily="2" charset="2"/>
              <a:buChar char="ü"/>
            </a:pPr>
            <a:endParaRPr lang="en-IN" sz="2000" dirty="0">
              <a:solidFill>
                <a:srgbClr val="002060"/>
              </a:solidFill>
            </a:endParaRPr>
          </a:p>
          <a:p>
            <a:endParaRPr lang="en-IN" sz="2000" dirty="0">
              <a:solidFill>
                <a:srgbClr val="002060"/>
              </a:solidFill>
            </a:endParaRPr>
          </a:p>
        </p:txBody>
      </p:sp>
      <p:pic>
        <p:nvPicPr>
          <p:cNvPr id="7" name="Picture 40">
            <a:extLst>
              <a:ext uri="{FF2B5EF4-FFF2-40B4-BE49-F238E27FC236}">
                <a16:creationId xmlns:a16="http://schemas.microsoft.com/office/drawing/2014/main" id="{E216670A-FD53-43EA-9D77-780C84ABF6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38C8F7E-834F-4DF2-9B91-C1549177ACF4}"/>
              </a:ext>
            </a:extLst>
          </p:cNvPr>
          <p:cNvSpPr/>
          <p:nvPr/>
        </p:nvSpPr>
        <p:spPr>
          <a:xfrm>
            <a:off x="0" y="6558686"/>
            <a:ext cx="12192000" cy="276999"/>
          </a:xfrm>
          <a:prstGeom prst="rect">
            <a:avLst/>
          </a:prstGeom>
        </p:spPr>
        <p:txBody>
          <a:bodyPr wrap="square">
            <a:spAutoFit/>
          </a:bodyPr>
          <a:lstStyle/>
          <a:p>
            <a:pPr algn="ctr"/>
            <a:r>
              <a:rPr lang="or-IN" sz="1200" dirty="0">
                <a:solidFill>
                  <a:schemeClr val="bg1">
                    <a:lumMod val="50000"/>
                  </a:schemeClr>
                </a:solidFill>
                <a:latin typeface="Helvetica" charset="0"/>
                <a:ea typeface="Helvetica" charset="0"/>
                <a:cs typeface="Helvetica" charset="0"/>
              </a:rPr>
              <a:t>କପିରାଇଟ୍ © </a:t>
            </a:r>
            <a:r>
              <a:rPr lang="en-US" sz="1200" dirty="0">
                <a:solidFill>
                  <a:schemeClr val="bg1">
                    <a:lumMod val="50000"/>
                  </a:schemeClr>
                </a:solidFill>
                <a:latin typeface="Helvetica" charset="0"/>
                <a:ea typeface="Helvetica" charset="0"/>
                <a:cs typeface="Helvetica" charset="0"/>
              </a:rPr>
              <a:t>HDFC </a:t>
            </a:r>
            <a:r>
              <a:rPr lang="or-IN" sz="1200" dirty="0">
                <a:solidFill>
                  <a:schemeClr val="bg1">
                    <a:lumMod val="50000"/>
                  </a:schemeClr>
                </a:solidFill>
                <a:latin typeface="Helvetica" charset="0"/>
                <a:ea typeface="Helvetica" charset="0"/>
                <a:cs typeface="Helvetica" charset="0"/>
              </a:rPr>
              <a:t>ବ୍ୟାଙ୍କ |</a:t>
            </a:r>
            <a:r>
              <a:rPr lang="en-US" sz="1200" dirty="0">
                <a:solidFill>
                  <a:schemeClr val="bg1">
                    <a:lumMod val="50000"/>
                  </a:schemeClr>
                </a:solidFill>
                <a:latin typeface="Helvetica" charset="0"/>
                <a:ea typeface="Helvetica" charset="0"/>
                <a:cs typeface="Helvetica" charset="0"/>
              </a:rPr>
              <a:t>            </a:t>
            </a:r>
            <a:r>
              <a:rPr lang="or-IN" sz="1200" dirty="0">
                <a:solidFill>
                  <a:schemeClr val="bg1">
                    <a:lumMod val="50000"/>
                  </a:schemeClr>
                </a:solidFill>
                <a:latin typeface="Helvetica" charset="0"/>
                <a:ea typeface="Helvetica" charset="0"/>
                <a:cs typeface="Helvetica" charset="0"/>
              </a:rPr>
              <a:t>ଗୋପନୀୟ</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ପ୍ରତିବନ୍ଧିତ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ଆଭ୍ୟନ୍ତରୀଣ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ଜନସାଧାରଣ |</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3753" y="1355749"/>
            <a:ext cx="10273553" cy="3785652"/>
          </a:xfrm>
          <a:prstGeom prst="rect">
            <a:avLst/>
          </a:prstGeom>
        </p:spPr>
        <p:txBody>
          <a:bodyPr wrap="square">
            <a:spAutoFit/>
          </a:bodyPr>
          <a:lstStyle/>
          <a:p>
            <a:r>
              <a:rPr lang="en-US" sz="2000" b="1" dirty="0">
                <a:solidFill>
                  <a:srgbClr val="000000"/>
                </a:solidFill>
                <a:latin typeface="Calibri" panose="020F0502020204030204" pitchFamily="34" charset="0"/>
              </a:rPr>
              <a:t> </a:t>
            </a:r>
            <a:endParaRPr lang="en-US" sz="2000" dirty="0">
              <a:solidFill>
                <a:srgbClr val="000000"/>
              </a:solidFill>
              <a:latin typeface="Calibri" panose="020F0502020204030204" pitchFamily="34" charset="0"/>
            </a:endParaRPr>
          </a:p>
          <a:p>
            <a:r>
              <a:rPr lang="or-IN" sz="2000" dirty="0">
                <a:solidFill>
                  <a:srgbClr val="000000"/>
                </a:solidFill>
                <a:latin typeface="Calibri" panose="020F0502020204030204" pitchFamily="34" charset="0"/>
              </a:rPr>
              <a:t>ଡକ୍ୟୁମେଣ୍ଟ, ତଥ୍ୟ କିମ୍ବା ସୂଚନାର ସ୍ </a:t>
            </a:r>
            <a:r>
              <a:rPr lang="en-US" sz="2000" dirty="0">
                <a:solidFill>
                  <a:srgbClr val="000000"/>
                </a:solidFill>
                <a:latin typeface="Calibri" panose="020F0502020204030204" pitchFamily="34" charset="0"/>
              </a:rPr>
              <a:t>independent </a:t>
            </a:r>
            <a:r>
              <a:rPr lang="or-IN" sz="2000" dirty="0">
                <a:solidFill>
                  <a:srgbClr val="000000"/>
                </a:solidFill>
                <a:latin typeface="Calibri" panose="020F0502020204030204" pitchFamily="34" charset="0"/>
              </a:rPr>
              <a:t>ାଧୀନ ତଥା ନିର୍ଭରଶୀଳ ଉତ୍ସ ମାଧ୍ୟମରେ ଗ୍ରାହକଙ୍କ ପରିଚୟ ଚିହ୍ନଟ ଏବଂ ଯାଞ୍ଚ କରିବାର ମାଧ୍ୟମ ହେଉଛି </a:t>
            </a:r>
            <a:r>
              <a:rPr lang="en-US" sz="2000" dirty="0">
                <a:solidFill>
                  <a:srgbClr val="000000"/>
                </a:solidFill>
                <a:latin typeface="Calibri" panose="020F0502020204030204" pitchFamily="34" charset="0"/>
              </a:rPr>
              <a:t>KYC | </a:t>
            </a:r>
            <a:r>
              <a:rPr lang="or-IN" sz="2000" dirty="0">
                <a:solidFill>
                  <a:srgbClr val="000000"/>
                </a:solidFill>
                <a:latin typeface="Calibri" panose="020F0502020204030204" pitchFamily="34" charset="0"/>
              </a:rPr>
              <a:t>ପରିଚୟ ଯାଞ୍ଚ କରିବାର ଉଦ୍ଦେଶ୍ୟ ପାଇଁ:</a:t>
            </a:r>
            <a:r>
              <a:rPr lang="en-US" sz="2000" dirty="0">
                <a:solidFill>
                  <a:srgbClr val="000000"/>
                </a:solidFill>
                <a:latin typeface="Calibri" panose="020F0502020204030204" pitchFamily="34" charset="0"/>
              </a:rPr>
              <a:t> </a:t>
            </a:r>
          </a:p>
          <a:p>
            <a:endParaRPr lang="en-US" sz="2000" dirty="0">
              <a:solidFill>
                <a:srgbClr val="000000"/>
              </a:solidFill>
              <a:latin typeface="Calibri" panose="020F0502020204030204" pitchFamily="34" charset="0"/>
            </a:endParaRPr>
          </a:p>
          <a:p>
            <a:pPr marL="342900" indent="-342900">
              <a:buFontTx/>
              <a:buChar char="-"/>
            </a:pPr>
            <a:r>
              <a:rPr lang="or-IN" sz="2000" dirty="0">
                <a:solidFill>
                  <a:srgbClr val="000000"/>
                </a:solidFill>
                <a:latin typeface="Calibri" panose="020F0502020204030204" pitchFamily="34" charset="0"/>
              </a:rPr>
              <a:t>ବ୍ୟକ୍ତିଗତ ଗ୍ରାହକ: ବ୍ୟାଙ୍କ ଗ୍ରାହକଙ୍କ ପରିଚୟ ସୂଚନା, ଠିକଣା ଏବଂ ସାମ୍ପ୍ରତିକ ଫଟୋଗ୍ରାଫ୍ ପାଇବ | ମିଳିତ ଧାରକ ଏବଂ ମାଣ୍ଡେଟ୍ ଧାରକମାନଙ୍କ ପାଇଁ ମଧ୍ୟ ସମାନ ସୂଚନା ପ୍ରଦାନ କରିବାକୁ ପଡିବ |</a:t>
            </a:r>
            <a:endParaRPr lang="en-US" sz="2000" dirty="0">
              <a:solidFill>
                <a:srgbClr val="000000"/>
              </a:solidFill>
              <a:latin typeface="Calibri" panose="020F0502020204030204" pitchFamily="34" charset="0"/>
            </a:endParaRPr>
          </a:p>
          <a:p>
            <a:pPr marL="342900" indent="-342900">
              <a:buFontTx/>
              <a:buChar char="-"/>
            </a:pPr>
            <a:endParaRPr lang="or-IN" sz="2000" dirty="0">
              <a:solidFill>
                <a:srgbClr val="000000"/>
              </a:solidFill>
              <a:latin typeface="Calibri" panose="020F0502020204030204" pitchFamily="34" charset="0"/>
            </a:endParaRPr>
          </a:p>
          <a:p>
            <a:pPr marL="342900" indent="-342900">
              <a:buFontTx/>
              <a:buChar char="-"/>
            </a:pPr>
            <a:r>
              <a:rPr lang="or-IN" sz="2000" dirty="0">
                <a:solidFill>
                  <a:srgbClr val="000000"/>
                </a:solidFill>
                <a:latin typeface="Calibri" panose="020F0502020204030204" pitchFamily="34" charset="0"/>
              </a:rPr>
              <a:t>ଅଣ-ବ୍ୟକ୍ତିଗତ ଗ୍ରାହକ: ସଂସ୍ଥାର ଆଇନଗତ ସ୍ଥିତି, ଅପରେଟିଂ ଠିକଣା, ପ୍ରାଧିକୃତ ଦସ୍ତଖତକାରୀ ଏବଂ ଲାଭଦାୟକ ମାଲିକ ଯାଞ୍ଚ କରିବାକୁ ବ୍ୟାଙ୍କ ପରିଚୟ ତଥ୍ୟ ପାଇବ |</a:t>
            </a:r>
            <a:r>
              <a:rPr lang="en-US" sz="2000" dirty="0">
                <a:solidFill>
                  <a:srgbClr val="000000"/>
                </a:solidFill>
                <a:latin typeface="Calibri" panose="020F0502020204030204" pitchFamily="34" charset="0"/>
              </a:rPr>
              <a:t> </a:t>
            </a:r>
          </a:p>
          <a:p>
            <a:endParaRPr lang="en-US" sz="2000" dirty="0">
              <a:solidFill>
                <a:srgbClr val="000000"/>
              </a:solidFill>
              <a:latin typeface="Calibri" panose="020F0502020204030204" pitchFamily="34" charset="0"/>
            </a:endParaRPr>
          </a:p>
          <a:p>
            <a:r>
              <a:rPr lang="or-IN" sz="2000" dirty="0">
                <a:solidFill>
                  <a:srgbClr val="000000"/>
                </a:solidFill>
                <a:latin typeface="Calibri" panose="020F0502020204030204" pitchFamily="34" charset="0"/>
              </a:rPr>
              <a:t>ଚାକିରୀ / ବ୍ୟବସାୟର ପ୍ରକୃତି ଯାହା ଗ୍ରାହକ କରିବାକୁ ବା ଆଶା କରନ୍ତି ଏବଂ ବ୍ୟାଙ୍କ ସହିତ ଆକାଉଣ୍ଟ ଖୋଲିବାର ଉଦ୍ଦେଶ୍ୟ ଉପରେ ମଧ୍ୟ ସୂଚନା ଆବଶ୍ୟକ |</a:t>
            </a:r>
            <a:r>
              <a:rPr lang="en-US" sz="2000" dirty="0">
                <a:solidFill>
                  <a:srgbClr val="000000"/>
                </a:solidFill>
                <a:latin typeface="Calibri" panose="020F0502020204030204" pitchFamily="34" charset="0"/>
              </a:rPr>
              <a:t> </a:t>
            </a:r>
          </a:p>
        </p:txBody>
      </p:sp>
      <p:sp>
        <p:nvSpPr>
          <p:cNvPr id="7" name="Rectangle 6"/>
          <p:cNvSpPr/>
          <p:nvPr/>
        </p:nvSpPr>
        <p:spPr>
          <a:xfrm>
            <a:off x="0" y="98624"/>
            <a:ext cx="5376783" cy="646331"/>
          </a:xfrm>
          <a:prstGeom prst="rect">
            <a:avLst/>
          </a:prstGeom>
        </p:spPr>
        <p:txBody>
          <a:bodyPr wrap="square">
            <a:spAutoFit/>
          </a:bodyPr>
          <a:lstStyle/>
          <a:p>
            <a:r>
              <a:rPr lang="en-US" sz="3600" b="1" dirty="0">
                <a:solidFill>
                  <a:schemeClr val="bg1"/>
                </a:solidFill>
                <a:latin typeface="Helvetica" panose="020B0604020202020204" pitchFamily="34" charset="0"/>
                <a:cs typeface="Helvetica" panose="020B0604020202020204" pitchFamily="34" charset="0"/>
              </a:rPr>
              <a:t>KYC </a:t>
            </a:r>
            <a:r>
              <a:rPr lang="or-IN" sz="3600" b="1" dirty="0">
                <a:solidFill>
                  <a:schemeClr val="bg1"/>
                </a:solidFill>
                <a:latin typeface="Helvetica" panose="020B0604020202020204" pitchFamily="34" charset="0"/>
                <a:cs typeface="Helvetica" panose="020B0604020202020204" pitchFamily="34" charset="0"/>
              </a:rPr>
              <a:t>ର ଗୁରୁତ୍ୱ |</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11" name="Picture 40">
            <a:extLst>
              <a:ext uri="{FF2B5EF4-FFF2-40B4-BE49-F238E27FC236}">
                <a16:creationId xmlns:a16="http://schemas.microsoft.com/office/drawing/2014/main" id="{1CF84811-C5CC-4F7C-A819-1D773D8520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1461770-0C18-4B5A-800C-C41BFC61EAAE}"/>
              </a:ext>
            </a:extLst>
          </p:cNvPr>
          <p:cNvSpPr/>
          <p:nvPr/>
        </p:nvSpPr>
        <p:spPr>
          <a:xfrm>
            <a:off x="0" y="6558686"/>
            <a:ext cx="12192000" cy="276999"/>
          </a:xfrm>
          <a:prstGeom prst="rect">
            <a:avLst/>
          </a:prstGeom>
        </p:spPr>
        <p:txBody>
          <a:bodyPr wrap="square">
            <a:spAutoFit/>
          </a:bodyPr>
          <a:lstStyle/>
          <a:p>
            <a:pPr algn="ctr"/>
            <a:r>
              <a:rPr lang="or-IN" sz="1200" dirty="0">
                <a:solidFill>
                  <a:schemeClr val="bg1">
                    <a:lumMod val="50000"/>
                  </a:schemeClr>
                </a:solidFill>
                <a:latin typeface="Helvetica" charset="0"/>
                <a:ea typeface="Helvetica" charset="0"/>
                <a:cs typeface="Helvetica" charset="0"/>
              </a:rPr>
              <a:t>କପିରାଇଟ୍ © </a:t>
            </a:r>
            <a:r>
              <a:rPr lang="en-US" sz="1200" dirty="0">
                <a:solidFill>
                  <a:schemeClr val="bg1">
                    <a:lumMod val="50000"/>
                  </a:schemeClr>
                </a:solidFill>
                <a:latin typeface="Helvetica" charset="0"/>
                <a:ea typeface="Helvetica" charset="0"/>
                <a:cs typeface="Helvetica" charset="0"/>
              </a:rPr>
              <a:t>HDFC </a:t>
            </a:r>
            <a:r>
              <a:rPr lang="or-IN" sz="1200" dirty="0">
                <a:solidFill>
                  <a:schemeClr val="bg1">
                    <a:lumMod val="50000"/>
                  </a:schemeClr>
                </a:solidFill>
                <a:latin typeface="Helvetica" charset="0"/>
                <a:ea typeface="Helvetica" charset="0"/>
                <a:cs typeface="Helvetica" charset="0"/>
              </a:rPr>
              <a:t>ବ୍ୟାଙ୍କ |</a:t>
            </a:r>
            <a:r>
              <a:rPr lang="en-US" sz="1200" dirty="0">
                <a:solidFill>
                  <a:schemeClr val="bg1">
                    <a:lumMod val="50000"/>
                  </a:schemeClr>
                </a:solidFill>
                <a:latin typeface="Helvetica" charset="0"/>
                <a:ea typeface="Helvetica" charset="0"/>
                <a:cs typeface="Helvetica" charset="0"/>
              </a:rPr>
              <a:t>            </a:t>
            </a:r>
            <a:r>
              <a:rPr lang="or-IN" sz="1200" dirty="0">
                <a:solidFill>
                  <a:schemeClr val="bg1">
                    <a:lumMod val="50000"/>
                  </a:schemeClr>
                </a:solidFill>
                <a:latin typeface="Helvetica" charset="0"/>
                <a:ea typeface="Helvetica" charset="0"/>
                <a:cs typeface="Helvetica" charset="0"/>
              </a:rPr>
              <a:t>ଗୋପନୀୟ</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ପ୍ରତିବନ୍ଧିତ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ଆଭ୍ୟନ୍ତରୀଣ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ଜନସାଧାରଣ |</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474552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9676"/>
            <a:ext cx="12048565" cy="4708981"/>
          </a:xfrm>
          <a:prstGeom prst="rect">
            <a:avLst/>
          </a:prstGeom>
        </p:spPr>
        <p:txBody>
          <a:bodyPr wrap="square">
            <a:spAutoFit/>
          </a:bodyPr>
          <a:lstStyle/>
          <a:p>
            <a:pPr algn="just">
              <a:defRPr/>
            </a:pPr>
            <a:r>
              <a:rPr lang="or-IN" sz="2000" dirty="0"/>
              <a:t>ବ୍ୟାଙ୍କଗୁଡିକ ସାଧାରଣତ </a:t>
            </a:r>
            <a:r>
              <a:rPr lang="en-US" sz="2000" dirty="0"/>
              <a:t>the </a:t>
            </a:r>
            <a:r>
              <a:rPr lang="or-IN" sz="2000" dirty="0"/>
              <a:t>ନିମ୍ନଲିଖିତ ଚାରୋଟି ମୁଖ୍ୟ ଉପାଦାନକୁ ଅନ୍ତର୍ଭୁକ୍ତ କରି ସେମାନଙ୍କର </a:t>
            </a:r>
            <a:r>
              <a:rPr lang="en-US" sz="2000" dirty="0"/>
              <a:t>KYC </a:t>
            </a:r>
            <a:r>
              <a:rPr lang="or-IN" sz="2000" dirty="0"/>
              <a:t>ନୀତିଗୁଡିକ ଫ୍ରେମ୍ କରନ୍ତି:</a:t>
            </a:r>
            <a:endParaRPr lang="en-US" sz="2000" dirty="0"/>
          </a:p>
          <a:p>
            <a:pPr algn="just">
              <a:defRPr/>
            </a:pPr>
            <a:endParaRPr lang="en-IN" sz="2000" dirty="0"/>
          </a:p>
          <a:p>
            <a:pPr algn="just">
              <a:defRPr/>
            </a:pPr>
            <a:r>
              <a:rPr lang="or-IN" sz="2000" b="1" dirty="0"/>
              <a:t>ଗ୍ରାହକ ଗ୍ରହଣ ନୀତି</a:t>
            </a:r>
            <a:r>
              <a:rPr lang="en-US" sz="2000" dirty="0"/>
              <a:t>; </a:t>
            </a:r>
            <a:r>
              <a:rPr lang="or-IN" sz="2000" dirty="0"/>
              <a:t>କେବଳ ସେହି ଗ୍ରାହକମାନଙ୍କୁ ଗ୍ରହଣ କର, ଯାହାର ପରିଚୟ ଗ୍ରାହକଙ୍କ ବିପଦ ପ୍ରୋଫାଇଲ୍ ପାଇଁ ଉପଯୁକ୍ତ ପରିଶ୍ରମ କରି ପ୍ରତିଷ୍ଠିତ | ଯେଉଁଠାରେ ନିବେଶକ ଏକ ନୂତନ ନିବେଶକ, ସେଠାରେ ଖାତା ଖୋଲିବା ନିଶ୍ଚିତ ହେବ ଯେ ପ୍ରି ଆକାଉଣ୍ଟ ଖୋଲିବା </a:t>
            </a:r>
            <a:r>
              <a:rPr lang="en-US" sz="2000" dirty="0"/>
              <a:t>KYC </a:t>
            </a:r>
            <a:r>
              <a:rPr lang="or-IN" sz="2000" dirty="0"/>
              <a:t>ଡକ୍ୟୁମେଣ୍ଟେସନ୍ ଏବଂ ପ୍ରକ୍ରିୟା ଚାଲିଛି |</a:t>
            </a:r>
            <a:endParaRPr lang="en-US" sz="2000" dirty="0"/>
          </a:p>
          <a:p>
            <a:pPr algn="just">
              <a:defRPr/>
            </a:pPr>
            <a:endParaRPr lang="en-IN" sz="2000" dirty="0"/>
          </a:p>
          <a:p>
            <a:pPr algn="just">
              <a:defRPr/>
            </a:pPr>
            <a:r>
              <a:rPr lang="or-IN" sz="2000" b="1" dirty="0"/>
              <a:t>ଗ୍ରାହକ ପରିଚୟ ପ୍ରଣାଳୀ |</a:t>
            </a:r>
            <a:r>
              <a:rPr lang="en-US" sz="2000" b="1" dirty="0"/>
              <a:t>;</a:t>
            </a:r>
            <a:r>
              <a:rPr lang="en-US" sz="2000" dirty="0"/>
              <a:t> </a:t>
            </a:r>
            <a:r>
              <a:rPr lang="or-IN" sz="2000" dirty="0"/>
              <a:t>ବିଭିନ୍ନ ପର୍ଯ୍ୟାୟରେ ଅର୍ଥାତ୍ ବ୍ୟାଙ୍କିଙ୍ଗ୍ ସମ୍ପର୍କ ସ୍ଥାପନ କରିବା ସମୟରେ ଗ୍ରାହକ ପରିଚୟ ପ୍ରକ୍ରିୟାକୁ ସ୍ପଷ୍ଟ ଭାବରେ ବନାନ କରିବାକୁ ବ୍ୟାଙ୍କଗୁଡିକ ଆବଶ୍ୟକ |</a:t>
            </a:r>
            <a:endParaRPr lang="en-US" sz="2000" dirty="0"/>
          </a:p>
          <a:p>
            <a:pPr algn="just">
              <a:defRPr/>
            </a:pPr>
            <a:endParaRPr lang="en-IN" sz="2000" dirty="0"/>
          </a:p>
          <a:p>
            <a:pPr algn="just">
              <a:defRPr/>
            </a:pPr>
            <a:r>
              <a:rPr lang="or-IN" sz="2000" b="1" dirty="0"/>
              <a:t>କାରବାରର ମନିଟରିଂ</a:t>
            </a:r>
            <a:r>
              <a:rPr lang="en-US" sz="2000" dirty="0"/>
              <a:t>: </a:t>
            </a:r>
            <a:r>
              <a:rPr lang="or-IN" sz="2000" dirty="0"/>
              <a:t>କାରବାର ମନିଟରିଂକୁ “ସନ୍ଦେହଜନକ କାରବାର ଚିହ୍ନଟ କରିବା ପାଇଁ ଏକ ଆନୁଷ୍ଠାନିକ ପ୍ରକ୍ରିୟା ଏବଂ ସମାନ ଭାବରେ ଆଭ୍ୟନ୍ତରୀଣ ରିପୋର୍ଟ କରିବା ପାଇଁ ଏକ ପ୍ରକ୍ରିୟା” ଭାବରେ ବ୍ୟାଖ୍ୟା କରାଯାଇପାରେ | ମନିଟରିଂ ଅର୍ଥ ହେଉଛି ଯେ ଗ୍ରାହକଙ୍କ କାରବାରର ବିଶ୍ଳେଷଣ ଏକ </a:t>
            </a:r>
            <a:r>
              <a:rPr lang="en-US" sz="2000" dirty="0"/>
              <a:t>AML </a:t>
            </a:r>
            <a:r>
              <a:rPr lang="or-IN" sz="2000" dirty="0"/>
              <a:t>ରୁ ସନ୍ଦେହଜନକ ଦେଖାଯାଉଛି କି ନାହିଁ ତାହା ଜାଣିବା ପାଇଁ |</a:t>
            </a:r>
            <a:r>
              <a:rPr lang="en-US" sz="2000" dirty="0"/>
              <a:t> </a:t>
            </a:r>
          </a:p>
          <a:p>
            <a:pPr algn="just">
              <a:defRPr/>
            </a:pPr>
            <a:endParaRPr lang="en-IN" sz="2000" dirty="0"/>
          </a:p>
          <a:p>
            <a:pPr algn="just">
              <a:defRPr/>
            </a:pPr>
            <a:r>
              <a:rPr lang="or-IN" sz="2000" b="1" dirty="0"/>
              <a:t>ବିପଦ ପରିଚାଳନା</a:t>
            </a:r>
            <a:r>
              <a:rPr lang="en-US" sz="2000" b="1" dirty="0"/>
              <a:t> :</a:t>
            </a:r>
            <a:r>
              <a:rPr lang="en-US" sz="2000" dirty="0"/>
              <a:t> </a:t>
            </a:r>
            <a:r>
              <a:rPr lang="or-IN" sz="2000" dirty="0"/>
              <a:t>ପ୍ରଭାବଶାଳୀ </a:t>
            </a:r>
            <a:r>
              <a:rPr lang="en-US" sz="2000" dirty="0"/>
              <a:t>KYC </a:t>
            </a:r>
            <a:r>
              <a:rPr lang="or-IN" sz="2000" dirty="0"/>
              <a:t>ଗ୍ରାହକଙ୍କ ପରିଚୟ, ସେମାନଙ୍କର ଆର୍ଥିକ କାର୍ଯ୍ୟକଳାପ ଏବଂ ସେମାନେ ସୃଷ୍ଟି କରୁଥିବା ବିପଦ ଜାଣିବା ସହିତ ଜଡିତ | ଖାତା ଖୋଲିବାବେଳେ ଆମକୁ ଆମର ଦେୟ ପରିଶ୍ରମ କରିବାକୁ ନିଶ୍ଚିତ କରିବାକୁ ପଡିବ |</a:t>
            </a:r>
            <a:endParaRPr lang="en-IN" sz="2000" dirty="0"/>
          </a:p>
        </p:txBody>
      </p:sp>
      <p:sp>
        <p:nvSpPr>
          <p:cNvPr id="3" name="Rectangle 2"/>
          <p:cNvSpPr/>
          <p:nvPr/>
        </p:nvSpPr>
        <p:spPr>
          <a:xfrm>
            <a:off x="17070" y="133958"/>
            <a:ext cx="5793574" cy="646331"/>
          </a:xfrm>
          <a:prstGeom prst="rect">
            <a:avLst/>
          </a:prstGeom>
        </p:spPr>
        <p:txBody>
          <a:bodyPr wrap="none">
            <a:spAutoFit/>
          </a:bodyPr>
          <a:lstStyle/>
          <a:p>
            <a:r>
              <a:rPr lang="en-US" sz="3600" b="1" dirty="0">
                <a:solidFill>
                  <a:schemeClr val="bg1"/>
                </a:solidFill>
                <a:latin typeface="Helvetica" panose="020B0604020202020204" pitchFamily="34" charset="0"/>
                <a:cs typeface="Helvetica" panose="020B0604020202020204" pitchFamily="34" charset="0"/>
              </a:rPr>
              <a:t>KYC </a:t>
            </a:r>
            <a:r>
              <a:rPr lang="or-IN" sz="3600" b="1" dirty="0">
                <a:solidFill>
                  <a:schemeClr val="bg1"/>
                </a:solidFill>
                <a:latin typeface="Helvetica" panose="020B0604020202020204" pitchFamily="34" charset="0"/>
                <a:cs typeface="Helvetica" panose="020B0604020202020204" pitchFamily="34" charset="0"/>
              </a:rPr>
              <a:t>ନୀତିର ମୁଖ୍ୟ ଉପାଦାନଗୁଡିକ |</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8" name="Picture 40">
            <a:extLst>
              <a:ext uri="{FF2B5EF4-FFF2-40B4-BE49-F238E27FC236}">
                <a16:creationId xmlns:a16="http://schemas.microsoft.com/office/drawing/2014/main" id="{2F317CDB-555A-447F-A092-239A0835D3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14B028A-5CB0-455C-BF0C-B2DD727AD3B1}"/>
              </a:ext>
            </a:extLst>
          </p:cNvPr>
          <p:cNvSpPr/>
          <p:nvPr/>
        </p:nvSpPr>
        <p:spPr>
          <a:xfrm>
            <a:off x="0" y="6558686"/>
            <a:ext cx="12192000" cy="276999"/>
          </a:xfrm>
          <a:prstGeom prst="rect">
            <a:avLst/>
          </a:prstGeom>
        </p:spPr>
        <p:txBody>
          <a:bodyPr wrap="square">
            <a:spAutoFit/>
          </a:bodyPr>
          <a:lstStyle/>
          <a:p>
            <a:pPr algn="ctr"/>
            <a:r>
              <a:rPr lang="or-IN" sz="1200" dirty="0">
                <a:solidFill>
                  <a:schemeClr val="bg1">
                    <a:lumMod val="50000"/>
                  </a:schemeClr>
                </a:solidFill>
                <a:latin typeface="Helvetica" charset="0"/>
                <a:ea typeface="Helvetica" charset="0"/>
                <a:cs typeface="Helvetica" charset="0"/>
              </a:rPr>
              <a:t>କପିରାଇଟ୍ © </a:t>
            </a:r>
            <a:r>
              <a:rPr lang="en-US" sz="1200" dirty="0">
                <a:solidFill>
                  <a:schemeClr val="bg1">
                    <a:lumMod val="50000"/>
                  </a:schemeClr>
                </a:solidFill>
                <a:latin typeface="Helvetica" charset="0"/>
                <a:ea typeface="Helvetica" charset="0"/>
                <a:cs typeface="Helvetica" charset="0"/>
              </a:rPr>
              <a:t>HDFC </a:t>
            </a:r>
            <a:r>
              <a:rPr lang="or-IN" sz="1200" dirty="0">
                <a:solidFill>
                  <a:schemeClr val="bg1">
                    <a:lumMod val="50000"/>
                  </a:schemeClr>
                </a:solidFill>
                <a:latin typeface="Helvetica" charset="0"/>
                <a:ea typeface="Helvetica" charset="0"/>
                <a:cs typeface="Helvetica" charset="0"/>
              </a:rPr>
              <a:t>ବ୍ୟାଙ୍କ |</a:t>
            </a:r>
            <a:r>
              <a:rPr lang="en-US" sz="1200" dirty="0">
                <a:solidFill>
                  <a:schemeClr val="bg1">
                    <a:lumMod val="50000"/>
                  </a:schemeClr>
                </a:solidFill>
                <a:latin typeface="Helvetica" charset="0"/>
                <a:ea typeface="Helvetica" charset="0"/>
                <a:cs typeface="Helvetica" charset="0"/>
              </a:rPr>
              <a:t>            </a:t>
            </a:r>
            <a:r>
              <a:rPr lang="or-IN" sz="1200" dirty="0">
                <a:solidFill>
                  <a:schemeClr val="bg1">
                    <a:lumMod val="50000"/>
                  </a:schemeClr>
                </a:solidFill>
                <a:latin typeface="Helvetica" charset="0"/>
                <a:ea typeface="Helvetica" charset="0"/>
                <a:cs typeface="Helvetica" charset="0"/>
              </a:rPr>
              <a:t>ଗୋପନୀୟ</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ପ୍ରତିବନ୍ଧିତ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ଆଭ୍ୟନ୍ତରୀଣ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ଜନସାଧାରଣ |</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2033363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96" y="6109763"/>
            <a:ext cx="9052561" cy="421269"/>
          </a:xfrm>
          <a:prstGeom prst="rect">
            <a:avLst/>
          </a:prstGeom>
          <a:ln>
            <a:solidFill>
              <a:schemeClr val="accent1"/>
            </a:solidFill>
          </a:ln>
        </p:spPr>
        <p:txBody>
          <a:bodyPr wrap="square" tIns="0" bIns="0" anchor="ctr">
            <a:spAutoFit/>
          </a:bodyPr>
          <a:lstStyle/>
          <a:p>
            <a:pPr marL="119063" lvl="0" algn="ctr">
              <a:lnSpc>
                <a:spcPct val="90000"/>
              </a:lnSpc>
              <a:spcBef>
                <a:spcPts val="300"/>
              </a:spcBef>
            </a:pPr>
            <a:r>
              <a:rPr lang="or-IN" sz="1500" b="1" u="sng" dirty="0">
                <a:solidFill>
                  <a:srgbClr val="0070C0"/>
                </a:solidFill>
              </a:rPr>
              <a:t>ଆଧାର ପାଳନ ନିଶ୍ଚିତ କରିବା ପାଇଁ ପ୍ରତ୍ୟେକ ଏଜେଣ୍ଟ / ବ୍ୟାଙ୍କ କର୍ମଚାରୀ / ବ୍ୟବସାୟ ସମ୍ବାଦଦାତା (ବିସି) / ବ୍ୟବସାୟ ସୁବିଧାକାରୀ (</a:t>
            </a:r>
            <a:r>
              <a:rPr lang="en-US" sz="1500" b="1" u="sng" dirty="0">
                <a:solidFill>
                  <a:srgbClr val="0070C0"/>
                </a:solidFill>
              </a:rPr>
              <a:t>BF) </a:t>
            </a:r>
            <a:r>
              <a:rPr lang="or-IN" sz="1500" b="1" u="sng" dirty="0">
                <a:solidFill>
                  <a:srgbClr val="0070C0"/>
                </a:solidFill>
              </a:rPr>
              <a:t>ଦାୟୀ -</a:t>
            </a:r>
            <a:r>
              <a:rPr lang="en-US" sz="1500" b="1" u="sng" dirty="0">
                <a:solidFill>
                  <a:prstClr val="black"/>
                </a:solidFill>
              </a:rPr>
              <a:t> </a:t>
            </a:r>
            <a:r>
              <a:rPr lang="or-IN" sz="1500" b="1" u="sng" dirty="0">
                <a:solidFill>
                  <a:srgbClr val="C00000"/>
                </a:solidFill>
              </a:rPr>
              <a:t>ଯେକ </a:t>
            </a:r>
            <a:r>
              <a:rPr lang="en-IN" sz="1500" b="1" u="sng" dirty="0">
                <a:solidFill>
                  <a:srgbClr val="C00000"/>
                </a:solidFill>
              </a:rPr>
              <a:t>any </a:t>
            </a:r>
            <a:r>
              <a:rPr lang="or-IN" sz="1500" b="1" u="sng" dirty="0">
                <a:solidFill>
                  <a:srgbClr val="C00000"/>
                </a:solidFill>
              </a:rPr>
              <a:t>ଣସି ଅନୁପାଳନ କଠୋର କାର୍ଯ୍ୟ / ଦଣ୍ଡବିଧାନର କାରଣ ହୋଇପାରେ |</a:t>
            </a:r>
            <a:endParaRPr lang="en-US" sz="1500" b="1" u="sng" dirty="0">
              <a:solidFill>
                <a:srgbClr val="C00000"/>
              </a:solidFill>
            </a:endParaRPr>
          </a:p>
        </p:txBody>
      </p:sp>
      <p:sp>
        <p:nvSpPr>
          <p:cNvPr id="5" name="Rectangle 4"/>
          <p:cNvSpPr/>
          <p:nvPr/>
        </p:nvSpPr>
        <p:spPr>
          <a:xfrm>
            <a:off x="319317" y="1865030"/>
            <a:ext cx="4140000" cy="211398"/>
          </a:xfrm>
          <a:prstGeom prst="rect">
            <a:avLst/>
          </a:prstGeom>
          <a:solidFill>
            <a:srgbClr val="068841"/>
          </a:solidFill>
          <a:ln>
            <a:solidFill>
              <a:srgbClr val="068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or-IN" sz="1600" b="1" dirty="0">
                <a:solidFill>
                  <a:schemeClr val="bg1"/>
                </a:solidFill>
              </a:rPr>
              <a:t>କର</a:t>
            </a:r>
            <a:endParaRPr lang="en-IN" sz="1600" b="1" dirty="0">
              <a:solidFill>
                <a:schemeClr val="bg1"/>
              </a:solidFill>
            </a:endParaRPr>
          </a:p>
        </p:txBody>
      </p:sp>
      <p:sp>
        <p:nvSpPr>
          <p:cNvPr id="6" name="Rectangle 5"/>
          <p:cNvSpPr/>
          <p:nvPr/>
        </p:nvSpPr>
        <p:spPr>
          <a:xfrm>
            <a:off x="4585792" y="1868795"/>
            <a:ext cx="4140000" cy="21517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or-IN" sz="1600" b="1" dirty="0">
                <a:solidFill>
                  <a:schemeClr val="bg1"/>
                </a:solidFill>
              </a:rPr>
              <a:t>କରନ୍ତୁ ନାହିଁ |</a:t>
            </a:r>
            <a:endParaRPr lang="en-IN" sz="1600" b="1" dirty="0">
              <a:solidFill>
                <a:schemeClr val="bg1"/>
              </a:solidFill>
            </a:endParaRPr>
          </a:p>
        </p:txBody>
      </p:sp>
      <p:sp>
        <p:nvSpPr>
          <p:cNvPr id="7" name="Rectangle 6"/>
          <p:cNvSpPr/>
          <p:nvPr/>
        </p:nvSpPr>
        <p:spPr>
          <a:xfrm>
            <a:off x="892073" y="2866158"/>
            <a:ext cx="3228647" cy="672430"/>
          </a:xfrm>
          <a:prstGeom prst="rect">
            <a:avLst/>
          </a:prstGeom>
          <a:solidFill>
            <a:srgbClr val="C3FDD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or-IN" sz="1400" dirty="0">
                <a:solidFill>
                  <a:schemeClr val="tx1"/>
                </a:solidFill>
              </a:rPr>
              <a:t>ଗ୍ରାହକଙ୍କୁ ଜଣାନ୍ତୁ |</a:t>
            </a:r>
            <a:r>
              <a:rPr lang="en-IN" sz="1400" dirty="0">
                <a:solidFill>
                  <a:schemeClr val="tx1"/>
                </a:solidFill>
              </a:rPr>
              <a:t> </a:t>
            </a:r>
            <a:r>
              <a:rPr lang="or-IN" sz="1400" b="1" i="1" u="sng" dirty="0">
                <a:solidFill>
                  <a:schemeClr val="tx1"/>
                </a:solidFill>
              </a:rPr>
              <a:t>ଉଦ୍ଦେଶ୍ୟ</a:t>
            </a:r>
            <a:r>
              <a:rPr lang="en-IN" sz="1400" dirty="0">
                <a:solidFill>
                  <a:schemeClr val="tx1"/>
                </a:solidFill>
              </a:rPr>
              <a:t> </a:t>
            </a:r>
            <a:r>
              <a:rPr lang="or-IN" sz="1400" dirty="0">
                <a:solidFill>
                  <a:schemeClr val="tx1"/>
                </a:solidFill>
              </a:rPr>
              <a:t>ଆଧାର ନେବା,</a:t>
            </a:r>
            <a:r>
              <a:rPr lang="en-IN" sz="1400" dirty="0">
                <a:solidFill>
                  <a:schemeClr val="tx1"/>
                </a:solidFill>
              </a:rPr>
              <a:t> </a:t>
            </a:r>
            <a:r>
              <a:rPr lang="or-IN" sz="1400" b="1" i="1" u="sng" dirty="0">
                <a:solidFill>
                  <a:srgbClr val="C00000"/>
                </a:solidFill>
              </a:rPr>
              <a:t>ସ୍ଥାନୀୟ ଭାଷା</a:t>
            </a:r>
            <a:r>
              <a:rPr lang="en-IN" sz="1400" b="1" i="1" dirty="0">
                <a:solidFill>
                  <a:srgbClr val="C00000"/>
                </a:solidFill>
              </a:rPr>
              <a:t> </a:t>
            </a:r>
            <a:r>
              <a:rPr lang="or-IN" sz="1400" dirty="0">
                <a:solidFill>
                  <a:schemeClr val="tx1"/>
                </a:solidFill>
              </a:rPr>
              <a:t>ଗ୍ରାହକଙ୍କ ପାଇଁ ବୁ </a:t>
            </a:r>
            <a:r>
              <a:rPr lang="en-IN" sz="1400" dirty="0">
                <a:solidFill>
                  <a:schemeClr val="tx1"/>
                </a:solidFill>
              </a:rPr>
              <a:t>able </a:t>
            </a:r>
            <a:r>
              <a:rPr lang="or-IN" sz="1400" dirty="0">
                <a:solidFill>
                  <a:schemeClr val="tx1"/>
                </a:solidFill>
              </a:rPr>
              <a:t>ିବା</a:t>
            </a:r>
            <a:r>
              <a:rPr lang="en-IN" sz="1400" dirty="0">
                <a:solidFill>
                  <a:schemeClr val="tx1"/>
                </a:solidFill>
              </a:rPr>
              <a:t> </a:t>
            </a:r>
          </a:p>
        </p:txBody>
      </p:sp>
      <p:sp>
        <p:nvSpPr>
          <p:cNvPr id="8" name="Rectangle 7"/>
          <p:cNvSpPr/>
          <p:nvPr/>
        </p:nvSpPr>
        <p:spPr>
          <a:xfrm>
            <a:off x="908044" y="2123990"/>
            <a:ext cx="3228647" cy="672430"/>
          </a:xfrm>
          <a:prstGeom prst="rect">
            <a:avLst/>
          </a:prstGeom>
          <a:solidFill>
            <a:srgbClr val="9FFBC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or-IN" sz="1400" dirty="0">
                <a:solidFill>
                  <a:schemeClr val="tx1"/>
                </a:solidFill>
              </a:rPr>
              <a:t>ଦିଆଯିବା ପରେ ଆଧାର ଗ୍ରହଣ କରନ୍ତୁ |</a:t>
            </a:r>
            <a:r>
              <a:rPr lang="en-IN" sz="1400" dirty="0">
                <a:solidFill>
                  <a:schemeClr val="tx1"/>
                </a:solidFill>
              </a:rPr>
              <a:t> </a:t>
            </a:r>
            <a:r>
              <a:rPr lang="or-IN" sz="1400" b="1" i="1" u="sng" dirty="0">
                <a:solidFill>
                  <a:schemeClr val="tx1"/>
                </a:solidFill>
              </a:rPr>
              <a:t>ସ୍ବେଚ୍ଛାକୃତ ଭାବରେ |</a:t>
            </a:r>
            <a:r>
              <a:rPr lang="en-IN" sz="1400" dirty="0">
                <a:solidFill>
                  <a:schemeClr val="tx1"/>
                </a:solidFill>
              </a:rPr>
              <a:t>  </a:t>
            </a:r>
            <a:r>
              <a:rPr lang="or-IN" sz="1400" dirty="0">
                <a:solidFill>
                  <a:schemeClr val="tx1"/>
                </a:solidFill>
              </a:rPr>
              <a:t>ଗ୍ରାହକ ପୋଷ୍ଟ ଅଫର୍ ଦ୍ୱାରା |</a:t>
            </a:r>
            <a:r>
              <a:rPr lang="en-IN" sz="1400" dirty="0">
                <a:solidFill>
                  <a:schemeClr val="tx1"/>
                </a:solidFill>
              </a:rPr>
              <a:t> </a:t>
            </a:r>
            <a:r>
              <a:rPr lang="or-IN" sz="1400" b="1" i="1" u="sng" dirty="0">
                <a:solidFill>
                  <a:srgbClr val="C00000"/>
                </a:solidFill>
              </a:rPr>
              <a:t>ବିକଳ୍ପ</a:t>
            </a:r>
            <a:r>
              <a:rPr lang="en-IN" sz="1400" b="1" i="1" u="sng" dirty="0">
                <a:solidFill>
                  <a:srgbClr val="C00000"/>
                </a:solidFill>
              </a:rPr>
              <a:t>*</a:t>
            </a:r>
            <a:r>
              <a:rPr lang="en-IN" sz="1400" dirty="0">
                <a:solidFill>
                  <a:schemeClr val="tx1"/>
                </a:solidFill>
              </a:rPr>
              <a:t> </a:t>
            </a:r>
          </a:p>
        </p:txBody>
      </p:sp>
      <p:sp>
        <p:nvSpPr>
          <p:cNvPr id="9" name="Rectangle 8"/>
          <p:cNvSpPr/>
          <p:nvPr/>
        </p:nvSpPr>
        <p:spPr>
          <a:xfrm>
            <a:off x="896014" y="3609813"/>
            <a:ext cx="3228647" cy="672430"/>
          </a:xfrm>
          <a:prstGeom prst="rect">
            <a:avLst/>
          </a:prstGeom>
          <a:solidFill>
            <a:srgbClr val="DAF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or-IN" sz="1400" dirty="0">
                <a:solidFill>
                  <a:schemeClr val="tx1"/>
                </a:solidFill>
              </a:rPr>
              <a:t>ସୂଚନା ଏବଂ ସଂଗ୍ରହ କରନ୍ତୁ |</a:t>
            </a:r>
            <a:r>
              <a:rPr lang="en-IN" sz="1400" dirty="0">
                <a:solidFill>
                  <a:schemeClr val="tx1"/>
                </a:solidFill>
              </a:rPr>
              <a:t> </a:t>
            </a:r>
            <a:r>
              <a:rPr lang="or-IN" sz="1400" b="1" i="1" u="sng" dirty="0">
                <a:solidFill>
                  <a:schemeClr val="tx1"/>
                </a:solidFill>
              </a:rPr>
              <a:t>ଗ୍ରାହକଙ୍କ ସମ୍ମତି |</a:t>
            </a:r>
            <a:r>
              <a:rPr lang="en-IN" sz="1400" dirty="0">
                <a:solidFill>
                  <a:schemeClr val="tx1"/>
                </a:solidFill>
              </a:rPr>
              <a:t> </a:t>
            </a:r>
            <a:r>
              <a:rPr lang="or-IN" sz="1400" b="1" i="1" u="sng" dirty="0">
                <a:solidFill>
                  <a:srgbClr val="C00000"/>
                </a:solidFill>
              </a:rPr>
              <a:t>ସ୍ବେଚ୍ଛାକୃତ ଦାଖଲ ପୂର୍ବରୁ |</a:t>
            </a:r>
            <a:r>
              <a:rPr lang="en-US" sz="1400" b="1" i="1" u="sng" dirty="0">
                <a:solidFill>
                  <a:srgbClr val="C00000"/>
                </a:solidFill>
              </a:rPr>
              <a:t> </a:t>
            </a:r>
            <a:r>
              <a:rPr lang="or-IN" sz="1400" dirty="0">
                <a:solidFill>
                  <a:schemeClr val="tx1"/>
                </a:solidFill>
              </a:rPr>
              <a:t>ଆଧାରର</a:t>
            </a:r>
            <a:endParaRPr lang="en-IN" sz="1400" dirty="0">
              <a:solidFill>
                <a:schemeClr val="tx1"/>
              </a:solidFill>
            </a:endParaRPr>
          </a:p>
        </p:txBody>
      </p:sp>
      <p:sp>
        <p:nvSpPr>
          <p:cNvPr id="10" name="Rectangle 9"/>
          <p:cNvSpPr/>
          <p:nvPr/>
        </p:nvSpPr>
        <p:spPr>
          <a:xfrm>
            <a:off x="896014" y="4360212"/>
            <a:ext cx="3228647" cy="672430"/>
          </a:xfrm>
          <a:prstGeom prst="rect">
            <a:avLst/>
          </a:prstGeom>
          <a:solidFill>
            <a:srgbClr val="DFFDE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or-IN" sz="1400" dirty="0">
                <a:solidFill>
                  <a:schemeClr val="tx1"/>
                </a:solidFill>
              </a:rPr>
              <a:t>ଆଧାର କେବଳ ପାଇଁ ବ୍ୟବହାର କରାଯିବା ଉଚିତ୍ |</a:t>
            </a:r>
            <a:r>
              <a:rPr lang="en-IN" sz="1400" dirty="0">
                <a:solidFill>
                  <a:schemeClr val="tx1"/>
                </a:solidFill>
              </a:rPr>
              <a:t> </a:t>
            </a:r>
            <a:r>
              <a:rPr lang="or-IN" sz="1400" b="1" i="1" u="sng" dirty="0">
                <a:solidFill>
                  <a:srgbClr val="C00000"/>
                </a:solidFill>
              </a:rPr>
              <a:t>ଉଦ୍ଦେଶ୍ୟ ସୂଚିତ</a:t>
            </a:r>
            <a:r>
              <a:rPr lang="en-IN" sz="1400" dirty="0">
                <a:solidFill>
                  <a:schemeClr val="tx1"/>
                </a:solidFill>
              </a:rPr>
              <a:t> </a:t>
            </a:r>
            <a:r>
              <a:rPr lang="or-IN" sz="1400" dirty="0">
                <a:solidFill>
                  <a:schemeClr val="tx1"/>
                </a:solidFill>
              </a:rPr>
              <a:t>ଗ୍ରାହକଙ୍କୁ</a:t>
            </a:r>
            <a:endParaRPr lang="en-IN" sz="1400" dirty="0">
              <a:solidFill>
                <a:schemeClr val="tx1"/>
              </a:solidFill>
            </a:endParaRPr>
          </a:p>
        </p:txBody>
      </p:sp>
      <p:sp>
        <p:nvSpPr>
          <p:cNvPr id="11" name="Rectangle 10"/>
          <p:cNvSpPr/>
          <p:nvPr/>
        </p:nvSpPr>
        <p:spPr>
          <a:xfrm>
            <a:off x="902622" y="5071242"/>
            <a:ext cx="3228647" cy="672430"/>
          </a:xfrm>
          <a:prstGeom prst="rect">
            <a:avLst/>
          </a:prstGeom>
          <a:solidFill>
            <a:srgbClr val="E7FD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or-IN" sz="1400" dirty="0">
                <a:solidFill>
                  <a:schemeClr val="tx1"/>
                </a:solidFill>
              </a:rPr>
              <a:t>ସର୍ବଦା |</a:t>
            </a:r>
            <a:r>
              <a:rPr lang="en-IN" sz="1400" dirty="0">
                <a:solidFill>
                  <a:schemeClr val="tx1"/>
                </a:solidFill>
              </a:rPr>
              <a:t> </a:t>
            </a:r>
            <a:r>
              <a:rPr lang="or-IN" sz="1400" b="1" i="1" u="sng" dirty="0">
                <a:solidFill>
                  <a:srgbClr val="C00000"/>
                </a:solidFill>
              </a:rPr>
              <a:t>ଗୋପନୀୟତା ନିଶ୍ଚିତ କରନ୍ତୁ |</a:t>
            </a:r>
            <a:r>
              <a:rPr lang="en-IN" sz="1400" b="1" i="1" u="sng" dirty="0">
                <a:solidFill>
                  <a:srgbClr val="C00000"/>
                </a:solidFill>
              </a:rPr>
              <a:t> </a:t>
            </a:r>
            <a:r>
              <a:rPr lang="or-IN" sz="1400" dirty="0">
                <a:solidFill>
                  <a:schemeClr val="tx1"/>
                </a:solidFill>
              </a:rPr>
              <a:t>ଗ୍ରାହକଙ୍କ ଆଧାର ତଥ୍ୟର |</a:t>
            </a:r>
            <a:endParaRPr lang="en-IN" sz="1400" dirty="0">
              <a:solidFill>
                <a:schemeClr val="tx1"/>
              </a:solidFill>
            </a:endParaRPr>
          </a:p>
        </p:txBody>
      </p:sp>
      <p:sp>
        <p:nvSpPr>
          <p:cNvPr id="12" name="Rectangle 11"/>
          <p:cNvSpPr/>
          <p:nvPr/>
        </p:nvSpPr>
        <p:spPr>
          <a:xfrm>
            <a:off x="5498159" y="2838453"/>
            <a:ext cx="3228647" cy="672430"/>
          </a:xfrm>
          <a:prstGeom prst="rect">
            <a:avLst/>
          </a:prstGeom>
          <a:solidFill>
            <a:srgbClr val="FFD5D5">
              <a:alpha val="84706"/>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or-IN" sz="1400" b="1" u="sng" dirty="0">
                <a:solidFill>
                  <a:schemeClr val="tx1"/>
                </a:solidFill>
              </a:rPr>
              <a:t>କଦାପି ଗଚ୍ଛିତ କରନ୍ତୁ ନାହିଁ |</a:t>
            </a:r>
            <a:r>
              <a:rPr lang="en-IN" sz="1400" b="1" dirty="0">
                <a:solidFill>
                  <a:schemeClr val="tx1"/>
                </a:solidFill>
              </a:rPr>
              <a:t> </a:t>
            </a:r>
            <a:r>
              <a:rPr lang="or-IN" sz="1400" b="1" i="1" u="sng" dirty="0">
                <a:solidFill>
                  <a:srgbClr val="0070C0"/>
                </a:solidFill>
              </a:rPr>
              <a:t>ଆଧାର କପି |</a:t>
            </a:r>
            <a:r>
              <a:rPr lang="en-IN" sz="1400" b="1" i="1" u="sng" dirty="0">
                <a:solidFill>
                  <a:srgbClr val="0070C0"/>
                </a:solidFill>
              </a:rPr>
              <a:t> </a:t>
            </a:r>
            <a:r>
              <a:rPr lang="or-IN" sz="1400" dirty="0">
                <a:solidFill>
                  <a:schemeClr val="tx1"/>
                </a:solidFill>
              </a:rPr>
              <a:t>ଶାଖା, ଲାପଟପ୍ / ଡେସ୍କଟପ୍, ମୋବାଇଲ୍ ଫୋନ୍ କିମ୍ବା ଯେକ </a:t>
            </a:r>
            <a:r>
              <a:rPr lang="en-IN" sz="1400" dirty="0">
                <a:solidFill>
                  <a:schemeClr val="tx1"/>
                </a:solidFill>
              </a:rPr>
              <a:t>any </a:t>
            </a:r>
            <a:r>
              <a:rPr lang="or-IN" sz="1400" dirty="0">
                <a:solidFill>
                  <a:schemeClr val="tx1"/>
                </a:solidFill>
              </a:rPr>
              <a:t>ଣସି ପୋର୍ଟେବଲ୍ ଷ୍ଟୋରେଜ୍ ଡିଭାଇସରେ |</a:t>
            </a:r>
            <a:r>
              <a:rPr lang="en-IN" sz="1400" dirty="0">
                <a:solidFill>
                  <a:schemeClr val="tx1"/>
                </a:solidFill>
              </a:rPr>
              <a:t> </a:t>
            </a:r>
          </a:p>
        </p:txBody>
      </p:sp>
      <p:sp>
        <p:nvSpPr>
          <p:cNvPr id="13" name="Rectangle 12"/>
          <p:cNvSpPr/>
          <p:nvPr/>
        </p:nvSpPr>
        <p:spPr>
          <a:xfrm>
            <a:off x="5498158" y="2129496"/>
            <a:ext cx="3228647" cy="672430"/>
          </a:xfrm>
          <a:prstGeom prst="rect">
            <a:avLst/>
          </a:prstGeom>
          <a:solidFill>
            <a:srgbClr val="FFD5D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or-IN" sz="1400" b="1" u="sng" dirty="0">
                <a:solidFill>
                  <a:schemeClr val="tx1"/>
                </a:solidFill>
              </a:rPr>
              <a:t>କଦାପି ଅଂଶୀଦାର କରନ୍ତୁ ନାହିଁ |</a:t>
            </a:r>
            <a:r>
              <a:rPr lang="en-IN" sz="1400" b="1" u="sng" dirty="0">
                <a:solidFill>
                  <a:schemeClr val="tx1"/>
                </a:solidFill>
              </a:rPr>
              <a:t> </a:t>
            </a:r>
            <a:r>
              <a:rPr lang="or-IN" sz="1400" dirty="0">
                <a:solidFill>
                  <a:schemeClr val="tx1"/>
                </a:solidFill>
              </a:rPr>
              <a:t>ଯେକ </a:t>
            </a:r>
            <a:r>
              <a:rPr lang="en-IN" sz="1400" dirty="0">
                <a:solidFill>
                  <a:schemeClr val="tx1"/>
                </a:solidFill>
              </a:rPr>
              <a:t>any </a:t>
            </a:r>
            <a:r>
              <a:rPr lang="or-IN" sz="1400" dirty="0">
                <a:solidFill>
                  <a:schemeClr val="tx1"/>
                </a:solidFill>
              </a:rPr>
              <a:t>ଣସି ସହିତ ଗ୍ରାହକଙ୍କ ଆଧାର ସୂଚନା |</a:t>
            </a:r>
            <a:r>
              <a:rPr lang="en-IN" sz="1400" dirty="0">
                <a:solidFill>
                  <a:schemeClr val="tx1"/>
                </a:solidFill>
              </a:rPr>
              <a:t> </a:t>
            </a:r>
            <a:r>
              <a:rPr lang="or-IN" sz="1400" b="1" i="1" u="sng" dirty="0">
                <a:solidFill>
                  <a:srgbClr val="0070C0"/>
                </a:solidFill>
              </a:rPr>
              <a:t>ତୃତୀୟ ପକ୍ଷ</a:t>
            </a:r>
            <a:r>
              <a:rPr lang="en-IN" sz="1400" b="1" i="1" u="sng" dirty="0">
                <a:solidFill>
                  <a:srgbClr val="0070C0"/>
                </a:solidFill>
              </a:rPr>
              <a:t> </a:t>
            </a:r>
            <a:r>
              <a:rPr lang="or-IN" sz="1400" dirty="0">
                <a:solidFill>
                  <a:schemeClr val="tx1"/>
                </a:solidFill>
              </a:rPr>
              <a:t>କିମ୍ବା</a:t>
            </a:r>
            <a:r>
              <a:rPr lang="en-IN" sz="1400" dirty="0">
                <a:solidFill>
                  <a:schemeClr val="tx1"/>
                </a:solidFill>
              </a:rPr>
              <a:t> </a:t>
            </a:r>
            <a:r>
              <a:rPr lang="or-IN" sz="1400" b="1" i="1" u="sng" dirty="0">
                <a:solidFill>
                  <a:srgbClr val="0070C0"/>
                </a:solidFill>
              </a:rPr>
              <a:t>ଇ-ମେଲ୍, ଫୋନ୍ ଇତ୍ୟାଦି ମାଧ୍ୟମରେ |</a:t>
            </a:r>
            <a:endParaRPr lang="en-IN" sz="1400" b="1" i="1" u="sng" dirty="0">
              <a:solidFill>
                <a:srgbClr val="0070C0"/>
              </a:solidFill>
            </a:endParaRPr>
          </a:p>
        </p:txBody>
      </p:sp>
      <p:sp>
        <p:nvSpPr>
          <p:cNvPr id="14" name="Rectangle 13"/>
          <p:cNvSpPr/>
          <p:nvPr/>
        </p:nvSpPr>
        <p:spPr>
          <a:xfrm>
            <a:off x="5498158" y="3549526"/>
            <a:ext cx="3228647" cy="813640"/>
          </a:xfrm>
          <a:prstGeom prst="rect">
            <a:avLst/>
          </a:prstGeom>
          <a:solidFill>
            <a:srgbClr val="FFE7E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or-IN" sz="1400" b="1" u="sng" dirty="0">
                <a:solidFill>
                  <a:schemeClr val="tx1"/>
                </a:solidFill>
              </a:rPr>
              <a:t>କଦାପି ଅନୁରୋଧ କରନ୍ତୁ ନାହିଁ |</a:t>
            </a:r>
            <a:r>
              <a:rPr lang="en-IN" sz="1400" b="1" u="sng" dirty="0">
                <a:solidFill>
                  <a:schemeClr val="tx1"/>
                </a:solidFill>
              </a:rPr>
              <a:t> </a:t>
            </a:r>
            <a:r>
              <a:rPr lang="or-IN" sz="1400" dirty="0">
                <a:solidFill>
                  <a:schemeClr val="tx1"/>
                </a:solidFill>
              </a:rPr>
              <a:t>ଗ୍ରାହକ ଇମେଲ ମାଧ୍ୟମରେ ଆଧାର ଦେବାକୁ କିମ୍ବାହ୍ </a:t>
            </a:r>
            <a:r>
              <a:rPr lang="en-IN" sz="1400" dirty="0" err="1">
                <a:solidFill>
                  <a:schemeClr val="tx1"/>
                </a:solidFill>
              </a:rPr>
              <a:t>ats</a:t>
            </a:r>
            <a:r>
              <a:rPr lang="en-IN" sz="1400" dirty="0">
                <a:solidFill>
                  <a:schemeClr val="tx1"/>
                </a:solidFill>
              </a:rPr>
              <a:t> </a:t>
            </a:r>
            <a:r>
              <a:rPr lang="or-IN" sz="1400" dirty="0">
                <a:solidFill>
                  <a:schemeClr val="tx1"/>
                </a:solidFill>
              </a:rPr>
              <a:t>ାଟସ୍ ଆପ୍, ଫେସବୁକ୍ ଇତ୍ୟାଦି ଅସୁରକ୍ଷିତ ସୋସିଆଲ୍ ମିଡିଆ ପ୍ଲାଟଫର୍ମଗୁଡିକ |</a:t>
            </a:r>
            <a:endParaRPr lang="en-IN" sz="1400" u="sng" dirty="0">
              <a:solidFill>
                <a:schemeClr val="tx1"/>
              </a:solidFill>
            </a:endParaRPr>
          </a:p>
        </p:txBody>
      </p:sp>
      <p:sp>
        <p:nvSpPr>
          <p:cNvPr id="15" name="Rectangle 14"/>
          <p:cNvSpPr/>
          <p:nvPr/>
        </p:nvSpPr>
        <p:spPr>
          <a:xfrm>
            <a:off x="5498157" y="4404826"/>
            <a:ext cx="3228647" cy="672430"/>
          </a:xfrm>
          <a:prstGeom prst="rect">
            <a:avLst/>
          </a:prstGeom>
          <a:solidFill>
            <a:srgbClr val="FFEF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or-IN" sz="1400" b="1" u="sng" dirty="0">
                <a:solidFill>
                  <a:schemeClr val="tx1"/>
                </a:solidFill>
              </a:rPr>
              <a:t>କଦାପି ଅତିରିକ୍ତ ଆଧାର କପି ପ୍ରାପ୍ତ କରନ୍ତୁ ନାହିଁ |</a:t>
            </a:r>
            <a:r>
              <a:rPr lang="en-IN" sz="1400" dirty="0">
                <a:solidFill>
                  <a:schemeClr val="tx1"/>
                </a:solidFill>
              </a:rPr>
              <a:t> </a:t>
            </a:r>
            <a:r>
              <a:rPr lang="or-IN" sz="1400" dirty="0">
                <a:solidFill>
                  <a:schemeClr val="tx1"/>
                </a:solidFill>
              </a:rPr>
              <a:t>ଗ୍ରାହକଙ୍କ ଠାରୁ</a:t>
            </a:r>
            <a:endParaRPr lang="en-IN" sz="1400" dirty="0">
              <a:solidFill>
                <a:schemeClr val="tx1"/>
              </a:solidFill>
            </a:endParaRPr>
          </a:p>
        </p:txBody>
      </p:sp>
      <p:sp>
        <p:nvSpPr>
          <p:cNvPr id="16" name="Rectangle 15"/>
          <p:cNvSpPr/>
          <p:nvPr/>
        </p:nvSpPr>
        <p:spPr>
          <a:xfrm>
            <a:off x="5498156" y="5114313"/>
            <a:ext cx="3228647" cy="672430"/>
          </a:xfrm>
          <a:prstGeom prst="rect">
            <a:avLst/>
          </a:prstGeom>
          <a:solidFill>
            <a:srgbClr val="FFF3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solidFill>
              </a:rPr>
              <a:t> </a:t>
            </a:r>
            <a:r>
              <a:rPr lang="or-IN" sz="1400" b="1" u="sng" dirty="0">
                <a:solidFill>
                  <a:schemeClr val="tx1"/>
                </a:solidFill>
              </a:rPr>
              <a:t>ସର୍ବସାଧାରଣରେ ପ୍ରକାଶନ, ପ୍ରଦର୍ଶନ, ସ୍ଥାନାନ୍ତର କିମ୍ବା ପୋଷ୍ଟ କରନ୍ତୁ ନାହିଁ |</a:t>
            </a:r>
            <a:r>
              <a:rPr lang="en-IN" sz="1400" b="1" u="sng" dirty="0">
                <a:solidFill>
                  <a:schemeClr val="tx1"/>
                </a:solidFill>
              </a:rPr>
              <a:t> </a:t>
            </a:r>
            <a:r>
              <a:rPr lang="or-IN" sz="1400" dirty="0">
                <a:solidFill>
                  <a:schemeClr val="tx1"/>
                </a:solidFill>
              </a:rPr>
              <a:t>ଗ୍ରାହକଙ୍କ ଆଧାର ବିବରଣୀ |</a:t>
            </a:r>
            <a:endParaRPr lang="en-IN" sz="1400" dirty="0">
              <a:solidFill>
                <a:schemeClr val="tx1"/>
              </a:solidFill>
            </a:endParaRPr>
          </a:p>
        </p:txBody>
      </p:sp>
      <p:sp>
        <p:nvSpPr>
          <p:cNvPr id="17" name="Oval 16"/>
          <p:cNvSpPr/>
          <p:nvPr/>
        </p:nvSpPr>
        <p:spPr>
          <a:xfrm>
            <a:off x="307285" y="2192230"/>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1</a:t>
            </a:r>
          </a:p>
        </p:txBody>
      </p:sp>
      <p:sp>
        <p:nvSpPr>
          <p:cNvPr id="18" name="Oval 17"/>
          <p:cNvSpPr/>
          <p:nvPr/>
        </p:nvSpPr>
        <p:spPr>
          <a:xfrm>
            <a:off x="4886582" y="2192449"/>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1</a:t>
            </a:r>
          </a:p>
        </p:txBody>
      </p:sp>
      <p:sp>
        <p:nvSpPr>
          <p:cNvPr id="19" name="Rectangle 18"/>
          <p:cNvSpPr/>
          <p:nvPr/>
        </p:nvSpPr>
        <p:spPr>
          <a:xfrm>
            <a:off x="255621" y="5784899"/>
            <a:ext cx="8779804" cy="25330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IN" sz="1400" i="1" dirty="0">
                <a:solidFill>
                  <a:schemeClr val="tx1"/>
                </a:solidFill>
              </a:rPr>
              <a:t>* </a:t>
            </a:r>
            <a:r>
              <a:rPr lang="or-IN" sz="1400" b="1" i="1" u="sng" dirty="0">
                <a:solidFill>
                  <a:schemeClr val="tx1"/>
                </a:solidFill>
              </a:rPr>
              <a:t>ଧ୍ୟାନ ଦିଅନ୍ତୁ </a:t>
            </a:r>
            <a:r>
              <a:rPr lang="en-IN" sz="1400" b="1" i="1" dirty="0">
                <a:solidFill>
                  <a:schemeClr val="tx1"/>
                </a:solidFill>
              </a:rPr>
              <a:t>: </a:t>
            </a:r>
            <a:r>
              <a:rPr lang="or-IN" sz="1400" i="1" dirty="0">
                <a:solidFill>
                  <a:schemeClr val="tx1"/>
                </a:solidFill>
              </a:rPr>
              <a:t>ଗ୍ରାହକଙ୍କୁ ପ୍ରଚଳିତ ନିର୍ଦ୍ଦେଶାବଳୀ ଅନୁଯାୟୀ </a:t>
            </a:r>
            <a:r>
              <a:rPr lang="en-IN" sz="1400" i="1" dirty="0">
                <a:solidFill>
                  <a:schemeClr val="tx1"/>
                </a:solidFill>
              </a:rPr>
              <a:t>KYC </a:t>
            </a:r>
            <a:r>
              <a:rPr lang="or-IN" sz="1400" i="1" dirty="0">
                <a:solidFill>
                  <a:schemeClr val="tx1"/>
                </a:solidFill>
              </a:rPr>
              <a:t>ବିକଳ୍ପ ପ୍ରଦାନ କରାଯିବା ଉଚିତ୍ |</a:t>
            </a:r>
            <a:endParaRPr lang="en-IN" sz="1400" i="1" dirty="0">
              <a:solidFill>
                <a:schemeClr val="tx1"/>
              </a:solidFill>
            </a:endParaRPr>
          </a:p>
        </p:txBody>
      </p:sp>
      <p:sp>
        <p:nvSpPr>
          <p:cNvPr id="20" name="Oval 19"/>
          <p:cNvSpPr/>
          <p:nvPr/>
        </p:nvSpPr>
        <p:spPr>
          <a:xfrm>
            <a:off x="307285" y="2957353"/>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2</a:t>
            </a:r>
          </a:p>
        </p:txBody>
      </p:sp>
      <p:sp>
        <p:nvSpPr>
          <p:cNvPr id="21" name="Oval 20"/>
          <p:cNvSpPr/>
          <p:nvPr/>
        </p:nvSpPr>
        <p:spPr>
          <a:xfrm>
            <a:off x="307285" y="3691620"/>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3</a:t>
            </a:r>
          </a:p>
        </p:txBody>
      </p:sp>
      <p:sp>
        <p:nvSpPr>
          <p:cNvPr id="22" name="Oval 21"/>
          <p:cNvSpPr/>
          <p:nvPr/>
        </p:nvSpPr>
        <p:spPr>
          <a:xfrm>
            <a:off x="307285" y="4437153"/>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4</a:t>
            </a:r>
          </a:p>
        </p:txBody>
      </p:sp>
      <p:sp>
        <p:nvSpPr>
          <p:cNvPr id="23" name="Oval 22"/>
          <p:cNvSpPr/>
          <p:nvPr/>
        </p:nvSpPr>
        <p:spPr>
          <a:xfrm>
            <a:off x="307285" y="5134541"/>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5</a:t>
            </a:r>
          </a:p>
        </p:txBody>
      </p:sp>
      <p:sp>
        <p:nvSpPr>
          <p:cNvPr id="24" name="Oval 23"/>
          <p:cNvSpPr/>
          <p:nvPr/>
        </p:nvSpPr>
        <p:spPr>
          <a:xfrm>
            <a:off x="4886582" y="2956325"/>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2</a:t>
            </a:r>
          </a:p>
        </p:txBody>
      </p:sp>
      <p:sp>
        <p:nvSpPr>
          <p:cNvPr id="25" name="Oval 24"/>
          <p:cNvSpPr/>
          <p:nvPr/>
        </p:nvSpPr>
        <p:spPr>
          <a:xfrm>
            <a:off x="4917405" y="3689925"/>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3</a:t>
            </a:r>
          </a:p>
        </p:txBody>
      </p:sp>
      <p:sp>
        <p:nvSpPr>
          <p:cNvPr id="26" name="Oval 25"/>
          <p:cNvSpPr/>
          <p:nvPr/>
        </p:nvSpPr>
        <p:spPr>
          <a:xfrm>
            <a:off x="4917405" y="4433323"/>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4</a:t>
            </a:r>
          </a:p>
        </p:txBody>
      </p:sp>
      <p:sp>
        <p:nvSpPr>
          <p:cNvPr id="27" name="Oval 26"/>
          <p:cNvSpPr/>
          <p:nvPr/>
        </p:nvSpPr>
        <p:spPr>
          <a:xfrm>
            <a:off x="4917405" y="5139284"/>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5</a:t>
            </a:r>
          </a:p>
        </p:txBody>
      </p:sp>
      <p:pic>
        <p:nvPicPr>
          <p:cNvPr id="28" name="Picture 27"/>
          <p:cNvPicPr>
            <a:picLocks noChangeAspect="1"/>
          </p:cNvPicPr>
          <p:nvPr/>
        </p:nvPicPr>
        <p:blipFill rotWithShape="1">
          <a:blip r:embed="rId2" cstate="print">
            <a:extLst>
              <a:ext uri="{28A0092B-C50C-407E-A947-70E740481C1C}">
                <a14:useLocalDpi xmlns:a14="http://schemas.microsoft.com/office/drawing/2010/main"/>
              </a:ext>
            </a:extLst>
          </a:blip>
          <a:srcRect b="78076"/>
          <a:stretch/>
        </p:blipFill>
        <p:spPr>
          <a:xfrm>
            <a:off x="1780493" y="914400"/>
            <a:ext cx="5637189" cy="636486"/>
          </a:xfrm>
          <a:prstGeom prst="rect">
            <a:avLst/>
          </a:prstGeom>
          <a:ln>
            <a:solidFill>
              <a:srgbClr val="002060"/>
            </a:solidFill>
          </a:ln>
        </p:spPr>
      </p:pic>
      <p:sp>
        <p:nvSpPr>
          <p:cNvPr id="29" name="Rectangle 28"/>
          <p:cNvSpPr/>
          <p:nvPr/>
        </p:nvSpPr>
        <p:spPr>
          <a:xfrm>
            <a:off x="1057136" y="1558328"/>
            <a:ext cx="7256036" cy="25330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or-IN" b="1" u="sng" dirty="0">
                <a:solidFill>
                  <a:srgbClr val="7030A0"/>
                </a:solidFill>
              </a:rPr>
              <a:t>ଗ୍ରାହକଙ୍କ ଆଧାର ପରିଚାଳନା କରିବା ସମୟରେ ଗୁରୁତ୍ୱପୂର୍ଣ୍ଣ ସତର୍କତା ଅବଲମ୍ବନ କରାଯିବ |</a:t>
            </a:r>
            <a:endParaRPr lang="en-IN" b="1" u="sng" dirty="0">
              <a:solidFill>
                <a:srgbClr val="7030A0"/>
              </a:solidFill>
            </a:endParaRPr>
          </a:p>
        </p:txBody>
      </p:sp>
      <p:sp>
        <p:nvSpPr>
          <p:cNvPr id="30" name="TextBox 3"/>
          <p:cNvSpPr txBox="1"/>
          <p:nvPr/>
        </p:nvSpPr>
        <p:spPr>
          <a:xfrm>
            <a:off x="12032" y="134820"/>
            <a:ext cx="9314916" cy="646331"/>
          </a:xfrm>
          <a:prstGeom prst="rect">
            <a:avLst/>
          </a:prstGeom>
          <a:noFill/>
        </p:spPr>
        <p:txBody>
          <a:bodyPr wrap="square" rtlCol="0">
            <a:spAutoFit/>
          </a:bodyPr>
          <a:lstStyle/>
          <a:p>
            <a:r>
              <a:rPr lang="or-IN" sz="3600" b="1" dirty="0">
                <a:solidFill>
                  <a:srgbClr val="FEFEFE"/>
                </a:solidFill>
                <a:latin typeface="Helvetica" charset="0"/>
                <a:ea typeface="Helvetica" charset="0"/>
                <a:cs typeface="Helvetica" charset="0"/>
              </a:rPr>
              <a:t>ଆଧାର ଅନୁକରଣ |</a:t>
            </a:r>
            <a:endParaRPr lang="en-US" sz="3600" b="1" dirty="0">
              <a:solidFill>
                <a:srgbClr val="FEFEFE"/>
              </a:solidFill>
              <a:latin typeface="Helvetica" charset="0"/>
              <a:ea typeface="Helvetica" charset="0"/>
              <a:cs typeface="Helvetica" charset="0"/>
            </a:endParaRPr>
          </a:p>
        </p:txBody>
      </p:sp>
      <p:pic>
        <p:nvPicPr>
          <p:cNvPr id="32" name="Picture 40">
            <a:extLst>
              <a:ext uri="{FF2B5EF4-FFF2-40B4-BE49-F238E27FC236}">
                <a16:creationId xmlns:a16="http://schemas.microsoft.com/office/drawing/2014/main" id="{F8983555-FE6D-4807-A25D-F1ED1DF83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a:extLst>
              <a:ext uri="{FF2B5EF4-FFF2-40B4-BE49-F238E27FC236}">
                <a16:creationId xmlns:a16="http://schemas.microsoft.com/office/drawing/2014/main" id="{A4C38F18-68D7-470A-8C5D-9C145EA7906E}"/>
              </a:ext>
            </a:extLst>
          </p:cNvPr>
          <p:cNvSpPr/>
          <p:nvPr/>
        </p:nvSpPr>
        <p:spPr>
          <a:xfrm>
            <a:off x="0" y="6558686"/>
            <a:ext cx="12192000" cy="276999"/>
          </a:xfrm>
          <a:prstGeom prst="rect">
            <a:avLst/>
          </a:prstGeom>
        </p:spPr>
        <p:txBody>
          <a:bodyPr wrap="square">
            <a:spAutoFit/>
          </a:bodyPr>
          <a:lstStyle/>
          <a:p>
            <a:pPr algn="ctr"/>
            <a:r>
              <a:rPr lang="or-IN" sz="1200" dirty="0">
                <a:solidFill>
                  <a:schemeClr val="bg1">
                    <a:lumMod val="50000"/>
                  </a:schemeClr>
                </a:solidFill>
                <a:latin typeface="Helvetica" charset="0"/>
                <a:ea typeface="Helvetica" charset="0"/>
                <a:cs typeface="Helvetica" charset="0"/>
              </a:rPr>
              <a:t>କପିରାଇଟ୍ © </a:t>
            </a:r>
            <a:r>
              <a:rPr lang="en-US" sz="1200" dirty="0">
                <a:solidFill>
                  <a:schemeClr val="bg1">
                    <a:lumMod val="50000"/>
                  </a:schemeClr>
                </a:solidFill>
                <a:latin typeface="Helvetica" charset="0"/>
                <a:ea typeface="Helvetica" charset="0"/>
                <a:cs typeface="Helvetica" charset="0"/>
              </a:rPr>
              <a:t>HDFC </a:t>
            </a:r>
            <a:r>
              <a:rPr lang="or-IN" sz="1200" dirty="0">
                <a:solidFill>
                  <a:schemeClr val="bg1">
                    <a:lumMod val="50000"/>
                  </a:schemeClr>
                </a:solidFill>
                <a:latin typeface="Helvetica" charset="0"/>
                <a:ea typeface="Helvetica" charset="0"/>
                <a:cs typeface="Helvetica" charset="0"/>
              </a:rPr>
              <a:t>ବ୍ୟାଙ୍କ |</a:t>
            </a:r>
            <a:r>
              <a:rPr lang="en-US" sz="1200" dirty="0">
                <a:solidFill>
                  <a:schemeClr val="bg1">
                    <a:lumMod val="50000"/>
                  </a:schemeClr>
                </a:solidFill>
                <a:latin typeface="Helvetica" charset="0"/>
                <a:ea typeface="Helvetica" charset="0"/>
                <a:cs typeface="Helvetica" charset="0"/>
              </a:rPr>
              <a:t>            </a:t>
            </a:r>
            <a:r>
              <a:rPr lang="or-IN" sz="1200" dirty="0">
                <a:solidFill>
                  <a:schemeClr val="bg1">
                    <a:lumMod val="50000"/>
                  </a:schemeClr>
                </a:solidFill>
                <a:latin typeface="Helvetica" charset="0"/>
                <a:ea typeface="Helvetica" charset="0"/>
                <a:cs typeface="Helvetica" charset="0"/>
              </a:rPr>
              <a:t>ଗୋପନୀୟ</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ପ୍ରତିବନ୍ଧିତ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ଆଭ୍ୟନ୍ତରୀଣ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ଜନସାଧାରଣ |</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C1C4E7C-7750-4241-9BB7-8430DD73A3A7}"/>
              </a:ext>
            </a:extLst>
          </p:cNvPr>
          <p:cNvGrpSpPr/>
          <p:nvPr/>
        </p:nvGrpSpPr>
        <p:grpSpPr>
          <a:xfrm>
            <a:off x="-3743" y="-472926"/>
            <a:ext cx="13170260" cy="7354739"/>
            <a:chOff x="-3743" y="-472926"/>
            <a:chExt cx="13170260" cy="7354739"/>
          </a:xfrm>
        </p:grpSpPr>
        <p:grpSp>
          <p:nvGrpSpPr>
            <p:cNvPr id="5" name="Group 46"/>
            <p:cNvGrpSpPr/>
            <p:nvPr/>
          </p:nvGrpSpPr>
          <p:grpSpPr>
            <a:xfrm>
              <a:off x="-3743" y="-472926"/>
              <a:ext cx="13170260" cy="7308611"/>
              <a:chOff x="-3743" y="-472926"/>
              <a:chExt cx="13170260" cy="7308611"/>
            </a:xfrm>
          </p:grpSpPr>
          <p:cxnSp>
            <p:nvCxnSpPr>
              <p:cNvPr id="7" name="Straight Connector 6"/>
              <p:cNvCxnSpPr/>
              <p:nvPr/>
            </p:nvCxnSpPr>
            <p:spPr>
              <a:xfrm>
                <a:off x="-3743" y="1097867"/>
                <a:ext cx="7904511" cy="540701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TextBox 3"/>
              <p:cNvSpPr txBox="1"/>
              <p:nvPr/>
            </p:nvSpPr>
            <p:spPr>
              <a:xfrm>
                <a:off x="0" y="110756"/>
                <a:ext cx="9314916" cy="646331"/>
              </a:xfrm>
              <a:prstGeom prst="rect">
                <a:avLst/>
              </a:prstGeom>
              <a:noFill/>
            </p:spPr>
            <p:txBody>
              <a:bodyPr wrap="square" rtlCol="0">
                <a:spAutoFit/>
              </a:bodyPr>
              <a:lstStyle/>
              <a:p>
                <a:r>
                  <a:rPr lang="en-US" sz="3600" b="1" dirty="0">
                    <a:solidFill>
                      <a:srgbClr val="FEFEFE"/>
                    </a:solidFill>
                    <a:latin typeface="Helvetica" charset="0"/>
                    <a:ea typeface="Helvetica" charset="0"/>
                    <a:cs typeface="Helvetica" charset="0"/>
                  </a:rPr>
                  <a:t>HDFC </a:t>
                </a:r>
                <a:r>
                  <a:rPr lang="or-IN" sz="3600" b="1" dirty="0">
                    <a:solidFill>
                      <a:srgbClr val="FEFEFE"/>
                    </a:solidFill>
                    <a:latin typeface="Helvetica" charset="0"/>
                    <a:ea typeface="Helvetica" charset="0"/>
                    <a:cs typeface="Helvetica" charset="0"/>
                  </a:rPr>
                  <a:t>ବ୍ୟାଙ୍କ ବିଷୟରେ |</a:t>
                </a:r>
                <a:endParaRPr lang="en-US" sz="3600" b="1" dirty="0">
                  <a:solidFill>
                    <a:srgbClr val="FEFEFE"/>
                  </a:solidFill>
                  <a:latin typeface="Helvetica" charset="0"/>
                  <a:ea typeface="Helvetica" charset="0"/>
                  <a:cs typeface="Helvetica" charset="0"/>
                </a:endParaRPr>
              </a:p>
            </p:txBody>
          </p:sp>
          <p:sp>
            <p:nvSpPr>
              <p:cNvPr id="9" name="Oval 4"/>
              <p:cNvSpPr/>
              <p:nvPr/>
            </p:nvSpPr>
            <p:spPr>
              <a:xfrm>
                <a:off x="245063" y="1122295"/>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5"/>
              <p:cNvGrpSpPr/>
              <p:nvPr/>
            </p:nvGrpSpPr>
            <p:grpSpPr>
              <a:xfrm>
                <a:off x="1319420" y="1927317"/>
                <a:ext cx="775936" cy="778387"/>
                <a:chOff x="1369977" y="2580732"/>
                <a:chExt cx="646771" cy="648815"/>
              </a:xfrm>
            </p:grpSpPr>
            <p:sp>
              <p:nvSpPr>
                <p:cNvPr id="44" name="Oval 43"/>
                <p:cNvSpPr/>
                <p:nvPr/>
              </p:nvSpPr>
              <p:spPr>
                <a:xfrm>
                  <a:off x="1369977" y="2580732"/>
                  <a:ext cx="646771" cy="646771"/>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7"/>
                <p:cNvPicPr>
                  <a:picLocks noChangeAspect="1"/>
                </p:cNvPicPr>
                <p:nvPr/>
              </p:nvPicPr>
              <p:blipFill rotWithShape="1">
                <a:blip r:embed="rId2" cstate="print">
                  <a:extLst>
                    <a:ext uri="{28A0092B-C50C-407E-A947-70E740481C1C}">
                      <a14:useLocalDpi xmlns:a14="http://schemas.microsoft.com/office/drawing/2010/main"/>
                    </a:ext>
                  </a:extLst>
                </a:blip>
                <a:srcRect l="20683" r="20081"/>
                <a:stretch/>
              </p:blipFill>
              <p:spPr>
                <a:xfrm>
                  <a:off x="1516565" y="2623151"/>
                  <a:ext cx="438615" cy="606396"/>
                </a:xfrm>
                <a:prstGeom prst="rect">
                  <a:avLst/>
                </a:prstGeom>
              </p:spPr>
            </p:pic>
          </p:grpSp>
          <p:sp>
            <p:nvSpPr>
              <p:cNvPr id="11" name="Oval 10"/>
              <p:cNvSpPr/>
              <p:nvPr/>
            </p:nvSpPr>
            <p:spPr>
              <a:xfrm>
                <a:off x="2450948" y="2682057"/>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l="20440" r="19323"/>
              <a:stretch/>
            </p:blipFill>
            <p:spPr>
              <a:xfrm>
                <a:off x="2591423" y="2715959"/>
                <a:ext cx="517290" cy="703284"/>
              </a:xfrm>
              <a:prstGeom prst="rect">
                <a:avLst/>
              </a:prstGeom>
            </p:spPr>
          </p:pic>
          <p:sp>
            <p:nvSpPr>
              <p:cNvPr id="13" name="Oval 12"/>
              <p:cNvSpPr/>
              <p:nvPr/>
            </p:nvSpPr>
            <p:spPr>
              <a:xfrm>
                <a:off x="3432853" y="3361946"/>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4474361" y="4103828"/>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751779" y="5564924"/>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537495" y="4862985"/>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a:ext>
                </a:extLst>
              </a:blip>
              <a:srcRect l="14806" r="14423"/>
              <a:stretch/>
            </p:blipFill>
            <p:spPr>
              <a:xfrm>
                <a:off x="373276" y="1198003"/>
                <a:ext cx="535106" cy="619234"/>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a:ext>
                </a:extLst>
              </a:blip>
              <a:srcRect l="15661" t="2598" r="14148" b="15946"/>
              <a:stretch/>
            </p:blipFill>
            <p:spPr>
              <a:xfrm>
                <a:off x="4587980" y="4231051"/>
                <a:ext cx="548698" cy="521490"/>
              </a:xfrm>
              <a:prstGeom prst="rect">
                <a:avLst/>
              </a:prstGeom>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a:ext>
                </a:extLst>
              </a:blip>
              <a:srcRect l="16967" t="8365" r="10522" b="9471"/>
              <a:stretch/>
            </p:blipFill>
            <p:spPr>
              <a:xfrm>
                <a:off x="5631524" y="4952908"/>
                <a:ext cx="619628" cy="575015"/>
              </a:xfrm>
              <a:prstGeom prst="rect">
                <a:avLst/>
              </a:prstGeom>
            </p:spPr>
          </p:pic>
          <p:pic>
            <p:nvPicPr>
              <p:cNvPr id="20" name="Picture 19"/>
              <p:cNvPicPr>
                <a:picLocks noChangeAspect="1"/>
              </p:cNvPicPr>
              <p:nvPr/>
            </p:nvPicPr>
            <p:blipFill rotWithShape="1">
              <a:blip r:embed="rId7" cstate="print">
                <a:extLst>
                  <a:ext uri="{28A0092B-C50C-407E-A947-70E740481C1C}">
                    <a14:useLocalDpi xmlns:a14="http://schemas.microsoft.com/office/drawing/2010/main"/>
                  </a:ext>
                </a:extLst>
              </a:blip>
              <a:srcRect l="14794" t="11267" r="15016" b="11527"/>
              <a:stretch/>
            </p:blipFill>
            <p:spPr>
              <a:xfrm>
                <a:off x="6845772" y="5647961"/>
                <a:ext cx="592956" cy="534150"/>
              </a:xfrm>
              <a:prstGeom prst="rect">
                <a:avLst/>
              </a:prstGeom>
            </p:spPr>
          </p:pic>
          <p:sp>
            <p:nvSpPr>
              <p:cNvPr id="21" name="Rectangle 20"/>
              <p:cNvSpPr/>
              <p:nvPr/>
            </p:nvSpPr>
            <p:spPr>
              <a:xfrm>
                <a:off x="10005030" y="1357690"/>
                <a:ext cx="1283433" cy="307777"/>
              </a:xfrm>
              <a:prstGeom prst="rect">
                <a:avLst/>
              </a:prstGeom>
              <a:noFill/>
            </p:spPr>
            <p:txBody>
              <a:bodyPr wrap="square" rtlCol="0">
                <a:spAutoFit/>
              </a:bodyPr>
              <a:lstStyle/>
              <a:p>
                <a:pPr algn="ctr"/>
                <a:r>
                  <a:rPr lang="or-IN" sz="1400" b="1" dirty="0">
                    <a:solidFill>
                      <a:srgbClr val="004277"/>
                    </a:solidFill>
                    <a:latin typeface="Helvetica" charset="0"/>
                    <a:ea typeface="Helvetica" charset="0"/>
                    <a:cs typeface="Helvetica" charset="0"/>
                  </a:rPr>
                  <a:t>ମୂଳ ମୂଲ୍ୟଗୁଡ଼ିକ</a:t>
                </a:r>
                <a:endParaRPr lang="en-US" sz="1400" b="1" dirty="0">
                  <a:solidFill>
                    <a:srgbClr val="004277"/>
                  </a:solidFill>
                  <a:latin typeface="Helvetica" charset="0"/>
                  <a:ea typeface="Helvetica" charset="0"/>
                  <a:cs typeface="Helvetica" charset="0"/>
                </a:endParaRPr>
              </a:p>
            </p:txBody>
          </p:sp>
          <p:sp>
            <p:nvSpPr>
              <p:cNvPr id="22" name="Rectangle 21"/>
              <p:cNvSpPr/>
              <p:nvPr/>
            </p:nvSpPr>
            <p:spPr>
              <a:xfrm>
                <a:off x="2095357" y="2145937"/>
                <a:ext cx="1902684" cy="276999"/>
              </a:xfrm>
              <a:prstGeom prst="rect">
                <a:avLst/>
              </a:prstGeom>
            </p:spPr>
            <p:txBody>
              <a:bodyPr wrap="square">
                <a:spAutoFit/>
              </a:bodyPr>
              <a:lstStyle/>
              <a:p>
                <a:r>
                  <a:rPr lang="or-IN" sz="1200" dirty="0">
                    <a:solidFill>
                      <a:srgbClr val="004277"/>
                    </a:solidFill>
                    <a:latin typeface="Helvetica" charset="0"/>
                    <a:ea typeface="Helvetica" charset="0"/>
                    <a:cs typeface="Helvetica" charset="0"/>
                  </a:rPr>
                  <a:t>ଶକ୍ତିଶାଳୀ ଜାତୀୟ ନେଟୱାର୍କ |</a:t>
                </a:r>
                <a:endParaRPr lang="en-US" sz="1200" dirty="0">
                  <a:solidFill>
                    <a:srgbClr val="004277"/>
                  </a:solidFill>
                  <a:latin typeface="Helvetica" charset="0"/>
                  <a:ea typeface="Helvetica" charset="0"/>
                  <a:cs typeface="Helvetica" charset="0"/>
                </a:endParaRPr>
              </a:p>
            </p:txBody>
          </p:sp>
          <p:sp>
            <p:nvSpPr>
              <p:cNvPr id="23" name="Rectangle 22"/>
              <p:cNvSpPr/>
              <p:nvPr/>
            </p:nvSpPr>
            <p:spPr>
              <a:xfrm>
                <a:off x="3202820" y="2748919"/>
                <a:ext cx="2052000" cy="461665"/>
              </a:xfrm>
              <a:prstGeom prst="rect">
                <a:avLst/>
              </a:prstGeom>
            </p:spPr>
            <p:txBody>
              <a:bodyPr wrap="square">
                <a:spAutoFit/>
              </a:bodyPr>
              <a:lstStyle/>
              <a:p>
                <a:r>
                  <a:rPr lang="or-IN" sz="1200" dirty="0">
                    <a:solidFill>
                      <a:srgbClr val="004277"/>
                    </a:solidFill>
                    <a:latin typeface="Helvetica" charset="0"/>
                    <a:ea typeface="Helvetica" charset="0"/>
                    <a:cs typeface="Helvetica" charset="0"/>
                  </a:rPr>
                  <a:t>ସୁସ୍ଥ ବାଲାନ୍ସ ସିଟ୍, ସମ୍ପତ୍ତି ଗୁଣ ଉପରେ ଧ୍ୟାନ ଦିଅନ୍ତୁ |</a:t>
                </a:r>
                <a:endParaRPr lang="en-US" sz="1200" dirty="0">
                  <a:solidFill>
                    <a:srgbClr val="004277"/>
                  </a:solidFill>
                  <a:latin typeface="Helvetica" charset="0"/>
                  <a:ea typeface="Helvetica" charset="0"/>
                  <a:cs typeface="Helvetica" charset="0"/>
                </a:endParaRPr>
              </a:p>
            </p:txBody>
          </p:sp>
          <p:sp>
            <p:nvSpPr>
              <p:cNvPr id="24" name="Rectangle 23"/>
              <p:cNvSpPr/>
              <p:nvPr/>
            </p:nvSpPr>
            <p:spPr>
              <a:xfrm>
                <a:off x="1020413" y="1214315"/>
                <a:ext cx="2309258" cy="461665"/>
              </a:xfrm>
              <a:prstGeom prst="rect">
                <a:avLst/>
              </a:prstGeom>
            </p:spPr>
            <p:txBody>
              <a:bodyPr wrap="square">
                <a:spAutoFit/>
              </a:bodyPr>
              <a:lstStyle/>
              <a:p>
                <a:r>
                  <a:rPr lang="or-IN" sz="1200" dirty="0">
                    <a:solidFill>
                      <a:srgbClr val="004277"/>
                    </a:solidFill>
                    <a:latin typeface="Helvetica" charset="0"/>
                    <a:ea typeface="Helvetica" charset="0"/>
                    <a:cs typeface="Helvetica" charset="0"/>
                  </a:rPr>
                  <a:t>ସମସ୍ତ ଆର୍ଥିକ ଏବଂ ଦେୟ ଆବଶ୍ୟକତା ପାଇଁ ଗୋଟିଏ ଷ୍ଟପ୍ ଦୋକାନ |</a:t>
                </a:r>
                <a:endParaRPr lang="en-US" sz="1200" dirty="0">
                  <a:solidFill>
                    <a:srgbClr val="004277"/>
                  </a:solidFill>
                  <a:latin typeface="Helvetica" charset="0"/>
                  <a:ea typeface="Helvetica" charset="0"/>
                  <a:cs typeface="Helvetica" charset="0"/>
                </a:endParaRPr>
              </a:p>
            </p:txBody>
          </p:sp>
          <p:sp>
            <p:nvSpPr>
              <p:cNvPr id="25" name="TextBox 24"/>
              <p:cNvSpPr txBox="1"/>
              <p:nvPr/>
            </p:nvSpPr>
            <p:spPr>
              <a:xfrm>
                <a:off x="5259411" y="4303872"/>
                <a:ext cx="1899925" cy="276999"/>
              </a:xfrm>
              <a:prstGeom prst="rect">
                <a:avLst/>
              </a:prstGeom>
            </p:spPr>
            <p:txBody>
              <a:bodyPr wrap="square">
                <a:spAutoFit/>
              </a:bodyPr>
              <a:lstStyle>
                <a:defPPr>
                  <a:defRPr lang="en-US"/>
                </a:defPPr>
                <a:lvl1pPr>
                  <a:defRPr sz="1100">
                    <a:solidFill>
                      <a:srgbClr val="004277"/>
                    </a:solidFill>
                    <a:latin typeface="Helvetica" charset="0"/>
                    <a:ea typeface="Helvetica" charset="0"/>
                    <a:cs typeface="Helvetica" charset="0"/>
                  </a:defRPr>
                </a:lvl1pPr>
              </a:lstStyle>
              <a:p>
                <a:r>
                  <a:rPr lang="or-IN" sz="1200" dirty="0"/>
                  <a:t>ଜଣେ ଡିଜିଟାଲ୍ ନେତା |</a:t>
                </a:r>
                <a:endParaRPr lang="en-US" sz="1200" dirty="0"/>
              </a:p>
            </p:txBody>
          </p:sp>
          <p:sp>
            <p:nvSpPr>
              <p:cNvPr id="26" name="Rectangle 25"/>
              <p:cNvSpPr/>
              <p:nvPr/>
            </p:nvSpPr>
            <p:spPr>
              <a:xfrm>
                <a:off x="6291007" y="5029326"/>
                <a:ext cx="2335964" cy="276999"/>
              </a:xfrm>
              <a:prstGeom prst="rect">
                <a:avLst/>
              </a:prstGeom>
            </p:spPr>
            <p:txBody>
              <a:bodyPr wrap="square">
                <a:spAutoFit/>
              </a:bodyPr>
              <a:lstStyle/>
              <a:p>
                <a:r>
                  <a:rPr lang="or-IN" sz="1200" dirty="0">
                    <a:solidFill>
                      <a:srgbClr val="004277"/>
                    </a:solidFill>
                    <a:latin typeface="Helvetica" charset="0"/>
                    <a:ea typeface="Helvetica" charset="0"/>
                    <a:cs typeface="Helvetica" charset="0"/>
                  </a:rPr>
                  <a:t>ଭାରତର ସବୁଠାରୁ ମୂଲ୍ୟବାନ ବ୍ରାଣ୍ଡ |</a:t>
                </a:r>
                <a:endParaRPr lang="en-US" sz="1200" dirty="0">
                  <a:solidFill>
                    <a:srgbClr val="004277"/>
                  </a:solidFill>
                  <a:latin typeface="Helvetica" charset="0"/>
                  <a:ea typeface="Helvetica" charset="0"/>
                  <a:cs typeface="Helvetica" charset="0"/>
                </a:endParaRPr>
              </a:p>
            </p:txBody>
          </p:sp>
          <p:sp>
            <p:nvSpPr>
              <p:cNvPr id="27" name="Rectangle 26"/>
              <p:cNvSpPr/>
              <p:nvPr/>
            </p:nvSpPr>
            <p:spPr>
              <a:xfrm>
                <a:off x="7559062" y="5607157"/>
                <a:ext cx="3117436" cy="646331"/>
              </a:xfrm>
              <a:prstGeom prst="rect">
                <a:avLst/>
              </a:prstGeom>
            </p:spPr>
            <p:txBody>
              <a:bodyPr wrap="square">
                <a:spAutoFit/>
              </a:bodyPr>
              <a:lstStyle/>
              <a:p>
                <a:r>
                  <a:rPr lang="or-IN" sz="1200" dirty="0">
                    <a:solidFill>
                      <a:srgbClr val="004277"/>
                    </a:solidFill>
                    <a:latin typeface="Helvetica" charset="0"/>
                    <a:ea typeface="Helvetica" charset="0"/>
                    <a:cs typeface="Helvetica" charset="0"/>
                  </a:rPr>
                  <a:t>ସର୍ବୋଚ୍ଚ ସ୍ତରର ନ </a:t>
                </a:r>
                <a:r>
                  <a:rPr lang="en-US" sz="1200" dirty="0" err="1">
                    <a:solidFill>
                      <a:srgbClr val="004277"/>
                    </a:solidFill>
                    <a:latin typeface="Helvetica" charset="0"/>
                    <a:ea typeface="Helvetica" charset="0"/>
                    <a:cs typeface="Helvetica" charset="0"/>
                  </a:rPr>
                  <a:t>ical</a:t>
                </a:r>
                <a:r>
                  <a:rPr lang="en-US" sz="1200" dirty="0">
                    <a:solidFill>
                      <a:srgbClr val="004277"/>
                    </a:solidFill>
                    <a:latin typeface="Helvetica" charset="0"/>
                    <a:ea typeface="Helvetica" charset="0"/>
                    <a:cs typeface="Helvetica" charset="0"/>
                  </a:rPr>
                  <a:t> </a:t>
                </a:r>
                <a:r>
                  <a:rPr lang="or-IN" sz="1200" dirty="0">
                    <a:solidFill>
                      <a:srgbClr val="004277"/>
                    </a:solidFill>
                    <a:latin typeface="Helvetica" charset="0"/>
                    <a:ea typeface="Helvetica" charset="0"/>
                    <a:cs typeface="Helvetica" charset="0"/>
                  </a:rPr>
                  <a:t>ତିକ ମାନଦଣ୍ଡ, ବୃତ୍ତିଗତ ଅଖଣ୍ଡତା, କର୍ପୋରେଟ୍ ଶାସନ ଏବଂ ନିୟାମକ ଅନୁପାଳନ ପାଇଁ ପ୍ରତିବଦ୍ଧ |</a:t>
                </a:r>
                <a:endParaRPr lang="en-US" sz="1200" dirty="0">
                  <a:solidFill>
                    <a:srgbClr val="004277"/>
                  </a:solidFill>
                  <a:latin typeface="Helvetica" charset="0"/>
                  <a:ea typeface="Helvetica" charset="0"/>
                  <a:cs typeface="Helvetica" charset="0"/>
                </a:endParaRPr>
              </a:p>
            </p:txBody>
          </p:sp>
          <p:sp>
            <p:nvSpPr>
              <p:cNvPr id="28" name="Arc 27"/>
              <p:cNvSpPr/>
              <p:nvPr/>
            </p:nvSpPr>
            <p:spPr>
              <a:xfrm rot="11869577">
                <a:off x="8399783" y="-472926"/>
                <a:ext cx="4766734" cy="4766734"/>
              </a:xfrm>
              <a:prstGeom prst="arc">
                <a:avLst>
                  <a:gd name="adj1" fmla="val 12855666"/>
                  <a:gd name="adj2" fmla="val 523566"/>
                </a:avLst>
              </a:prstGeom>
              <a:ln>
                <a:solidFill>
                  <a:srgbClr val="004B8D"/>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9" name="Picture 28"/>
              <p:cNvPicPr>
                <a:picLocks noChangeAspect="1"/>
              </p:cNvPicPr>
              <p:nvPr/>
            </p:nvPicPr>
            <p:blipFill rotWithShape="1">
              <a:blip r:embed="rId8" cstate="print">
                <a:extLst>
                  <a:ext uri="{28A0092B-C50C-407E-A947-70E740481C1C}">
                    <a14:useLocalDpi xmlns:a14="http://schemas.microsoft.com/office/drawing/2010/main"/>
                  </a:ext>
                </a:extLst>
              </a:blip>
              <a:srcRect l="24878" t="16411" r="23931" b="19926"/>
              <a:stretch/>
            </p:blipFill>
            <p:spPr>
              <a:xfrm>
                <a:off x="8023410" y="1545506"/>
                <a:ext cx="765658" cy="760840"/>
              </a:xfrm>
              <a:prstGeom prst="rect">
                <a:avLst/>
              </a:prstGeom>
            </p:spPr>
          </p:pic>
          <p:pic>
            <p:nvPicPr>
              <p:cNvPr id="30" name="Picture 29"/>
              <p:cNvPicPr>
                <a:picLocks noChangeAspect="1"/>
              </p:cNvPicPr>
              <p:nvPr/>
            </p:nvPicPr>
            <p:blipFill rotWithShape="1">
              <a:blip r:embed="rId9" cstate="print">
                <a:extLst>
                  <a:ext uri="{28A0092B-C50C-407E-A947-70E740481C1C}">
                    <a14:useLocalDpi xmlns:a14="http://schemas.microsoft.com/office/drawing/2010/main"/>
                  </a:ext>
                </a:extLst>
              </a:blip>
              <a:srcRect t="7653" b="21431"/>
              <a:stretch/>
            </p:blipFill>
            <p:spPr>
              <a:xfrm>
                <a:off x="8121959" y="2460512"/>
                <a:ext cx="1179852" cy="668564"/>
              </a:xfrm>
              <a:prstGeom prst="rect">
                <a:avLst/>
              </a:prstGeom>
            </p:spPr>
          </p:pic>
          <p:pic>
            <p:nvPicPr>
              <p:cNvPr id="31" name="Picture 30"/>
              <p:cNvPicPr>
                <a:picLocks noChangeAspect="1"/>
              </p:cNvPicPr>
              <p:nvPr/>
            </p:nvPicPr>
            <p:blipFill rotWithShape="1">
              <a:blip r:embed="rId10" cstate="print">
                <a:extLst>
                  <a:ext uri="{28A0092B-C50C-407E-A947-70E740481C1C}">
                    <a14:useLocalDpi xmlns:a14="http://schemas.microsoft.com/office/drawing/2010/main"/>
                  </a:ext>
                </a:extLst>
              </a:blip>
              <a:srcRect l="25268" t="9497" r="25472" b="10320"/>
              <a:stretch/>
            </p:blipFill>
            <p:spPr>
              <a:xfrm>
                <a:off x="8842712" y="3230163"/>
                <a:ext cx="769526" cy="1000888"/>
              </a:xfrm>
              <a:prstGeom prst="rect">
                <a:avLst/>
              </a:prstGeom>
            </p:spPr>
          </p:pic>
          <p:pic>
            <p:nvPicPr>
              <p:cNvPr id="32" name="Picture 31"/>
              <p:cNvPicPr>
                <a:picLocks noChangeAspect="1"/>
              </p:cNvPicPr>
              <p:nvPr/>
            </p:nvPicPr>
            <p:blipFill rotWithShape="1">
              <a:blip r:embed="rId11" cstate="print">
                <a:extLst>
                  <a:ext uri="{28A0092B-C50C-407E-A947-70E740481C1C}">
                    <a14:useLocalDpi xmlns:a14="http://schemas.microsoft.com/office/drawing/2010/main"/>
                  </a:ext>
                </a:extLst>
              </a:blip>
              <a:srcRect l="17952" t="10907" r="11217" b="14953"/>
              <a:stretch/>
            </p:blipFill>
            <p:spPr>
              <a:xfrm>
                <a:off x="9990901" y="3842601"/>
                <a:ext cx="887720" cy="742458"/>
              </a:xfrm>
              <a:prstGeom prst="rect">
                <a:avLst/>
              </a:prstGeom>
            </p:spPr>
          </p:pic>
          <p:pic>
            <p:nvPicPr>
              <p:cNvPr id="33" name="Picture 32"/>
              <p:cNvPicPr>
                <a:picLocks noChangeAspect="1"/>
              </p:cNvPicPr>
              <p:nvPr/>
            </p:nvPicPr>
            <p:blipFill rotWithShape="1">
              <a:blip r:embed="rId12" cstate="print">
                <a:extLst>
                  <a:ext uri="{28A0092B-C50C-407E-A947-70E740481C1C}">
                    <a14:useLocalDpi xmlns:a14="http://schemas.microsoft.com/office/drawing/2010/main"/>
                  </a:ext>
                </a:extLst>
              </a:blip>
              <a:srcRect l="23903" t="24027" r="16857" b="26412"/>
              <a:stretch/>
            </p:blipFill>
            <p:spPr>
              <a:xfrm>
                <a:off x="11080351" y="3787669"/>
                <a:ext cx="945904" cy="632317"/>
              </a:xfrm>
              <a:prstGeom prst="rect">
                <a:avLst/>
              </a:prstGeom>
            </p:spPr>
          </p:pic>
          <p:sp>
            <p:nvSpPr>
              <p:cNvPr id="34" name="Rectangle 33"/>
              <p:cNvSpPr/>
              <p:nvPr/>
            </p:nvSpPr>
            <p:spPr>
              <a:xfrm>
                <a:off x="6855576" y="1783600"/>
                <a:ext cx="1263681" cy="276999"/>
              </a:xfrm>
              <a:prstGeom prst="rect">
                <a:avLst/>
              </a:prstGeom>
            </p:spPr>
            <p:txBody>
              <a:bodyPr wrap="square">
                <a:spAutoFit/>
              </a:bodyPr>
              <a:lstStyle/>
              <a:p>
                <a:r>
                  <a:rPr lang="or-IN" sz="1200" dirty="0">
                    <a:solidFill>
                      <a:srgbClr val="004277"/>
                    </a:solidFill>
                    <a:latin typeface="Helvetica" charset="0"/>
                    <a:ea typeface="Helvetica" charset="0"/>
                    <a:cs typeface="Helvetica" charset="0"/>
                  </a:rPr>
                  <a:t>ଅପରେସନ୍ ଉତ୍କର୍ଷ |</a:t>
                </a:r>
                <a:endParaRPr lang="en-US" sz="1200" dirty="0">
                  <a:solidFill>
                    <a:srgbClr val="004277"/>
                  </a:solidFill>
                  <a:latin typeface="Helvetica" charset="0"/>
                  <a:ea typeface="Helvetica" charset="0"/>
                  <a:cs typeface="Helvetica" charset="0"/>
                </a:endParaRPr>
              </a:p>
            </p:txBody>
          </p:sp>
          <p:sp>
            <p:nvSpPr>
              <p:cNvPr id="35" name="Rectangle 34"/>
              <p:cNvSpPr/>
              <p:nvPr/>
            </p:nvSpPr>
            <p:spPr>
              <a:xfrm>
                <a:off x="7097652" y="2717191"/>
                <a:ext cx="1235497" cy="276999"/>
              </a:xfrm>
              <a:prstGeom prst="rect">
                <a:avLst/>
              </a:prstGeom>
            </p:spPr>
            <p:txBody>
              <a:bodyPr wrap="square">
                <a:spAutoFit/>
              </a:bodyPr>
              <a:lstStyle/>
              <a:p>
                <a:r>
                  <a:rPr lang="or-IN" sz="1200" dirty="0">
                    <a:solidFill>
                      <a:srgbClr val="004277"/>
                    </a:solidFill>
                    <a:latin typeface="Helvetica" charset="0"/>
                    <a:ea typeface="Helvetica" charset="0"/>
                    <a:cs typeface="Helvetica" charset="0"/>
                  </a:rPr>
                  <a:t>ଗ୍ରାହକ ଫୋକସ୍ |</a:t>
                </a:r>
                <a:endParaRPr lang="en-US" sz="1200" dirty="0">
                  <a:solidFill>
                    <a:srgbClr val="004277"/>
                  </a:solidFill>
                  <a:latin typeface="Helvetica" charset="0"/>
                  <a:ea typeface="Helvetica" charset="0"/>
                  <a:cs typeface="Helvetica" charset="0"/>
                </a:endParaRPr>
              </a:p>
            </p:txBody>
          </p:sp>
          <p:sp>
            <p:nvSpPr>
              <p:cNvPr id="36" name="Rectangle 35"/>
              <p:cNvSpPr/>
              <p:nvPr/>
            </p:nvSpPr>
            <p:spPr>
              <a:xfrm>
                <a:off x="7865116" y="3614685"/>
                <a:ext cx="1179852" cy="276999"/>
              </a:xfrm>
              <a:prstGeom prst="rect">
                <a:avLst/>
              </a:prstGeom>
            </p:spPr>
            <p:txBody>
              <a:bodyPr wrap="square">
                <a:spAutoFit/>
              </a:bodyPr>
              <a:lstStyle/>
              <a:p>
                <a:r>
                  <a:rPr lang="or-IN" sz="1200" dirty="0">
                    <a:solidFill>
                      <a:srgbClr val="004277"/>
                    </a:solidFill>
                    <a:latin typeface="Helvetica" charset="0"/>
                    <a:ea typeface="Helvetica" charset="0"/>
                    <a:cs typeface="Helvetica" charset="0"/>
                  </a:rPr>
                  <a:t>ଉତ୍ପାଦ ନେତୃତ୍ୱ |</a:t>
                </a:r>
                <a:endParaRPr lang="en-US" sz="1200" dirty="0">
                  <a:solidFill>
                    <a:srgbClr val="004277"/>
                  </a:solidFill>
                  <a:latin typeface="Helvetica" charset="0"/>
                  <a:ea typeface="Helvetica" charset="0"/>
                  <a:cs typeface="Helvetica" charset="0"/>
                </a:endParaRPr>
              </a:p>
            </p:txBody>
          </p:sp>
          <p:sp>
            <p:nvSpPr>
              <p:cNvPr id="37" name="Rectangle 36"/>
              <p:cNvSpPr/>
              <p:nvPr/>
            </p:nvSpPr>
            <p:spPr>
              <a:xfrm>
                <a:off x="9838684" y="4558130"/>
                <a:ext cx="1207101" cy="276999"/>
              </a:xfrm>
              <a:prstGeom prst="rect">
                <a:avLst/>
              </a:prstGeom>
            </p:spPr>
            <p:txBody>
              <a:bodyPr wrap="square">
                <a:spAutoFit/>
              </a:bodyPr>
              <a:lstStyle/>
              <a:p>
                <a:pPr algn="ctr"/>
                <a:r>
                  <a:rPr lang="or-IN" sz="1200" dirty="0">
                    <a:solidFill>
                      <a:srgbClr val="004277"/>
                    </a:solidFill>
                    <a:latin typeface="Helvetica" charset="0"/>
                    <a:ea typeface="Helvetica" charset="0"/>
                    <a:cs typeface="Helvetica" charset="0"/>
                  </a:rPr>
                  <a:t>ସ୍ଥିରତା</a:t>
                </a:r>
                <a:endParaRPr lang="en-US" sz="1200" dirty="0">
                  <a:solidFill>
                    <a:srgbClr val="004277"/>
                  </a:solidFill>
                  <a:latin typeface="Helvetica" charset="0"/>
                  <a:ea typeface="Helvetica" charset="0"/>
                  <a:cs typeface="Helvetica" charset="0"/>
                </a:endParaRPr>
              </a:p>
            </p:txBody>
          </p:sp>
          <p:sp>
            <p:nvSpPr>
              <p:cNvPr id="38" name="Rectangle 37"/>
              <p:cNvSpPr/>
              <p:nvPr/>
            </p:nvSpPr>
            <p:spPr>
              <a:xfrm>
                <a:off x="11140511" y="4479862"/>
                <a:ext cx="851165" cy="276999"/>
              </a:xfrm>
              <a:prstGeom prst="rect">
                <a:avLst/>
              </a:prstGeom>
            </p:spPr>
            <p:txBody>
              <a:bodyPr wrap="square">
                <a:spAutoFit/>
              </a:bodyPr>
              <a:lstStyle/>
              <a:p>
                <a:pPr algn="ctr"/>
                <a:r>
                  <a:rPr lang="or-IN" sz="1200" dirty="0">
                    <a:solidFill>
                      <a:srgbClr val="004277"/>
                    </a:solidFill>
                    <a:latin typeface="Helvetica" charset="0"/>
                    <a:ea typeface="Helvetica" charset="0"/>
                    <a:cs typeface="Helvetica" charset="0"/>
                  </a:rPr>
                  <a:t>ଲୋକମାନେ</a:t>
                </a:r>
                <a:endParaRPr lang="en-US" sz="1200" dirty="0">
                  <a:solidFill>
                    <a:srgbClr val="004277"/>
                  </a:solidFill>
                  <a:latin typeface="Helvetica" charset="0"/>
                  <a:ea typeface="Helvetica" charset="0"/>
                  <a:cs typeface="Helvetica" charset="0"/>
                </a:endParaRPr>
              </a:p>
            </p:txBody>
          </p:sp>
          <p:sp>
            <p:nvSpPr>
              <p:cNvPr id="40" name="Rectangle 39"/>
              <p:cNvSpPr/>
              <p:nvPr/>
            </p:nvSpPr>
            <p:spPr>
              <a:xfrm>
                <a:off x="0" y="6558686"/>
                <a:ext cx="12192000" cy="276999"/>
              </a:xfrm>
              <a:prstGeom prst="rect">
                <a:avLst/>
              </a:prstGeom>
            </p:spPr>
            <p:txBody>
              <a:bodyPr wrap="square">
                <a:spAutoFit/>
              </a:bodyPr>
              <a:lstStyle/>
              <a:p>
                <a:pPr algn="ctr"/>
                <a:r>
                  <a:rPr lang="or-IN" sz="1200" dirty="0">
                    <a:solidFill>
                      <a:schemeClr val="bg1">
                        <a:lumMod val="50000"/>
                      </a:schemeClr>
                    </a:solidFill>
                    <a:latin typeface="Helvetica" charset="0"/>
                    <a:ea typeface="Helvetica" charset="0"/>
                    <a:cs typeface="Helvetica" charset="0"/>
                  </a:rPr>
                  <a:t>କପିରାଇଟ୍ © </a:t>
                </a:r>
                <a:r>
                  <a:rPr lang="en-US" sz="1200" dirty="0">
                    <a:solidFill>
                      <a:schemeClr val="bg1">
                        <a:lumMod val="50000"/>
                      </a:schemeClr>
                    </a:solidFill>
                    <a:latin typeface="Helvetica" charset="0"/>
                    <a:ea typeface="Helvetica" charset="0"/>
                    <a:cs typeface="Helvetica" charset="0"/>
                  </a:rPr>
                  <a:t>HDFC </a:t>
                </a:r>
                <a:r>
                  <a:rPr lang="or-IN" sz="1200" dirty="0">
                    <a:solidFill>
                      <a:schemeClr val="bg1">
                        <a:lumMod val="50000"/>
                      </a:schemeClr>
                    </a:solidFill>
                    <a:latin typeface="Helvetica" charset="0"/>
                    <a:ea typeface="Helvetica" charset="0"/>
                    <a:cs typeface="Helvetica" charset="0"/>
                  </a:rPr>
                  <a:t>ବ୍ୟାଙ୍କ |</a:t>
                </a:r>
                <a:r>
                  <a:rPr lang="en-US" sz="1200" dirty="0">
                    <a:solidFill>
                      <a:schemeClr val="bg1">
                        <a:lumMod val="50000"/>
                      </a:schemeClr>
                    </a:solidFill>
                    <a:latin typeface="Helvetica" charset="0"/>
                    <a:ea typeface="Helvetica" charset="0"/>
                    <a:cs typeface="Helvetica" charset="0"/>
                  </a:rPr>
                  <a:t>            </a:t>
                </a:r>
                <a:r>
                  <a:rPr lang="or-IN" sz="1200" dirty="0">
                    <a:solidFill>
                      <a:schemeClr val="bg1">
                        <a:lumMod val="50000"/>
                      </a:schemeClr>
                    </a:solidFill>
                    <a:latin typeface="Helvetica" charset="0"/>
                    <a:ea typeface="Helvetica" charset="0"/>
                    <a:cs typeface="Helvetica" charset="0"/>
                  </a:rPr>
                  <a:t>ଗୋପନୀୟ</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ପ୍ରତିବନ୍ଧିତ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ଆଭ୍ୟନ୍ତରୀଣ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ଜନସାଧାରଣ |</a:t>
                </a:r>
                <a:r>
                  <a:rPr lang="en-US" sz="1200" dirty="0">
                    <a:solidFill>
                      <a:schemeClr val="bg1">
                        <a:lumMod val="50000"/>
                      </a:schemeClr>
                    </a:solidFill>
                    <a:latin typeface="Helvetica" charset="0"/>
                    <a:ea typeface="Helvetica" charset="0"/>
                    <a:cs typeface="Helvetica" charset="0"/>
                  </a:rPr>
                  <a:t>* </a:t>
                </a:r>
              </a:p>
            </p:txBody>
          </p:sp>
          <p:pic>
            <p:nvPicPr>
              <p:cNvPr id="41" name="Picture 40"/>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969520" y="1615725"/>
                <a:ext cx="1280790" cy="1536948"/>
              </a:xfrm>
              <a:prstGeom prst="rect">
                <a:avLst/>
              </a:prstGeom>
            </p:spPr>
          </p:pic>
          <p:sp>
            <p:nvSpPr>
              <p:cNvPr id="42" name="Rectangle 41"/>
              <p:cNvSpPr/>
              <p:nvPr/>
            </p:nvSpPr>
            <p:spPr>
              <a:xfrm>
                <a:off x="4224270" y="3337440"/>
                <a:ext cx="2309258" cy="646331"/>
              </a:xfrm>
              <a:prstGeom prst="rect">
                <a:avLst/>
              </a:prstGeom>
            </p:spPr>
            <p:txBody>
              <a:bodyPr wrap="square">
                <a:spAutoFit/>
              </a:bodyPr>
              <a:lstStyle/>
              <a:p>
                <a:r>
                  <a:rPr lang="or-IN" sz="1200" dirty="0">
                    <a:solidFill>
                      <a:srgbClr val="004277"/>
                    </a:solidFill>
                    <a:latin typeface="Helvetica" charset="0"/>
                    <a:ea typeface="Helvetica" charset="0"/>
                    <a:cs typeface="Helvetica" charset="0"/>
                  </a:rPr>
                  <a:t>ସାମାଜିକ ଏବଂ ପରିବେଶ ଦାୟିତ୍ </a:t>
                </a:r>
                <a:r>
                  <a:rPr lang="en-US" sz="1200" dirty="0" err="1">
                    <a:solidFill>
                      <a:srgbClr val="004277"/>
                    </a:solidFill>
                    <a:latin typeface="Helvetica" charset="0"/>
                    <a:ea typeface="Helvetica" charset="0"/>
                    <a:cs typeface="Helvetica" charset="0"/>
                  </a:rPr>
                  <a:t>corpor</a:t>
                </a:r>
                <a:r>
                  <a:rPr lang="en-US" sz="1200" dirty="0">
                    <a:solidFill>
                      <a:srgbClr val="004277"/>
                    </a:solidFill>
                    <a:latin typeface="Helvetica" charset="0"/>
                    <a:ea typeface="Helvetica" charset="0"/>
                    <a:cs typeface="Helvetica" charset="0"/>
                  </a:rPr>
                  <a:t> </a:t>
                </a:r>
                <a:r>
                  <a:rPr lang="or-IN" sz="1200" dirty="0">
                    <a:solidFill>
                      <a:srgbClr val="004277"/>
                    </a:solidFill>
                    <a:latin typeface="Helvetica" charset="0"/>
                    <a:ea typeface="Helvetica" charset="0"/>
                    <a:cs typeface="Helvetica" charset="0"/>
                  </a:rPr>
                  <a:t>ପ୍ରାପ୍ତ କର୍ପୋରେଟ୍ ନାଗରିକ - ପାରିବାର୍ଟନ୍ |</a:t>
                </a:r>
                <a:endParaRPr lang="en-US" sz="1200" dirty="0">
                  <a:solidFill>
                    <a:srgbClr val="004277"/>
                  </a:solidFill>
                  <a:latin typeface="Helvetica" charset="0"/>
                  <a:ea typeface="Helvetica" charset="0"/>
                  <a:cs typeface="Helvetica" charset="0"/>
                </a:endParaRPr>
              </a:p>
            </p:txBody>
          </p:sp>
          <p:pic>
            <p:nvPicPr>
              <p:cNvPr id="43" name="Picture 42"/>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511768" y="3464251"/>
                <a:ext cx="496519" cy="595823"/>
              </a:xfrm>
              <a:prstGeom prst="rect">
                <a:avLst/>
              </a:prstGeom>
            </p:spPr>
          </p:pic>
        </p:grpSp>
        <p:pic>
          <p:nvPicPr>
            <p:cNvPr id="6"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 name="Picture 45">
            <a:extLst>
              <a:ext uri="{FF2B5EF4-FFF2-40B4-BE49-F238E27FC236}">
                <a16:creationId xmlns:a16="http://schemas.microsoft.com/office/drawing/2014/main" id="{BF72FCC6-C35F-2941-9E82-5D4B086D509C}"/>
              </a:ext>
            </a:extLst>
          </p:cNvPr>
          <p:cNvPicPr>
            <a:picLocks noChangeAspect="1"/>
          </p:cNvPicPr>
          <p:nvPr/>
        </p:nvPicPr>
        <p:blipFill>
          <a:blip r:embed="rId16"/>
          <a:stretch>
            <a:fillRect/>
          </a:stretch>
        </p:blipFill>
        <p:spPr>
          <a:xfrm>
            <a:off x="-250274" y="3350595"/>
            <a:ext cx="4379704" cy="329603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94648"/>
            <a:ext cx="6333223" cy="5555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Font typeface="Wingdings" pitchFamily="2" charset="2"/>
              <a:buChar char="ü"/>
            </a:pPr>
            <a:endParaRPr lang="en-US" sz="1550" b="1" dirty="0">
              <a:solidFill>
                <a:srgbClr val="002060"/>
              </a:solidFill>
            </a:endParaRPr>
          </a:p>
          <a:p>
            <a:pPr lvl="0" algn="ctr">
              <a:buFont typeface="Wingdings" pitchFamily="2" charset="2"/>
              <a:buChar char="ü"/>
            </a:pPr>
            <a:r>
              <a:rPr lang="or-IN" sz="1550" b="1" dirty="0">
                <a:solidFill>
                  <a:srgbClr val="002060"/>
                </a:solidFill>
              </a:rPr>
              <a:t>ଡ</a:t>
            </a:r>
            <a:r>
              <a:rPr lang="en-US" sz="1550" b="1" dirty="0">
                <a:solidFill>
                  <a:srgbClr val="002060"/>
                </a:solidFill>
              </a:rPr>
              <a:t> </a:t>
            </a:r>
          </a:p>
          <a:p>
            <a:pPr lvl="0" algn="ctr">
              <a:buFont typeface="Wingdings" pitchFamily="2" charset="2"/>
              <a:buChar char="ü"/>
            </a:pPr>
            <a:endParaRPr lang="en-US" sz="1550" b="1" dirty="0">
              <a:solidFill>
                <a:srgbClr val="002060"/>
              </a:solidFill>
            </a:endParaRPr>
          </a:p>
          <a:p>
            <a:pPr lvl="0">
              <a:buFont typeface="Arial" pitchFamily="34" charset="0"/>
              <a:buChar char="•"/>
            </a:pPr>
            <a:r>
              <a:rPr lang="en-IN" sz="1550" dirty="0">
                <a:solidFill>
                  <a:srgbClr val="002060"/>
                </a:solidFill>
              </a:rPr>
              <a:t>KYC </a:t>
            </a:r>
            <a:r>
              <a:rPr lang="or-IN" sz="1550" dirty="0">
                <a:solidFill>
                  <a:srgbClr val="002060"/>
                </a:solidFill>
              </a:rPr>
              <a:t>ମାନଦଣ୍ଡକୁ କଠୋର ଆଚରଣ ସହିତ ଗ୍ରାହକମାନଙ୍କୁ ଚିହ୍ନଟ କରନ୍ତୁ | ଗ୍ରାହକଙ୍କ ସହିତ ଯୋଗାଯୋଗ କରନ୍ତୁ, ଆର୍ଥିକ ସଚେତନତା କାର୍ଯ୍ୟକ୍ରମ ପରିଚାଳନା କରନ୍ତୁ, ତାଙ୍କର ପ୍ରୋଫାଇଲ୍ ଏବଂ ଆବଶ୍ୟକତା ଏବଂ ବ୍ୟାଙ୍କ ପାଇଁ ଉତ୍ସ ଗୁଣବତ୍ତା ଖାତା ବୁ </a:t>
            </a:r>
            <a:r>
              <a:rPr lang="en-IN" sz="1550" dirty="0">
                <a:solidFill>
                  <a:srgbClr val="002060"/>
                </a:solidFill>
              </a:rPr>
              <a:t>understand </a:t>
            </a:r>
            <a:r>
              <a:rPr lang="or-IN" sz="1550" dirty="0">
                <a:solidFill>
                  <a:srgbClr val="002060"/>
                </a:solidFill>
              </a:rPr>
              <a:t>ନ୍ତୁ |</a:t>
            </a:r>
            <a:endParaRPr lang="en-US" sz="1550" dirty="0">
              <a:solidFill>
                <a:srgbClr val="002060"/>
              </a:solidFill>
            </a:endParaRPr>
          </a:p>
          <a:p>
            <a:pPr lvl="0">
              <a:buFont typeface="Arial" pitchFamily="34" charset="0"/>
              <a:buChar char="•"/>
            </a:pPr>
            <a:endParaRPr lang="or-IN" sz="1550" dirty="0">
              <a:solidFill>
                <a:srgbClr val="002060"/>
              </a:solidFill>
            </a:endParaRPr>
          </a:p>
          <a:p>
            <a:pPr lvl="0">
              <a:buFont typeface="Arial" pitchFamily="34" charset="0"/>
              <a:buChar char="•"/>
            </a:pPr>
            <a:r>
              <a:rPr lang="or-IN" sz="1550" dirty="0">
                <a:solidFill>
                  <a:srgbClr val="002060"/>
                </a:solidFill>
              </a:rPr>
              <a:t>ଗ୍ରାହକଙ୍କ ଗୋପନୀୟତା ବଜାୟ ରଖନ୍ତୁ ଏବଂ ସ୍ଥାନୀୟ କ୍ଷେତ୍ର ଏବଂ ଭାଷା ବିଷୟରେ ଜ୍ଞାନ ରଖନ୍ତୁ |</a:t>
            </a:r>
            <a:endParaRPr lang="en-US" sz="1550" dirty="0">
              <a:solidFill>
                <a:srgbClr val="002060"/>
              </a:solidFill>
            </a:endParaRPr>
          </a:p>
          <a:p>
            <a:pPr lvl="0">
              <a:buFont typeface="Arial" pitchFamily="34" charset="0"/>
              <a:buChar char="•"/>
            </a:pPr>
            <a:endParaRPr lang="or-IN" sz="1550" dirty="0">
              <a:solidFill>
                <a:srgbClr val="002060"/>
              </a:solidFill>
            </a:endParaRPr>
          </a:p>
          <a:p>
            <a:pPr lvl="0">
              <a:buFont typeface="Arial" pitchFamily="34" charset="0"/>
              <a:buChar char="•"/>
            </a:pPr>
            <a:r>
              <a:rPr lang="or-IN" sz="1550" dirty="0">
                <a:solidFill>
                  <a:srgbClr val="002060"/>
                </a:solidFill>
              </a:rPr>
              <a:t>ବ୍ୟାଙ୍କର ଗ୍ରାହକଙ୍କ ସୂଚନା, ଡକ୍ୟୁମେଣ୍ଟ, ରେକର୍ଡ ଏବଂ ସମ୍ପତ୍ତିକୁ ପୃଥକ ଏବଂ ସ୍ପଷ୍ଟ ଭାବରେ ଚିହ୍ନଟ କରନ୍ତୁ, ସୂଚନାର ଗୋପନୀୟତା ରକ୍ଷା କରିବାକୁ |</a:t>
            </a:r>
            <a:endParaRPr lang="en-US" sz="1550" dirty="0">
              <a:solidFill>
                <a:srgbClr val="002060"/>
              </a:solidFill>
            </a:endParaRPr>
          </a:p>
          <a:p>
            <a:pPr lvl="0">
              <a:buFont typeface="Arial" pitchFamily="34" charset="0"/>
              <a:buChar char="•"/>
            </a:pPr>
            <a:endParaRPr lang="or-IN" sz="1550" dirty="0">
              <a:solidFill>
                <a:srgbClr val="002060"/>
              </a:solidFill>
            </a:endParaRPr>
          </a:p>
          <a:p>
            <a:pPr lvl="0">
              <a:buFont typeface="Arial" pitchFamily="34" charset="0"/>
              <a:buChar char="•"/>
            </a:pPr>
            <a:r>
              <a:rPr lang="or-IN" sz="1550" dirty="0">
                <a:solidFill>
                  <a:srgbClr val="002060"/>
                </a:solidFill>
              </a:rPr>
              <a:t>ବ୍ୟାଙ୍କ ତରଫରୁ ତାଙ୍କ ଦ୍ୱାରା କରାଯାଇଥିବା ସମସ୍ତ କାରବାର ପାଇଁ ଗ୍ରାହକଙ୍କୁ ଅନଲାଇନରେ ରସିଦ ପ୍ରଦାନ କରାଯାଇଥାଏ |</a:t>
            </a:r>
            <a:endParaRPr lang="en-US" sz="1550" dirty="0">
              <a:solidFill>
                <a:srgbClr val="002060"/>
              </a:solidFill>
            </a:endParaRPr>
          </a:p>
          <a:p>
            <a:pPr lvl="0">
              <a:buFont typeface="Arial" pitchFamily="34" charset="0"/>
              <a:buChar char="•"/>
            </a:pPr>
            <a:endParaRPr lang="or-IN" sz="1550" dirty="0">
              <a:solidFill>
                <a:srgbClr val="002060"/>
              </a:solidFill>
            </a:endParaRPr>
          </a:p>
          <a:p>
            <a:pPr lvl="0">
              <a:buFont typeface="Arial" pitchFamily="34" charset="0"/>
              <a:buChar char="•"/>
            </a:pPr>
            <a:r>
              <a:rPr lang="or-IN" sz="1550" dirty="0">
                <a:solidFill>
                  <a:srgbClr val="002060"/>
                </a:solidFill>
              </a:rPr>
              <a:t>ପ୍ରତିଦିନ ସ୍ମାର୍ଟ ସାଥି ସିଷ୍ଟମରେ ନିଜକୁ ଲଗଇନ୍ କରନ୍ତୁ, ଦିନକୁ ସର୍ବନିମ୍ନ 4 ଘଣ୍ଟା / ସପ୍ତାହରେ 5 ଦିନ |</a:t>
            </a:r>
          </a:p>
          <a:p>
            <a:pPr lvl="0">
              <a:buFont typeface="Arial" pitchFamily="34" charset="0"/>
              <a:buChar char="•"/>
            </a:pPr>
            <a:r>
              <a:rPr lang="or-IN" sz="1550" dirty="0">
                <a:solidFill>
                  <a:srgbClr val="002060"/>
                </a:solidFill>
              </a:rPr>
              <a:t>ସମସ୍ତ ରେଜିଷ୍ଟର ପରିଚାଳନା କରନ୍ତୁ ଏବଂ ବ୍ୟାଙ୍କ ଦ୍ୱାରା ନିର୍ଦ୍ଦିଷ୍ଟ ବାଧ୍ୟତାମୂଳକ ପୋଷ୍ଟର / ସାର୍ଟିଫିକେଟ୍ ପ୍ରଦର୍ଶନ କରନ୍ତୁ |</a:t>
            </a:r>
            <a:endParaRPr lang="en-US" sz="1550" dirty="0">
              <a:solidFill>
                <a:srgbClr val="002060"/>
              </a:solidFill>
            </a:endParaRPr>
          </a:p>
          <a:p>
            <a:pPr lvl="0">
              <a:buFont typeface="Arial" pitchFamily="34" charset="0"/>
              <a:buChar char="•"/>
            </a:pPr>
            <a:endParaRPr lang="or-IN" sz="1550" dirty="0">
              <a:solidFill>
                <a:srgbClr val="002060"/>
              </a:solidFill>
            </a:endParaRPr>
          </a:p>
          <a:p>
            <a:pPr lvl="0">
              <a:buFont typeface="Arial" pitchFamily="34" charset="0"/>
              <a:buChar char="•"/>
            </a:pPr>
            <a:r>
              <a:rPr lang="or-IN" sz="1550" dirty="0">
                <a:solidFill>
                  <a:srgbClr val="002060"/>
                </a:solidFill>
              </a:rPr>
              <a:t>ନିଶ୍ଚିତ କରନ୍ତୁ ଯେ ସ୍ମାର୍ଟ ସାଥି କାରବାର ମୂଲ୍ୟ </a:t>
            </a:r>
            <a:r>
              <a:rPr lang="en-IN" sz="1550" dirty="0">
                <a:solidFill>
                  <a:srgbClr val="002060"/>
                </a:solidFill>
              </a:rPr>
              <a:t>HDFC </a:t>
            </a:r>
            <a:r>
              <a:rPr lang="or-IN" sz="1550" dirty="0">
                <a:solidFill>
                  <a:srgbClr val="002060"/>
                </a:solidFill>
              </a:rPr>
              <a:t>ବ୍ୟାଙ୍କ ଆକାଉଣ୍ଟରୁ ନଗଦ ପ୍ରତ୍ୟାହାର ମୂଲ୍ୟ ସହିତ ମେଳ ଖାଉଛି |</a:t>
            </a:r>
            <a:endParaRPr lang="en-IN" sz="1550" dirty="0">
              <a:solidFill>
                <a:srgbClr val="002060"/>
              </a:solidFill>
            </a:endParaRPr>
          </a:p>
          <a:p>
            <a:pPr>
              <a:buFont typeface="Arial" pitchFamily="34" charset="0"/>
              <a:buChar char="•"/>
            </a:pPr>
            <a:endParaRPr lang="en-IN" sz="1550" dirty="0">
              <a:solidFill>
                <a:srgbClr val="002060"/>
              </a:solidFill>
            </a:endParaRPr>
          </a:p>
        </p:txBody>
      </p:sp>
      <p:sp>
        <p:nvSpPr>
          <p:cNvPr id="6" name="Rectangle 5"/>
          <p:cNvSpPr/>
          <p:nvPr/>
        </p:nvSpPr>
        <p:spPr>
          <a:xfrm>
            <a:off x="0" y="161450"/>
            <a:ext cx="8117928" cy="646331"/>
          </a:xfrm>
          <a:prstGeom prst="rect">
            <a:avLst/>
          </a:prstGeom>
        </p:spPr>
        <p:txBody>
          <a:bodyPr wrap="none">
            <a:spAutoFit/>
          </a:bodyPr>
          <a:lstStyle/>
          <a:p>
            <a:r>
              <a:rPr lang="or-IN" sz="3600" b="1" dirty="0">
                <a:solidFill>
                  <a:schemeClr val="bg1"/>
                </a:solidFill>
                <a:latin typeface="Helvetica" panose="020B0604020202020204" pitchFamily="34" charset="0"/>
                <a:cs typeface="Helvetica" panose="020B0604020202020204" pitchFamily="34" charset="0"/>
              </a:rPr>
              <a:t>ବ୍ୟବସାୟ ସମ୍ବାଦଦାତାମାନଙ୍କ ପାଇଁ ଡସ୍ ଏବଂ ଡଣ୍ଟସ୍ |</a:t>
            </a:r>
            <a:endParaRPr lang="en-US" sz="3600" b="1" dirty="0">
              <a:solidFill>
                <a:schemeClr val="bg1"/>
              </a:solidFill>
              <a:latin typeface="Helvetica" panose="020B0604020202020204" pitchFamily="34" charset="0"/>
              <a:cs typeface="Helvetica" panose="020B0604020202020204" pitchFamily="34" charset="0"/>
            </a:endParaRPr>
          </a:p>
        </p:txBody>
      </p:sp>
      <p:sp>
        <p:nvSpPr>
          <p:cNvPr id="7" name="Rectangle 6"/>
          <p:cNvSpPr/>
          <p:nvPr/>
        </p:nvSpPr>
        <p:spPr>
          <a:xfrm>
            <a:off x="6333223" y="898936"/>
            <a:ext cx="5858777" cy="5555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C00000"/>
              </a:solidFill>
            </a:endParaRPr>
          </a:p>
          <a:p>
            <a:pPr algn="ctr"/>
            <a:endParaRPr lang="en-US" sz="1600" b="1" dirty="0">
              <a:solidFill>
                <a:srgbClr val="C00000"/>
              </a:solidFill>
            </a:endParaRPr>
          </a:p>
          <a:p>
            <a:pPr algn="ctr"/>
            <a:endParaRPr lang="en-US" sz="1600" b="1" dirty="0">
              <a:solidFill>
                <a:srgbClr val="C00000"/>
              </a:solidFill>
            </a:endParaRPr>
          </a:p>
          <a:p>
            <a:pPr algn="ctr"/>
            <a:endParaRPr lang="en-US" sz="1600" b="1" dirty="0">
              <a:solidFill>
                <a:srgbClr val="C00000"/>
              </a:solidFill>
            </a:endParaRPr>
          </a:p>
          <a:p>
            <a:pPr algn="ctr"/>
            <a:endParaRPr lang="en-US" sz="1600" b="1" dirty="0">
              <a:solidFill>
                <a:srgbClr val="C00000"/>
              </a:solidFill>
            </a:endParaRPr>
          </a:p>
          <a:p>
            <a:pPr algn="ctr"/>
            <a:endParaRPr lang="en-US" sz="1600" b="1" dirty="0">
              <a:solidFill>
                <a:srgbClr val="C00000"/>
              </a:solidFill>
            </a:endParaRPr>
          </a:p>
          <a:p>
            <a:pPr algn="ctr"/>
            <a:endParaRPr lang="en-US" sz="1600" b="1" dirty="0">
              <a:solidFill>
                <a:srgbClr val="C00000"/>
              </a:solidFill>
            </a:endParaRPr>
          </a:p>
          <a:p>
            <a:pPr algn="ctr"/>
            <a:r>
              <a:rPr lang="en-US" sz="1400" b="1" dirty="0">
                <a:solidFill>
                  <a:srgbClr val="C00000"/>
                </a:solidFill>
              </a:rPr>
              <a:t>X </a:t>
            </a:r>
            <a:r>
              <a:rPr lang="or-IN" sz="1400" b="1" dirty="0">
                <a:solidFill>
                  <a:srgbClr val="C00000"/>
                </a:solidFill>
              </a:rPr>
              <a:t>ଡଣ୍ଟସ୍ |</a:t>
            </a:r>
            <a:r>
              <a:rPr lang="en-US" sz="1400" b="1" dirty="0">
                <a:solidFill>
                  <a:srgbClr val="C00000"/>
                </a:solidFill>
              </a:rPr>
              <a:t> </a:t>
            </a:r>
          </a:p>
          <a:p>
            <a:pPr algn="ctr"/>
            <a:endParaRPr lang="en-US" sz="1400" b="1" dirty="0">
              <a:solidFill>
                <a:srgbClr val="C00000"/>
              </a:solidFill>
            </a:endParaRPr>
          </a:p>
          <a:p>
            <a:pPr>
              <a:buFont typeface="Arial" pitchFamily="34" charset="0"/>
              <a:buChar char="•"/>
            </a:pPr>
            <a:r>
              <a:rPr lang="or-IN" sz="1400" dirty="0">
                <a:solidFill>
                  <a:srgbClr val="C00000"/>
                </a:solidFill>
              </a:rPr>
              <a:t>ବିସି ଗ୍ରାହକଙ୍କ ଠାରୁ ପ୍ରତ୍ୟକ୍ଷ କିମ୍ବା ପରୋକ୍ଷ ଭାବରେ କ </a:t>
            </a:r>
            <a:r>
              <a:rPr lang="en-IN" sz="1400" dirty="0">
                <a:solidFill>
                  <a:srgbClr val="C00000"/>
                </a:solidFill>
              </a:rPr>
              <a:t>additional </a:t>
            </a:r>
            <a:r>
              <a:rPr lang="or-IN" sz="1400" dirty="0">
                <a:solidFill>
                  <a:srgbClr val="C00000"/>
                </a:solidFill>
              </a:rPr>
              <a:t>ଣସି ଅତିରିକ୍ତ ସେବା ଦେୟ ସଂଗ୍ରହ କରିବା ଉଚିତ୍ ନୁହେଁ |</a:t>
            </a:r>
            <a:endParaRPr lang="en-US" sz="1400" dirty="0">
              <a:solidFill>
                <a:srgbClr val="C00000"/>
              </a:solidFill>
            </a:endParaRPr>
          </a:p>
          <a:p>
            <a:pPr>
              <a:buFont typeface="Arial" pitchFamily="34" charset="0"/>
              <a:buChar char="•"/>
            </a:pPr>
            <a:endParaRPr lang="or-IN" sz="1400" dirty="0">
              <a:solidFill>
                <a:srgbClr val="C00000"/>
              </a:solidFill>
            </a:endParaRPr>
          </a:p>
          <a:p>
            <a:pPr>
              <a:buFont typeface="Arial" pitchFamily="34" charset="0"/>
              <a:buChar char="•"/>
            </a:pPr>
            <a:r>
              <a:rPr lang="or-IN" sz="1400" dirty="0">
                <a:solidFill>
                  <a:srgbClr val="C00000"/>
                </a:solidFill>
              </a:rPr>
              <a:t>କ </a:t>
            </a:r>
            <a:r>
              <a:rPr lang="en-IN" sz="1400" dirty="0">
                <a:solidFill>
                  <a:srgbClr val="C00000"/>
                </a:solidFill>
              </a:rPr>
              <a:t>any </a:t>
            </a:r>
            <a:r>
              <a:rPr lang="or-IN" sz="1400" dirty="0">
                <a:solidFill>
                  <a:srgbClr val="C00000"/>
                </a:solidFill>
              </a:rPr>
              <a:t>ଣସି </a:t>
            </a:r>
            <a:r>
              <a:rPr lang="en-IN" sz="1400" dirty="0">
                <a:solidFill>
                  <a:srgbClr val="C00000"/>
                </a:solidFill>
              </a:rPr>
              <a:t>loan </a:t>
            </a:r>
            <a:r>
              <a:rPr lang="or-IN" sz="1400" dirty="0">
                <a:solidFill>
                  <a:srgbClr val="C00000"/>
                </a:solidFill>
              </a:rPr>
              <a:t>ଣ ମଞ୍ଜୁର ପାଇଁ ବିସି କ୍ଷମତାପ୍ରାପ୍ତ ନୁହେଁ।</a:t>
            </a:r>
            <a:endParaRPr lang="en-US" sz="1400" dirty="0">
              <a:solidFill>
                <a:srgbClr val="C00000"/>
              </a:solidFill>
            </a:endParaRPr>
          </a:p>
          <a:p>
            <a:pPr>
              <a:buFont typeface="Arial" pitchFamily="34" charset="0"/>
              <a:buChar char="•"/>
            </a:pPr>
            <a:endParaRPr lang="or-IN" sz="1400" dirty="0">
              <a:solidFill>
                <a:srgbClr val="C00000"/>
              </a:solidFill>
            </a:endParaRPr>
          </a:p>
          <a:p>
            <a:pPr>
              <a:buFont typeface="Arial" pitchFamily="34" charset="0"/>
              <a:buChar char="•"/>
            </a:pPr>
            <a:r>
              <a:rPr lang="or-IN" sz="1400" dirty="0">
                <a:solidFill>
                  <a:srgbClr val="C00000"/>
                </a:solidFill>
              </a:rPr>
              <a:t>ବିସି କ </a:t>
            </a:r>
            <a:r>
              <a:rPr lang="en-IN" sz="1400" dirty="0">
                <a:solidFill>
                  <a:srgbClr val="C00000"/>
                </a:solidFill>
              </a:rPr>
              <a:t>any </a:t>
            </a:r>
            <a:r>
              <a:rPr lang="or-IN" sz="1400" dirty="0">
                <a:solidFill>
                  <a:srgbClr val="C00000"/>
                </a:solidFill>
              </a:rPr>
              <a:t>ଣସି ରାଜନ </a:t>
            </a:r>
            <a:r>
              <a:rPr lang="en-IN" sz="1400" dirty="0">
                <a:solidFill>
                  <a:srgbClr val="C00000"/>
                </a:solidFill>
              </a:rPr>
              <a:t>political </a:t>
            </a:r>
            <a:r>
              <a:rPr lang="or-IN" sz="1400" dirty="0">
                <a:solidFill>
                  <a:srgbClr val="C00000"/>
                </a:solidFill>
              </a:rPr>
              <a:t>ତିକ / ଧାର୍ମିକ ସଂଗଠନ ସହ ଜଡିତ ହେବା ଉଚିତ୍ ନୁହେଁ।</a:t>
            </a:r>
            <a:endParaRPr lang="en-US" sz="1400" dirty="0">
              <a:solidFill>
                <a:srgbClr val="C00000"/>
              </a:solidFill>
            </a:endParaRPr>
          </a:p>
          <a:p>
            <a:pPr>
              <a:buFont typeface="Arial" pitchFamily="34" charset="0"/>
              <a:buChar char="•"/>
            </a:pPr>
            <a:endParaRPr lang="or-IN" sz="1400" dirty="0">
              <a:solidFill>
                <a:srgbClr val="C00000"/>
              </a:solidFill>
            </a:endParaRPr>
          </a:p>
          <a:p>
            <a:pPr>
              <a:buFont typeface="Arial" pitchFamily="34" charset="0"/>
              <a:buChar char="•"/>
            </a:pPr>
            <a:r>
              <a:rPr lang="or-IN" sz="1400" dirty="0">
                <a:solidFill>
                  <a:srgbClr val="C00000"/>
                </a:solidFill>
              </a:rPr>
              <a:t>ବିସି ଗ୍ରାହକମାନଙ୍କୁ ଏକାଧିକ କିମ୍ବା ବିଭାଜନ କାରବାର କରିବାକୁ ଉତ୍ସାହିତ କରିବା ଉଚିତ୍ ନୁହେଁ |</a:t>
            </a:r>
            <a:endParaRPr lang="en-US" sz="1400" dirty="0">
              <a:solidFill>
                <a:srgbClr val="C00000"/>
              </a:solidFill>
            </a:endParaRPr>
          </a:p>
          <a:p>
            <a:pPr>
              <a:buFont typeface="Arial" pitchFamily="34" charset="0"/>
              <a:buChar char="•"/>
            </a:pPr>
            <a:endParaRPr lang="or-IN" sz="1400" dirty="0">
              <a:solidFill>
                <a:srgbClr val="C00000"/>
              </a:solidFill>
            </a:endParaRPr>
          </a:p>
          <a:p>
            <a:pPr>
              <a:buFont typeface="Arial" pitchFamily="34" charset="0"/>
              <a:buChar char="•"/>
            </a:pPr>
            <a:r>
              <a:rPr lang="or-IN" sz="1400" dirty="0">
                <a:solidFill>
                  <a:srgbClr val="C00000"/>
                </a:solidFill>
              </a:rPr>
              <a:t>କ୍ରେଡିଟ୍ ବିତରଣ ବଦଳରେ ବିକଳ୍ପ ଉତ୍ପାଦକୁ ସୁପାରିଶ କିମ୍ବା ନିର୍ଦ୍ଦେଶ ଦେବା ଉଚିତ୍ ନୁହେଁ | ଉଦାହରଣ: </a:t>
            </a:r>
            <a:r>
              <a:rPr lang="en-IN" sz="1400" dirty="0">
                <a:solidFill>
                  <a:srgbClr val="C00000"/>
                </a:solidFill>
              </a:rPr>
              <a:t>loans </a:t>
            </a:r>
            <a:r>
              <a:rPr lang="or-IN" sz="1400" dirty="0">
                <a:solidFill>
                  <a:srgbClr val="C00000"/>
                </a:solidFill>
              </a:rPr>
              <a:t>ଣ ବଣ୍ଟନ ପାଇଁ ବୀମା, ପେନ୍ସନ୍ କିମ୍ବା ଅନ୍ୟାନ୍ୟ ଉତ୍ପାଦ ବିକ୍ରୟ କରିବାକୁ ବାଧ୍ୟ |</a:t>
            </a:r>
            <a:endParaRPr lang="en-US" sz="1400" dirty="0">
              <a:solidFill>
                <a:srgbClr val="C00000"/>
              </a:solidFill>
            </a:endParaRPr>
          </a:p>
          <a:p>
            <a:pPr>
              <a:buFont typeface="Arial" pitchFamily="34" charset="0"/>
              <a:buChar char="•"/>
            </a:pPr>
            <a:endParaRPr lang="or-IN" sz="1400" dirty="0">
              <a:solidFill>
                <a:srgbClr val="C00000"/>
              </a:solidFill>
            </a:endParaRPr>
          </a:p>
          <a:p>
            <a:pPr>
              <a:buFont typeface="Arial" pitchFamily="34" charset="0"/>
              <a:buChar char="•"/>
            </a:pPr>
            <a:r>
              <a:rPr lang="or-IN" sz="1400" dirty="0">
                <a:solidFill>
                  <a:srgbClr val="C00000"/>
                </a:solidFill>
              </a:rPr>
              <a:t>ପ୍ରିନ୍ସିପାଲ୍ ପ୍ରଦାନ କରୁଥିବା ସେବା ପରିସର ବାହାରେ କ </a:t>
            </a:r>
            <a:r>
              <a:rPr lang="en-IN" sz="1400" dirty="0" err="1">
                <a:solidFill>
                  <a:srgbClr val="C00000"/>
                </a:solidFill>
              </a:rPr>
              <a:t>inc</a:t>
            </a:r>
            <a:r>
              <a:rPr lang="en-IN" sz="1400" dirty="0">
                <a:solidFill>
                  <a:srgbClr val="C00000"/>
                </a:solidFill>
              </a:rPr>
              <a:t> </a:t>
            </a:r>
            <a:r>
              <a:rPr lang="or-IN" sz="1400" dirty="0">
                <a:solidFill>
                  <a:srgbClr val="C00000"/>
                </a:solidFill>
              </a:rPr>
              <a:t>ଣସି ପ୍ରୋତ୍ସାହନ କିମ୍ବା ଲାଭ କିମ୍ବା ମିଥ୍ୟା ଆଶା ପ୍ରଦାନ କରି ଗ୍ରାହକଙ୍କୁ ପ୍ରଲୋଭିତ ନକରିବାକୁ ବିଶେଷ ଯତ୍ନବାନ ହେବେ କି?</a:t>
            </a:r>
            <a:endParaRPr lang="en-US" sz="1400" dirty="0">
              <a:solidFill>
                <a:srgbClr val="C00000"/>
              </a:solidFill>
            </a:endParaRPr>
          </a:p>
          <a:p>
            <a:pPr>
              <a:buFont typeface="Arial" pitchFamily="34" charset="0"/>
              <a:buChar char="•"/>
            </a:pPr>
            <a:endParaRPr lang="or-IN" sz="1400" dirty="0">
              <a:solidFill>
                <a:srgbClr val="C00000"/>
              </a:solidFill>
            </a:endParaRPr>
          </a:p>
          <a:p>
            <a:pPr>
              <a:buFont typeface="Arial" pitchFamily="34" charset="0"/>
              <a:buChar char="•"/>
            </a:pPr>
            <a:r>
              <a:rPr lang="or-IN" sz="1400" dirty="0">
                <a:solidFill>
                  <a:srgbClr val="C00000"/>
                </a:solidFill>
              </a:rPr>
              <a:t>ବିସି ନିଜର ଲଗଇନ୍ ଆଇଡି ଏବଂ ପାସୱାର୍ଡ ଅନ୍ୟ କ </a:t>
            </a:r>
            <a:r>
              <a:rPr lang="en-IN" sz="1400" dirty="0">
                <a:solidFill>
                  <a:srgbClr val="C00000"/>
                </a:solidFill>
              </a:rPr>
              <a:t>outside </a:t>
            </a:r>
            <a:r>
              <a:rPr lang="or-IN" sz="1400" dirty="0">
                <a:solidFill>
                  <a:srgbClr val="C00000"/>
                </a:solidFill>
              </a:rPr>
              <a:t>ଣସି ବାହ୍ୟ ବ୍ୟକ୍ତିଙ୍କୁ ଅଂଶୀଦାର କରିବା ଉଚିତ୍ ନୁହେଁ |</a:t>
            </a:r>
            <a:endParaRPr lang="en-US" sz="1400" dirty="0">
              <a:solidFill>
                <a:srgbClr val="C00000"/>
              </a:solidFill>
            </a:endParaRPr>
          </a:p>
          <a:p>
            <a:pPr>
              <a:buFont typeface="Arial" pitchFamily="34" charset="0"/>
              <a:buChar char="•"/>
            </a:pPr>
            <a:endParaRPr lang="or-IN" sz="1400" dirty="0">
              <a:solidFill>
                <a:srgbClr val="C00000"/>
              </a:solidFill>
            </a:endParaRPr>
          </a:p>
          <a:p>
            <a:pPr>
              <a:buFont typeface="Arial" pitchFamily="34" charset="0"/>
              <a:buChar char="•"/>
            </a:pPr>
            <a:r>
              <a:rPr lang="or-IN" sz="1400" dirty="0">
                <a:solidFill>
                  <a:srgbClr val="C00000"/>
                </a:solidFill>
              </a:rPr>
              <a:t>ବିସି ତାଙ୍କର ବ୍ୟକ୍ତିଗତ ବିବରଣୀ ଅପଡେଟ୍ କରିବା ଉଚିତ୍ ନୁହେଁ | ଗ୍ରାହକଙ୍କ ପାଇଁ ଆକାଉଣ୍ଟ ଖୋଲିବାବେଳେ ଇମେଲ </a:t>
            </a:r>
            <a:r>
              <a:rPr lang="en-IN" sz="1400" dirty="0">
                <a:solidFill>
                  <a:srgbClr val="C00000"/>
                </a:solidFill>
              </a:rPr>
              <a:t>id, </a:t>
            </a:r>
            <a:r>
              <a:rPr lang="or-IN" sz="1400" dirty="0">
                <a:solidFill>
                  <a:srgbClr val="C00000"/>
                </a:solidFill>
              </a:rPr>
              <a:t>ମୋବାଇଲ୍ ନଂ, ମେଲିଂ ଠିକଣା |</a:t>
            </a:r>
            <a:r>
              <a:rPr lang="en-US" sz="1400" b="1" dirty="0">
                <a:solidFill>
                  <a:srgbClr val="C00000"/>
                </a:solidFill>
              </a:rPr>
              <a:t> </a:t>
            </a:r>
          </a:p>
          <a:p>
            <a:endParaRPr lang="en-US" sz="1600" dirty="0">
              <a:solidFill>
                <a:srgbClr val="C00000"/>
              </a:solidFill>
            </a:endParaRPr>
          </a:p>
          <a:p>
            <a:pPr algn="just"/>
            <a:endParaRPr lang="en-US" sz="1600" dirty="0">
              <a:solidFill>
                <a:srgbClr val="C00000"/>
              </a:solidFill>
            </a:endParaRPr>
          </a:p>
          <a:p>
            <a:pPr algn="just"/>
            <a:endParaRPr lang="en-US" sz="1600" dirty="0">
              <a:solidFill>
                <a:srgbClr val="C00000"/>
              </a:solidFill>
            </a:endParaRPr>
          </a:p>
          <a:p>
            <a:pPr algn="just"/>
            <a:endParaRPr lang="en-US" sz="1600" dirty="0">
              <a:solidFill>
                <a:srgbClr val="C00000"/>
              </a:solidFill>
            </a:endParaRPr>
          </a:p>
          <a:p>
            <a:pPr>
              <a:buFont typeface="Arial" pitchFamily="34" charset="0"/>
              <a:buChar char="•"/>
            </a:pPr>
            <a:endParaRPr lang="en-IN" sz="1600" dirty="0">
              <a:solidFill>
                <a:srgbClr val="C00000"/>
              </a:solidFill>
            </a:endParaRPr>
          </a:p>
          <a:p>
            <a:pPr>
              <a:buFont typeface="Arial" pitchFamily="34" charset="0"/>
              <a:buChar char="•"/>
            </a:pPr>
            <a:endParaRPr lang="en-IN" sz="1600" dirty="0">
              <a:solidFill>
                <a:srgbClr val="C00000"/>
              </a:solidFill>
            </a:endParaRPr>
          </a:p>
          <a:p>
            <a:pPr>
              <a:buFont typeface="Arial" pitchFamily="34" charset="0"/>
              <a:buChar char="•"/>
            </a:pPr>
            <a:endParaRPr lang="en-IN" sz="1600" dirty="0">
              <a:solidFill>
                <a:srgbClr val="C00000"/>
              </a:solidFill>
            </a:endParaRPr>
          </a:p>
          <a:p>
            <a:pPr>
              <a:buFont typeface="Arial" pitchFamily="34" charset="0"/>
              <a:buChar char="•"/>
            </a:pPr>
            <a:endParaRPr lang="en-IN" sz="1600" dirty="0">
              <a:solidFill>
                <a:srgbClr val="C00000"/>
              </a:solidFill>
            </a:endParaRPr>
          </a:p>
          <a:p>
            <a:pPr>
              <a:buFont typeface="Arial" pitchFamily="34" charset="0"/>
              <a:buChar char="•"/>
            </a:pPr>
            <a:endParaRPr lang="en-IN" sz="1600" dirty="0">
              <a:solidFill>
                <a:srgbClr val="C00000"/>
              </a:solidFill>
            </a:endParaRPr>
          </a:p>
        </p:txBody>
      </p:sp>
      <p:pic>
        <p:nvPicPr>
          <p:cNvPr id="11" name="Picture 40">
            <a:extLst>
              <a:ext uri="{FF2B5EF4-FFF2-40B4-BE49-F238E27FC236}">
                <a16:creationId xmlns:a16="http://schemas.microsoft.com/office/drawing/2014/main" id="{5E87A8F5-D34F-4EA7-903F-99E8B2DAAA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48EF4EC9-1157-412F-81AE-6392389C5CD2}"/>
              </a:ext>
            </a:extLst>
          </p:cNvPr>
          <p:cNvSpPr/>
          <p:nvPr/>
        </p:nvSpPr>
        <p:spPr>
          <a:xfrm>
            <a:off x="0" y="6558686"/>
            <a:ext cx="12192000" cy="276999"/>
          </a:xfrm>
          <a:prstGeom prst="rect">
            <a:avLst/>
          </a:prstGeom>
        </p:spPr>
        <p:txBody>
          <a:bodyPr wrap="square">
            <a:spAutoFit/>
          </a:bodyPr>
          <a:lstStyle/>
          <a:p>
            <a:pPr algn="ctr"/>
            <a:r>
              <a:rPr lang="or-IN" sz="1200" dirty="0">
                <a:solidFill>
                  <a:schemeClr val="bg1">
                    <a:lumMod val="50000"/>
                  </a:schemeClr>
                </a:solidFill>
                <a:latin typeface="Helvetica" charset="0"/>
                <a:ea typeface="Helvetica" charset="0"/>
                <a:cs typeface="Helvetica" charset="0"/>
              </a:rPr>
              <a:t>କପିରାଇଟ୍ © </a:t>
            </a:r>
            <a:r>
              <a:rPr lang="en-US" sz="1200" dirty="0">
                <a:solidFill>
                  <a:schemeClr val="bg1">
                    <a:lumMod val="50000"/>
                  </a:schemeClr>
                </a:solidFill>
                <a:latin typeface="Helvetica" charset="0"/>
                <a:ea typeface="Helvetica" charset="0"/>
                <a:cs typeface="Helvetica" charset="0"/>
              </a:rPr>
              <a:t>HDFC </a:t>
            </a:r>
            <a:r>
              <a:rPr lang="or-IN" sz="1200" dirty="0">
                <a:solidFill>
                  <a:schemeClr val="bg1">
                    <a:lumMod val="50000"/>
                  </a:schemeClr>
                </a:solidFill>
                <a:latin typeface="Helvetica" charset="0"/>
                <a:ea typeface="Helvetica" charset="0"/>
                <a:cs typeface="Helvetica" charset="0"/>
              </a:rPr>
              <a:t>ବ୍ୟାଙ୍କ |</a:t>
            </a:r>
            <a:r>
              <a:rPr lang="en-US" sz="1200" dirty="0">
                <a:solidFill>
                  <a:schemeClr val="bg1">
                    <a:lumMod val="50000"/>
                  </a:schemeClr>
                </a:solidFill>
                <a:latin typeface="Helvetica" charset="0"/>
                <a:ea typeface="Helvetica" charset="0"/>
                <a:cs typeface="Helvetica" charset="0"/>
              </a:rPr>
              <a:t>            </a:t>
            </a:r>
            <a:r>
              <a:rPr lang="or-IN" sz="1200" dirty="0">
                <a:solidFill>
                  <a:schemeClr val="bg1">
                    <a:lumMod val="50000"/>
                  </a:schemeClr>
                </a:solidFill>
                <a:latin typeface="Helvetica" charset="0"/>
                <a:ea typeface="Helvetica" charset="0"/>
                <a:cs typeface="Helvetica" charset="0"/>
              </a:rPr>
              <a:t>ଗୋପନୀୟ</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ପ୍ରତିବନ୍ଧିତ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ଆଭ୍ୟନ୍ତରୀଣ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ଜନସାଧାରଣ |</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E39F5C-DC08-461D-9FCE-782AA82DE1BF}"/>
              </a:ext>
            </a:extLst>
          </p:cNvPr>
          <p:cNvSpPr>
            <a:spLocks noGrp="1"/>
          </p:cNvSpPr>
          <p:nvPr>
            <p:ph type="body" idx="1"/>
          </p:nvPr>
        </p:nvSpPr>
        <p:spPr>
          <a:xfrm>
            <a:off x="40767" y="1109800"/>
            <a:ext cx="10924116" cy="1302536"/>
          </a:xfrm>
        </p:spPr>
        <p:txBody>
          <a:bodyPr/>
          <a:lstStyle/>
          <a:p>
            <a:pPr algn="l">
              <a:lnSpc>
                <a:spcPct val="150000"/>
              </a:lnSpc>
            </a:pPr>
            <a:endParaRPr lang="en-US" dirty="0">
              <a:solidFill>
                <a:srgbClr val="002060"/>
              </a:solidFill>
            </a:endParaRPr>
          </a:p>
          <a:p>
            <a:pPr algn="l">
              <a:lnSpc>
                <a:spcPct val="150000"/>
              </a:lnSpc>
            </a:pPr>
            <a:endParaRPr lang="en-US" dirty="0">
              <a:solidFill>
                <a:srgbClr val="002060"/>
              </a:solidFill>
            </a:endParaRPr>
          </a:p>
          <a:p>
            <a:pPr algn="l">
              <a:lnSpc>
                <a:spcPct val="150000"/>
              </a:lnSpc>
            </a:pPr>
            <a:endParaRPr lang="en-US" dirty="0">
              <a:solidFill>
                <a:srgbClr val="002060"/>
              </a:solidFill>
            </a:endParaRPr>
          </a:p>
          <a:p>
            <a:pPr>
              <a:lnSpc>
                <a:spcPct val="150000"/>
              </a:lnSpc>
            </a:pPr>
            <a:r>
              <a:rPr lang="or-IN" sz="1800" dirty="0">
                <a:solidFill>
                  <a:srgbClr val="002060"/>
                </a:solidFill>
              </a:rPr>
              <a:t>ରେଜିଷ୍ଟର ପରିଚାଳନା ହେଉଛି |</a:t>
            </a:r>
            <a:r>
              <a:rPr lang="en-US" sz="1800" dirty="0">
                <a:solidFill>
                  <a:srgbClr val="002060"/>
                </a:solidFill>
              </a:rPr>
              <a:t> </a:t>
            </a:r>
            <a:r>
              <a:rPr lang="or-IN" sz="1800" b="1" dirty="0">
                <a:solidFill>
                  <a:srgbClr val="002060"/>
                </a:solidFill>
              </a:rPr>
              <a:t>ବାଧ୍ୟତାମୂଳକ</a:t>
            </a:r>
            <a:r>
              <a:rPr lang="en-US" sz="1800" dirty="0">
                <a:solidFill>
                  <a:srgbClr val="002060"/>
                </a:solidFill>
              </a:rPr>
              <a:t> </a:t>
            </a:r>
            <a:r>
              <a:rPr lang="or-IN" sz="1800" dirty="0">
                <a:solidFill>
                  <a:srgbClr val="002060"/>
                </a:solidFill>
              </a:rPr>
              <a:t>ସମସ୍ତ ଏଜେଣ୍ଟମାନଙ୍କ ପାଇଁ |</a:t>
            </a:r>
            <a:endParaRPr lang="en-US" sz="1800" dirty="0">
              <a:solidFill>
                <a:srgbClr val="002060"/>
              </a:solidFill>
            </a:endParaRPr>
          </a:p>
          <a:p>
            <a:pPr>
              <a:lnSpc>
                <a:spcPct val="150000"/>
              </a:lnSpc>
            </a:pPr>
            <a:r>
              <a:rPr lang="or-IN" sz="1800" dirty="0">
                <a:solidFill>
                  <a:srgbClr val="002060"/>
                </a:solidFill>
              </a:rPr>
              <a:t>ରେଜିଷ୍ଟର କାମ କରେ |</a:t>
            </a:r>
            <a:r>
              <a:rPr lang="en-US" sz="1800" dirty="0">
                <a:solidFill>
                  <a:srgbClr val="002060"/>
                </a:solidFill>
              </a:rPr>
              <a:t> </a:t>
            </a:r>
            <a:r>
              <a:rPr lang="or-IN" sz="1800" b="1" dirty="0">
                <a:solidFill>
                  <a:srgbClr val="002060"/>
                </a:solidFill>
              </a:rPr>
              <a:t>ଯେପରି ପ୍ରମାଣ</a:t>
            </a:r>
            <a:r>
              <a:rPr lang="en-US" sz="1800" b="1" dirty="0">
                <a:solidFill>
                  <a:srgbClr val="002060"/>
                </a:solidFill>
              </a:rPr>
              <a:t> </a:t>
            </a:r>
            <a:r>
              <a:rPr lang="or-IN" sz="1800" dirty="0">
                <a:solidFill>
                  <a:srgbClr val="002060"/>
                </a:solidFill>
              </a:rPr>
              <a:t>କ </a:t>
            </a:r>
            <a:r>
              <a:rPr lang="en-US" sz="1800" dirty="0">
                <a:solidFill>
                  <a:srgbClr val="002060"/>
                </a:solidFill>
              </a:rPr>
              <a:t>any </a:t>
            </a:r>
            <a:r>
              <a:rPr lang="or-IN" sz="1800" dirty="0">
                <a:solidFill>
                  <a:srgbClr val="002060"/>
                </a:solidFill>
              </a:rPr>
              <a:t>ଣସି ବିବାଦ ପରିସ୍ଥିତିରେ |</a:t>
            </a:r>
            <a:endParaRPr lang="en-US" sz="1800" dirty="0">
              <a:solidFill>
                <a:srgbClr val="002060"/>
              </a:solidFill>
            </a:endParaRPr>
          </a:p>
          <a:p>
            <a:pPr>
              <a:lnSpc>
                <a:spcPct val="150000"/>
              </a:lnSpc>
            </a:pPr>
            <a:r>
              <a:rPr lang="or-IN" sz="1800" dirty="0">
                <a:solidFill>
                  <a:srgbClr val="002060"/>
                </a:solidFill>
              </a:rPr>
              <a:t>ଏଜେଣ୍ଟମାନଙ୍କ ଦ୍ୱାରା ପରିଚାଳିତ ହେବାକୁ ଥିବା ରେଜିଷ୍ଟର ଫର୍ମାଟ୍ ଗୁଡିକ ନିମ୍ନରେ ଦିଆଯାଇଛି |</a:t>
            </a:r>
            <a:endParaRPr lang="en-IN" sz="1800" dirty="0">
              <a:solidFill>
                <a:srgbClr val="002060"/>
              </a:solidFill>
            </a:endParaRPr>
          </a:p>
        </p:txBody>
      </p:sp>
      <p:sp>
        <p:nvSpPr>
          <p:cNvPr id="5" name="TextBox 4">
            <a:extLst>
              <a:ext uri="{FF2B5EF4-FFF2-40B4-BE49-F238E27FC236}">
                <a16:creationId xmlns:a16="http://schemas.microsoft.com/office/drawing/2014/main" id="{B52D87D1-6BA5-40CE-97BA-30ADF67B8E4E}"/>
              </a:ext>
            </a:extLst>
          </p:cNvPr>
          <p:cNvSpPr txBox="1"/>
          <p:nvPr/>
        </p:nvSpPr>
        <p:spPr>
          <a:xfrm>
            <a:off x="0" y="133460"/>
            <a:ext cx="8616730" cy="646331"/>
          </a:xfrm>
          <a:prstGeom prst="rect">
            <a:avLst/>
          </a:prstGeom>
          <a:noFill/>
        </p:spPr>
        <p:txBody>
          <a:bodyPr wrap="square">
            <a:spAutoFit/>
          </a:bodyPr>
          <a:lstStyle/>
          <a:p>
            <a:r>
              <a:rPr lang="or-IN" sz="3600" b="1" dirty="0">
                <a:solidFill>
                  <a:schemeClr val="bg1"/>
                </a:solidFill>
                <a:latin typeface="Helvetica" panose="020B0604020202020204" pitchFamily="34" charset="0"/>
                <a:cs typeface="Helvetica" panose="020B0604020202020204" pitchFamily="34" charset="0"/>
              </a:rPr>
              <a:t>ଏଜେଣ୍ଟମାନଙ୍କ ଦ୍ୱାରା ବାଧ୍ୟତାମୂଳକ ରେଜିଷ୍ଟର |</a:t>
            </a:r>
            <a:endParaRPr lang="en-IN" sz="3600" b="1" dirty="0">
              <a:solidFill>
                <a:schemeClr val="bg1"/>
              </a:solidFill>
              <a:latin typeface="Helvetica" panose="020B0604020202020204" pitchFamily="34" charset="0"/>
              <a:cs typeface="Helvetica" panose="020B0604020202020204" pitchFamily="34" charset="0"/>
            </a:endParaRPr>
          </a:p>
        </p:txBody>
      </p:sp>
      <p:graphicFrame>
        <p:nvGraphicFramePr>
          <p:cNvPr id="8" name="Table 7">
            <a:extLst>
              <a:ext uri="{FF2B5EF4-FFF2-40B4-BE49-F238E27FC236}">
                <a16:creationId xmlns:a16="http://schemas.microsoft.com/office/drawing/2014/main" id="{075FC5D6-53A4-478C-8D26-0FEC938E38B9}"/>
              </a:ext>
            </a:extLst>
          </p:cNvPr>
          <p:cNvGraphicFramePr>
            <a:graphicFrameLocks noGrp="1"/>
          </p:cNvGraphicFramePr>
          <p:nvPr>
            <p:extLst>
              <p:ext uri="{D42A27DB-BD31-4B8C-83A1-F6EECF244321}">
                <p14:modId xmlns:p14="http://schemas.microsoft.com/office/powerpoint/2010/main" val="2084333531"/>
              </p:ext>
            </p:extLst>
          </p:nvPr>
        </p:nvGraphicFramePr>
        <p:xfrm>
          <a:off x="119936" y="2412336"/>
          <a:ext cx="11209125" cy="718175"/>
        </p:xfrm>
        <a:graphic>
          <a:graphicData uri="http://schemas.openxmlformats.org/drawingml/2006/table">
            <a:tbl>
              <a:tblPr>
                <a:tableStyleId>{5C22544A-7EE6-4342-B048-85BDC9FD1C3A}</a:tableStyleId>
              </a:tblPr>
              <a:tblGrid>
                <a:gridCol w="775474">
                  <a:extLst>
                    <a:ext uri="{9D8B030D-6E8A-4147-A177-3AD203B41FA5}">
                      <a16:colId xmlns:a16="http://schemas.microsoft.com/office/drawing/2014/main" val="218323232"/>
                    </a:ext>
                  </a:extLst>
                </a:gridCol>
                <a:gridCol w="587480">
                  <a:extLst>
                    <a:ext uri="{9D8B030D-6E8A-4147-A177-3AD203B41FA5}">
                      <a16:colId xmlns:a16="http://schemas.microsoft.com/office/drawing/2014/main" val="706156978"/>
                    </a:ext>
                  </a:extLst>
                </a:gridCol>
                <a:gridCol w="881221">
                  <a:extLst>
                    <a:ext uri="{9D8B030D-6E8A-4147-A177-3AD203B41FA5}">
                      <a16:colId xmlns:a16="http://schemas.microsoft.com/office/drawing/2014/main" val="2822906114"/>
                    </a:ext>
                  </a:extLst>
                </a:gridCol>
                <a:gridCol w="775474">
                  <a:extLst>
                    <a:ext uri="{9D8B030D-6E8A-4147-A177-3AD203B41FA5}">
                      <a16:colId xmlns:a16="http://schemas.microsoft.com/office/drawing/2014/main" val="4252075688"/>
                    </a:ext>
                  </a:extLst>
                </a:gridCol>
                <a:gridCol w="1163211">
                  <a:extLst>
                    <a:ext uri="{9D8B030D-6E8A-4147-A177-3AD203B41FA5}">
                      <a16:colId xmlns:a16="http://schemas.microsoft.com/office/drawing/2014/main" val="1540474061"/>
                    </a:ext>
                  </a:extLst>
                </a:gridCol>
                <a:gridCol w="728476">
                  <a:extLst>
                    <a:ext uri="{9D8B030D-6E8A-4147-A177-3AD203B41FA5}">
                      <a16:colId xmlns:a16="http://schemas.microsoft.com/office/drawing/2014/main" val="3792352287"/>
                    </a:ext>
                  </a:extLst>
                </a:gridCol>
                <a:gridCol w="928218">
                  <a:extLst>
                    <a:ext uri="{9D8B030D-6E8A-4147-A177-3AD203B41FA5}">
                      <a16:colId xmlns:a16="http://schemas.microsoft.com/office/drawing/2014/main" val="2026847019"/>
                    </a:ext>
                  </a:extLst>
                </a:gridCol>
                <a:gridCol w="1057465">
                  <a:extLst>
                    <a:ext uri="{9D8B030D-6E8A-4147-A177-3AD203B41FA5}">
                      <a16:colId xmlns:a16="http://schemas.microsoft.com/office/drawing/2014/main" val="3118852105"/>
                    </a:ext>
                  </a:extLst>
                </a:gridCol>
                <a:gridCol w="590418">
                  <a:extLst>
                    <a:ext uri="{9D8B030D-6E8A-4147-A177-3AD203B41FA5}">
                      <a16:colId xmlns:a16="http://schemas.microsoft.com/office/drawing/2014/main" val="247564799"/>
                    </a:ext>
                  </a:extLst>
                </a:gridCol>
                <a:gridCol w="766661">
                  <a:extLst>
                    <a:ext uri="{9D8B030D-6E8A-4147-A177-3AD203B41FA5}">
                      <a16:colId xmlns:a16="http://schemas.microsoft.com/office/drawing/2014/main" val="3820090662"/>
                    </a:ext>
                  </a:extLst>
                </a:gridCol>
                <a:gridCol w="872409">
                  <a:extLst>
                    <a:ext uri="{9D8B030D-6E8A-4147-A177-3AD203B41FA5}">
                      <a16:colId xmlns:a16="http://schemas.microsoft.com/office/drawing/2014/main" val="4072182210"/>
                    </a:ext>
                  </a:extLst>
                </a:gridCol>
                <a:gridCol w="775474">
                  <a:extLst>
                    <a:ext uri="{9D8B030D-6E8A-4147-A177-3AD203B41FA5}">
                      <a16:colId xmlns:a16="http://schemas.microsoft.com/office/drawing/2014/main" val="3854437928"/>
                    </a:ext>
                  </a:extLst>
                </a:gridCol>
                <a:gridCol w="681477">
                  <a:extLst>
                    <a:ext uri="{9D8B030D-6E8A-4147-A177-3AD203B41FA5}">
                      <a16:colId xmlns:a16="http://schemas.microsoft.com/office/drawing/2014/main" val="997556860"/>
                    </a:ext>
                  </a:extLst>
                </a:gridCol>
                <a:gridCol w="625667">
                  <a:extLst>
                    <a:ext uri="{9D8B030D-6E8A-4147-A177-3AD203B41FA5}">
                      <a16:colId xmlns:a16="http://schemas.microsoft.com/office/drawing/2014/main" val="1141744387"/>
                    </a:ext>
                  </a:extLst>
                </a:gridCol>
              </a:tblGrid>
              <a:tr h="87787">
                <a:tc gridSpan="14">
                  <a:txBody>
                    <a:bodyPr/>
                    <a:lstStyle/>
                    <a:p>
                      <a:pPr algn="l" fontAlgn="b"/>
                      <a:r>
                        <a:rPr lang="en-IN" sz="1000" u="none" strike="noStrike" dirty="0">
                          <a:effectLst/>
                        </a:rPr>
                        <a:t>                                                                                                                                                       </a:t>
                      </a:r>
                      <a:r>
                        <a:rPr lang="or-IN" sz="1400" b="1" u="none" strike="noStrike" dirty="0">
                          <a:effectLst/>
                        </a:rPr>
                        <a:t>ଅଭିଯୋଗ ରେଜିଷ୍ଟର |</a:t>
                      </a:r>
                      <a:endParaRPr lang="en-IN" sz="1400" b="1" i="0" u="none" strike="noStrike" dirty="0">
                        <a:solidFill>
                          <a:srgbClr val="000000"/>
                        </a:solidFill>
                        <a:effectLst/>
                        <a:latin typeface="Calibri" panose="020F0502020204030204" pitchFamily="34" charset="0"/>
                      </a:endParaRPr>
                    </a:p>
                  </a:txBody>
                  <a:tcPr marL="8276" marR="8276" marT="8276" marB="0" anchor="b">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083035396"/>
                  </a:ext>
                </a:extLst>
              </a:tr>
              <a:tr h="496539">
                <a:tc>
                  <a:txBody>
                    <a:bodyPr/>
                    <a:lstStyle/>
                    <a:p>
                      <a:pPr algn="ctr" fontAlgn="ctr"/>
                      <a:r>
                        <a:rPr lang="or-IN" sz="1000" u="none" strike="noStrike" dirty="0">
                          <a:effectLst/>
                        </a:rPr>
                        <a:t>ଅଭିଯୋଗକାରୀ ନାମ</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000" u="none" strike="noStrike" dirty="0">
                          <a:effectLst/>
                        </a:rPr>
                        <a:t>ଗ୍ରାହକ </a:t>
                      </a:r>
                      <a:r>
                        <a:rPr lang="en-IN" sz="1000" u="none" strike="noStrike" dirty="0">
                          <a:effectLst/>
                        </a:rPr>
                        <a:t>ID</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000" u="none" strike="noStrike" dirty="0">
                          <a:effectLst/>
                        </a:rPr>
                        <a:t>CASA FD / RA / DP </a:t>
                      </a:r>
                      <a:r>
                        <a:rPr lang="or-IN" sz="1000" u="none" strike="noStrike" dirty="0">
                          <a:effectLst/>
                        </a:rPr>
                        <a:t>ସଂଖ୍ୟା |</a:t>
                      </a:r>
                      <a:r>
                        <a:rPr lang="en-IN" sz="1000" u="none" strike="noStrike" dirty="0">
                          <a:effectLst/>
                        </a:rPr>
                        <a:t> </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000" u="none" strike="noStrike" dirty="0">
                          <a:effectLst/>
                        </a:rPr>
                        <a:t>ଗ୍ରାହକ ଡକ୍ ନମ୍ବର |</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000" u="none" strike="noStrike" dirty="0">
                          <a:effectLst/>
                        </a:rPr>
                        <a:t>ଗ୍ରାହକ ମୋବାଇଲ୍ |</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000" u="none" strike="noStrike" dirty="0">
                          <a:effectLst/>
                        </a:rPr>
                        <a:t>ଯୋଗାଯୋଗ ନମ୍ବର |</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000" u="none" strike="noStrike" dirty="0">
                          <a:effectLst/>
                        </a:rPr>
                        <a:t>ଇମେଲ୍ କରନ୍ତୁ |</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000" u="none" strike="noStrike" dirty="0">
                          <a:effectLst/>
                        </a:rPr>
                        <a:t>ସ୍ୱୀକୃତି ପଠାଯାଇଛି |</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000" u="none" strike="noStrike" dirty="0">
                          <a:effectLst/>
                        </a:rPr>
                        <a:t>ବର୍ଗ</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000" u="none" strike="noStrike" dirty="0">
                          <a:effectLst/>
                        </a:rPr>
                        <a:t>ଉପ ଶ୍ରେଣୀ |</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000" u="none" strike="noStrike" dirty="0">
                          <a:effectLst/>
                        </a:rPr>
                        <a:t>ସୂଚନା ଉତ୍ସ</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000" u="none" strike="noStrike" dirty="0">
                          <a:effectLst/>
                        </a:rPr>
                        <a:t>ଅଭିଯୋଗର ପ୍ରକୃତି |</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000" u="none" strike="noStrike" dirty="0">
                          <a:effectLst/>
                        </a:rPr>
                        <a:t>ବିସ୍ତୃତ ପରାମର୍ଶ |</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000" u="none" strike="noStrike" dirty="0">
                          <a:effectLst/>
                        </a:rPr>
                        <a:t>ଗ୍ରାହକ ସହର</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7469707"/>
                  </a:ext>
                </a:extLst>
              </a:tr>
            </a:tbl>
          </a:graphicData>
        </a:graphic>
      </p:graphicFrame>
      <p:graphicFrame>
        <p:nvGraphicFramePr>
          <p:cNvPr id="9" name="Table 8">
            <a:extLst>
              <a:ext uri="{FF2B5EF4-FFF2-40B4-BE49-F238E27FC236}">
                <a16:creationId xmlns:a16="http://schemas.microsoft.com/office/drawing/2014/main" id="{D1DA27AA-95A8-4643-ABF9-01D942B1A054}"/>
              </a:ext>
            </a:extLst>
          </p:cNvPr>
          <p:cNvGraphicFramePr>
            <a:graphicFrameLocks noGrp="1"/>
          </p:cNvGraphicFramePr>
          <p:nvPr>
            <p:extLst>
              <p:ext uri="{D42A27DB-BD31-4B8C-83A1-F6EECF244321}">
                <p14:modId xmlns:p14="http://schemas.microsoft.com/office/powerpoint/2010/main" val="3112723602"/>
              </p:ext>
            </p:extLst>
          </p:nvPr>
        </p:nvGraphicFramePr>
        <p:xfrm>
          <a:off x="80351" y="3302915"/>
          <a:ext cx="11209125" cy="616731"/>
        </p:xfrm>
        <a:graphic>
          <a:graphicData uri="http://schemas.openxmlformats.org/drawingml/2006/table">
            <a:tbl>
              <a:tblPr>
                <a:tableStyleId>{5C22544A-7EE6-4342-B048-85BDC9FD1C3A}</a:tableStyleId>
              </a:tblPr>
              <a:tblGrid>
                <a:gridCol w="1053099">
                  <a:extLst>
                    <a:ext uri="{9D8B030D-6E8A-4147-A177-3AD203B41FA5}">
                      <a16:colId xmlns:a16="http://schemas.microsoft.com/office/drawing/2014/main" val="291697338"/>
                    </a:ext>
                  </a:extLst>
                </a:gridCol>
                <a:gridCol w="797802">
                  <a:extLst>
                    <a:ext uri="{9D8B030D-6E8A-4147-A177-3AD203B41FA5}">
                      <a16:colId xmlns:a16="http://schemas.microsoft.com/office/drawing/2014/main" val="630072043"/>
                    </a:ext>
                  </a:extLst>
                </a:gridCol>
                <a:gridCol w="1196704">
                  <a:extLst>
                    <a:ext uri="{9D8B030D-6E8A-4147-A177-3AD203B41FA5}">
                      <a16:colId xmlns:a16="http://schemas.microsoft.com/office/drawing/2014/main" val="3861087264"/>
                    </a:ext>
                  </a:extLst>
                </a:gridCol>
                <a:gridCol w="620688">
                  <a:extLst>
                    <a:ext uri="{9D8B030D-6E8A-4147-A177-3AD203B41FA5}">
                      <a16:colId xmlns:a16="http://schemas.microsoft.com/office/drawing/2014/main" val="3427031592"/>
                    </a:ext>
                  </a:extLst>
                </a:gridCol>
                <a:gridCol w="2268187">
                  <a:extLst>
                    <a:ext uri="{9D8B030D-6E8A-4147-A177-3AD203B41FA5}">
                      <a16:colId xmlns:a16="http://schemas.microsoft.com/office/drawing/2014/main" val="807499904"/>
                    </a:ext>
                  </a:extLst>
                </a:gridCol>
                <a:gridCol w="733149">
                  <a:extLst>
                    <a:ext uri="{9D8B030D-6E8A-4147-A177-3AD203B41FA5}">
                      <a16:colId xmlns:a16="http://schemas.microsoft.com/office/drawing/2014/main" val="284859975"/>
                    </a:ext>
                  </a:extLst>
                </a:gridCol>
                <a:gridCol w="1260529">
                  <a:extLst>
                    <a:ext uri="{9D8B030D-6E8A-4147-A177-3AD203B41FA5}">
                      <a16:colId xmlns:a16="http://schemas.microsoft.com/office/drawing/2014/main" val="865144897"/>
                    </a:ext>
                  </a:extLst>
                </a:gridCol>
                <a:gridCol w="1436044">
                  <a:extLst>
                    <a:ext uri="{9D8B030D-6E8A-4147-A177-3AD203B41FA5}">
                      <a16:colId xmlns:a16="http://schemas.microsoft.com/office/drawing/2014/main" val="3224576096"/>
                    </a:ext>
                  </a:extLst>
                </a:gridCol>
                <a:gridCol w="801791">
                  <a:extLst>
                    <a:ext uri="{9D8B030D-6E8A-4147-A177-3AD203B41FA5}">
                      <a16:colId xmlns:a16="http://schemas.microsoft.com/office/drawing/2014/main" val="1961915042"/>
                    </a:ext>
                  </a:extLst>
                </a:gridCol>
                <a:gridCol w="1041132">
                  <a:extLst>
                    <a:ext uri="{9D8B030D-6E8A-4147-A177-3AD203B41FA5}">
                      <a16:colId xmlns:a16="http://schemas.microsoft.com/office/drawing/2014/main" val="1615683429"/>
                    </a:ext>
                  </a:extLst>
                </a:gridCol>
              </a:tblGrid>
              <a:tr h="136162">
                <a:tc gridSpan="10">
                  <a:txBody>
                    <a:bodyPr/>
                    <a:lstStyle/>
                    <a:p>
                      <a:pPr algn="ctr" fontAlgn="b"/>
                      <a:r>
                        <a:rPr lang="or-IN" sz="1400" b="1" u="none" strike="noStrike" dirty="0">
                          <a:effectLst/>
                        </a:rPr>
                        <a:t>ଟ୍ରାନ୍ସଜେକ୍ସନ୍ ରେଜିଷ୍ଟର</a:t>
                      </a:r>
                      <a:endParaRPr lang="en-IN" sz="14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933520997"/>
                  </a:ext>
                </a:extLst>
              </a:tr>
              <a:tr h="393846">
                <a:tc>
                  <a:txBody>
                    <a:bodyPr/>
                    <a:lstStyle/>
                    <a:p>
                      <a:pPr algn="ctr" fontAlgn="ctr"/>
                      <a:r>
                        <a:rPr lang="or-IN" sz="1100" u="none" strike="noStrike" dirty="0">
                          <a:effectLst/>
                        </a:rPr>
                        <a:t>ତାରିଖ</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or-IN" sz="1100" u="none" strike="noStrike" dirty="0">
                          <a:effectLst/>
                        </a:rPr>
                        <a:t>କାରବାରର ସମୟ |</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or-IN" sz="1100" u="none" strike="noStrike" dirty="0">
                          <a:effectLst/>
                        </a:rPr>
                        <a:t>ଗ୍ରାହକଙ୍କ ନାମ</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1100" u="none" strike="noStrike" dirty="0">
                          <a:effectLst/>
                        </a:rPr>
                        <a:t>A / c </a:t>
                      </a:r>
                      <a:r>
                        <a:rPr lang="or-IN" sz="1100" u="none" strike="noStrike" dirty="0">
                          <a:effectLst/>
                        </a:rPr>
                        <a:t>ନା।</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or-IN" sz="1100" u="none" strike="noStrike" dirty="0">
                          <a:effectLst/>
                        </a:rPr>
                        <a:t>କାରବାରର ପ୍ରକାର_ </a:t>
                      </a:r>
                      <a:r>
                        <a:rPr lang="en-IN" sz="1100" u="none" strike="noStrike" dirty="0">
                          <a:effectLst/>
                        </a:rPr>
                        <a:t>x000B_Eg </a:t>
                      </a:r>
                      <a:r>
                        <a:rPr lang="or-IN" sz="1100" u="none" strike="noStrike" dirty="0">
                          <a:effectLst/>
                        </a:rPr>
                        <a:t>ନଗଦ ଜମା କିମ୍ବା ନଗଦ ପ୍ରତ୍ୟାହାର |</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or-IN" sz="1100" u="none" strike="noStrike" dirty="0">
                          <a:effectLst/>
                        </a:rPr>
                        <a:t>ପରିମାଣ</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or-IN" sz="1100" u="none" strike="noStrike" dirty="0">
                          <a:effectLst/>
                        </a:rPr>
                        <a:t>ବ୍ୟାଙ୍କର ନାମ</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or-IN" sz="1100" u="none" strike="noStrike" dirty="0">
                          <a:effectLst/>
                        </a:rPr>
                        <a:t>କାରବାରର ସ୍ଥିତି_ </a:t>
                      </a:r>
                      <a:r>
                        <a:rPr lang="en-IN" sz="1100" u="none" strike="noStrike" dirty="0">
                          <a:effectLst/>
                        </a:rPr>
                        <a:t>x000B_ </a:t>
                      </a:r>
                      <a:r>
                        <a:rPr lang="or-IN" sz="1100" u="none" strike="noStrike" dirty="0">
                          <a:effectLst/>
                        </a:rPr>
                        <a:t>ସଫଳତା / ପ୍ରତ୍ୟାଖ୍ୟାନ |</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1100" u="none" strike="noStrike" dirty="0">
                          <a:effectLst/>
                        </a:rPr>
                        <a:t>RRN </a:t>
                      </a:r>
                      <a:r>
                        <a:rPr lang="or-IN" sz="1100" u="none" strike="noStrike" dirty="0">
                          <a:effectLst/>
                        </a:rPr>
                        <a:t>ସଂଖ୍ୟା</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or-IN" sz="1100" u="none" strike="noStrike" dirty="0">
                          <a:effectLst/>
                        </a:rPr>
                        <a:t>ଗ୍ରାହକ ଦସ୍ତଖତ |</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0946489"/>
                  </a:ext>
                </a:extLst>
              </a:tr>
            </a:tbl>
          </a:graphicData>
        </a:graphic>
      </p:graphicFrame>
      <p:graphicFrame>
        <p:nvGraphicFramePr>
          <p:cNvPr id="10" name="Table 9">
            <a:extLst>
              <a:ext uri="{FF2B5EF4-FFF2-40B4-BE49-F238E27FC236}">
                <a16:creationId xmlns:a16="http://schemas.microsoft.com/office/drawing/2014/main" id="{8CDEB668-D1ED-4744-862F-9C9840143CEC}"/>
              </a:ext>
            </a:extLst>
          </p:cNvPr>
          <p:cNvGraphicFramePr>
            <a:graphicFrameLocks noGrp="1"/>
          </p:cNvGraphicFramePr>
          <p:nvPr>
            <p:extLst>
              <p:ext uri="{D42A27DB-BD31-4B8C-83A1-F6EECF244321}">
                <p14:modId xmlns:p14="http://schemas.microsoft.com/office/powerpoint/2010/main" val="1768849342"/>
              </p:ext>
            </p:extLst>
          </p:nvPr>
        </p:nvGraphicFramePr>
        <p:xfrm>
          <a:off x="40767" y="4158138"/>
          <a:ext cx="11288294" cy="735330"/>
        </p:xfrm>
        <a:graphic>
          <a:graphicData uri="http://schemas.openxmlformats.org/drawingml/2006/table">
            <a:tbl>
              <a:tblPr>
                <a:tableStyleId>{5C22544A-7EE6-4342-B048-85BDC9FD1C3A}</a:tableStyleId>
              </a:tblPr>
              <a:tblGrid>
                <a:gridCol w="1060537">
                  <a:extLst>
                    <a:ext uri="{9D8B030D-6E8A-4147-A177-3AD203B41FA5}">
                      <a16:colId xmlns:a16="http://schemas.microsoft.com/office/drawing/2014/main" val="1510339191"/>
                    </a:ext>
                  </a:extLst>
                </a:gridCol>
                <a:gridCol w="803437">
                  <a:extLst>
                    <a:ext uri="{9D8B030D-6E8A-4147-A177-3AD203B41FA5}">
                      <a16:colId xmlns:a16="http://schemas.microsoft.com/office/drawing/2014/main" val="2690323238"/>
                    </a:ext>
                  </a:extLst>
                </a:gridCol>
                <a:gridCol w="1205156">
                  <a:extLst>
                    <a:ext uri="{9D8B030D-6E8A-4147-A177-3AD203B41FA5}">
                      <a16:colId xmlns:a16="http://schemas.microsoft.com/office/drawing/2014/main" val="3074538159"/>
                    </a:ext>
                  </a:extLst>
                </a:gridCol>
                <a:gridCol w="1060537">
                  <a:extLst>
                    <a:ext uri="{9D8B030D-6E8A-4147-A177-3AD203B41FA5}">
                      <a16:colId xmlns:a16="http://schemas.microsoft.com/office/drawing/2014/main" val="2805990988"/>
                    </a:ext>
                  </a:extLst>
                </a:gridCol>
                <a:gridCol w="1590806">
                  <a:extLst>
                    <a:ext uri="{9D8B030D-6E8A-4147-A177-3AD203B41FA5}">
                      <a16:colId xmlns:a16="http://schemas.microsoft.com/office/drawing/2014/main" val="1185177078"/>
                    </a:ext>
                  </a:extLst>
                </a:gridCol>
                <a:gridCol w="996263">
                  <a:extLst>
                    <a:ext uri="{9D8B030D-6E8A-4147-A177-3AD203B41FA5}">
                      <a16:colId xmlns:a16="http://schemas.microsoft.com/office/drawing/2014/main" val="1105513086"/>
                    </a:ext>
                  </a:extLst>
                </a:gridCol>
                <a:gridCol w="1269431">
                  <a:extLst>
                    <a:ext uri="{9D8B030D-6E8A-4147-A177-3AD203B41FA5}">
                      <a16:colId xmlns:a16="http://schemas.microsoft.com/office/drawing/2014/main" val="246498379"/>
                    </a:ext>
                  </a:extLst>
                </a:gridCol>
                <a:gridCol w="1446187">
                  <a:extLst>
                    <a:ext uri="{9D8B030D-6E8A-4147-A177-3AD203B41FA5}">
                      <a16:colId xmlns:a16="http://schemas.microsoft.com/office/drawing/2014/main" val="4145062905"/>
                    </a:ext>
                  </a:extLst>
                </a:gridCol>
                <a:gridCol w="807455">
                  <a:extLst>
                    <a:ext uri="{9D8B030D-6E8A-4147-A177-3AD203B41FA5}">
                      <a16:colId xmlns:a16="http://schemas.microsoft.com/office/drawing/2014/main" val="3044856533"/>
                    </a:ext>
                  </a:extLst>
                </a:gridCol>
                <a:gridCol w="1048485">
                  <a:extLst>
                    <a:ext uri="{9D8B030D-6E8A-4147-A177-3AD203B41FA5}">
                      <a16:colId xmlns:a16="http://schemas.microsoft.com/office/drawing/2014/main" val="3182629394"/>
                    </a:ext>
                  </a:extLst>
                </a:gridCol>
              </a:tblGrid>
              <a:tr h="116159">
                <a:tc gridSpan="10">
                  <a:txBody>
                    <a:bodyPr/>
                    <a:lstStyle/>
                    <a:p>
                      <a:pPr algn="ctr" fontAlgn="b"/>
                      <a:r>
                        <a:rPr lang="or-IN" sz="1400" b="1" u="none" strike="noStrike" dirty="0">
                          <a:effectLst/>
                        </a:rPr>
                        <a:t>ରେଜିଷ୍ଟର ପରିଦର୍ଶନ କରନ୍ତୁ |</a:t>
                      </a:r>
                      <a:endParaRPr lang="en-IN" sz="14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862578039"/>
                  </a:ext>
                </a:extLst>
              </a:tr>
              <a:tr h="335987">
                <a:tc>
                  <a:txBody>
                    <a:bodyPr/>
                    <a:lstStyle/>
                    <a:p>
                      <a:pPr algn="ctr" fontAlgn="ctr"/>
                      <a:r>
                        <a:rPr lang="or-IN" sz="1100" u="none" strike="noStrike" dirty="0">
                          <a:effectLst/>
                        </a:rPr>
                        <a:t>ତାରିଖ</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100" u="none" strike="noStrike" dirty="0">
                          <a:effectLst/>
                        </a:rPr>
                        <a:t>ତାରିଖ</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100" u="none" strike="noStrike" dirty="0">
                          <a:effectLst/>
                        </a:rPr>
                        <a:t>ପରିଦର୍ଶକଙ୍କ ନାମ</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100" u="none" strike="noStrike" dirty="0">
                          <a:effectLst/>
                        </a:rPr>
                        <a:t>ସଂଗଠନର ନାମ |</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100" u="none" strike="noStrike" dirty="0">
                          <a:effectLst/>
                        </a:rPr>
                        <a:t>ପରିଦର୍ଶକଙ୍କ ନାମ</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100" u="none" strike="noStrike" dirty="0">
                          <a:effectLst/>
                        </a:rPr>
                        <a:t>ମତାମତ</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100" u="none" strike="noStrike" dirty="0">
                          <a:effectLst/>
                        </a:rPr>
                        <a:t>ପରିଦର୍ଶନ ଅଧିକାରୀଙ୍କ ଦସ୍ତଖତ |</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100" u="none" strike="noStrike" dirty="0">
                          <a:effectLst/>
                        </a:rPr>
                        <a:t>ମତାମତ ଗ୍ରହଣ କରାଯାଇଥିବା କାର୍ଯ୍ୟ</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100" u="none" strike="noStrike" dirty="0">
                          <a:effectLst/>
                        </a:rPr>
                        <a:t>କାର୍ଯ୍ୟାନୁଷ୍ଠାନ ଗ୍ରହଣ କରିବାର ତାରିଖ</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100" u="none" strike="noStrike" dirty="0">
                          <a:effectLst/>
                        </a:rPr>
                        <a:t>ବିସି ଏଜେଣ୍ଟଙ୍କ ଦସ୍ତଖତ |</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0844376"/>
                  </a:ext>
                </a:extLst>
              </a:tr>
            </a:tbl>
          </a:graphicData>
        </a:graphic>
      </p:graphicFrame>
      <p:graphicFrame>
        <p:nvGraphicFramePr>
          <p:cNvPr id="11" name="Table 10">
            <a:extLst>
              <a:ext uri="{FF2B5EF4-FFF2-40B4-BE49-F238E27FC236}">
                <a16:creationId xmlns:a16="http://schemas.microsoft.com/office/drawing/2014/main" id="{922ED46B-5191-4355-B7CC-DCEAFA3567F9}"/>
              </a:ext>
            </a:extLst>
          </p:cNvPr>
          <p:cNvGraphicFramePr>
            <a:graphicFrameLocks noGrp="1"/>
          </p:cNvGraphicFramePr>
          <p:nvPr>
            <p:extLst>
              <p:ext uri="{D42A27DB-BD31-4B8C-83A1-F6EECF244321}">
                <p14:modId xmlns:p14="http://schemas.microsoft.com/office/powerpoint/2010/main" val="4250562180"/>
              </p:ext>
            </p:extLst>
          </p:nvPr>
        </p:nvGraphicFramePr>
        <p:xfrm>
          <a:off x="119935" y="4898232"/>
          <a:ext cx="11209125" cy="567690"/>
        </p:xfrm>
        <a:graphic>
          <a:graphicData uri="http://schemas.openxmlformats.org/drawingml/2006/table">
            <a:tbl>
              <a:tblPr>
                <a:tableStyleId>{5C22544A-7EE6-4342-B048-85BDC9FD1C3A}</a:tableStyleId>
              </a:tblPr>
              <a:tblGrid>
                <a:gridCol w="1260310">
                  <a:extLst>
                    <a:ext uri="{9D8B030D-6E8A-4147-A177-3AD203B41FA5}">
                      <a16:colId xmlns:a16="http://schemas.microsoft.com/office/drawing/2014/main" val="910881476"/>
                    </a:ext>
                  </a:extLst>
                </a:gridCol>
                <a:gridCol w="954781">
                  <a:extLst>
                    <a:ext uri="{9D8B030D-6E8A-4147-A177-3AD203B41FA5}">
                      <a16:colId xmlns:a16="http://schemas.microsoft.com/office/drawing/2014/main" val="4246079980"/>
                    </a:ext>
                  </a:extLst>
                </a:gridCol>
                <a:gridCol w="1432171">
                  <a:extLst>
                    <a:ext uri="{9D8B030D-6E8A-4147-A177-3AD203B41FA5}">
                      <a16:colId xmlns:a16="http://schemas.microsoft.com/office/drawing/2014/main" val="2321883127"/>
                    </a:ext>
                  </a:extLst>
                </a:gridCol>
                <a:gridCol w="1260310">
                  <a:extLst>
                    <a:ext uri="{9D8B030D-6E8A-4147-A177-3AD203B41FA5}">
                      <a16:colId xmlns:a16="http://schemas.microsoft.com/office/drawing/2014/main" val="2452330937"/>
                    </a:ext>
                  </a:extLst>
                </a:gridCol>
                <a:gridCol w="1890466">
                  <a:extLst>
                    <a:ext uri="{9D8B030D-6E8A-4147-A177-3AD203B41FA5}">
                      <a16:colId xmlns:a16="http://schemas.microsoft.com/office/drawing/2014/main" val="3614659165"/>
                    </a:ext>
                  </a:extLst>
                </a:gridCol>
                <a:gridCol w="1183928">
                  <a:extLst>
                    <a:ext uri="{9D8B030D-6E8A-4147-A177-3AD203B41FA5}">
                      <a16:colId xmlns:a16="http://schemas.microsoft.com/office/drawing/2014/main" val="2871443141"/>
                    </a:ext>
                  </a:extLst>
                </a:gridCol>
                <a:gridCol w="1508554">
                  <a:extLst>
                    <a:ext uri="{9D8B030D-6E8A-4147-A177-3AD203B41FA5}">
                      <a16:colId xmlns:a16="http://schemas.microsoft.com/office/drawing/2014/main" val="1183153692"/>
                    </a:ext>
                  </a:extLst>
                </a:gridCol>
                <a:gridCol w="1718605">
                  <a:extLst>
                    <a:ext uri="{9D8B030D-6E8A-4147-A177-3AD203B41FA5}">
                      <a16:colId xmlns:a16="http://schemas.microsoft.com/office/drawing/2014/main" val="3456909191"/>
                    </a:ext>
                  </a:extLst>
                </a:gridCol>
              </a:tblGrid>
              <a:tr h="190500">
                <a:tc gridSpan="8">
                  <a:txBody>
                    <a:bodyPr/>
                    <a:lstStyle/>
                    <a:p>
                      <a:pPr algn="ctr" fontAlgn="b"/>
                      <a:r>
                        <a:rPr lang="en-IN" sz="1400" u="none" strike="noStrike" dirty="0">
                          <a:effectLst/>
                        </a:rPr>
                        <a:t> </a:t>
                      </a:r>
                      <a:r>
                        <a:rPr lang="or-IN" sz="1400" b="1" u="none" strike="noStrike" dirty="0">
                          <a:effectLst/>
                        </a:rPr>
                        <a:t>ଆକାଉଣ୍ଟ୍ ଖୋଲିବା ରେଜିଷ୍ଟର |</a:t>
                      </a:r>
                      <a:endParaRPr lang="en-IN" sz="14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124561147"/>
                  </a:ext>
                </a:extLst>
              </a:tr>
              <a:tr h="337625">
                <a:tc>
                  <a:txBody>
                    <a:bodyPr/>
                    <a:lstStyle/>
                    <a:p>
                      <a:pPr algn="ctr" fontAlgn="ctr"/>
                      <a:r>
                        <a:rPr lang="or-IN" sz="1100" u="none" strike="noStrike" dirty="0">
                          <a:effectLst/>
                        </a:rPr>
                        <a:t>ଲିଡ୍ ପି </a:t>
                      </a:r>
                      <a:r>
                        <a:rPr lang="en-IN" sz="1100" u="none" strike="noStrike" dirty="0">
                          <a:effectLst/>
                        </a:rPr>
                        <a:t>generation </a:t>
                      </a:r>
                      <a:r>
                        <a:rPr lang="or-IN" sz="1100" u="none" strike="noStrike" dirty="0">
                          <a:effectLst/>
                        </a:rPr>
                        <a:t>ିର ତାରିଖ |</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100" u="none" strike="noStrike" dirty="0">
                          <a:effectLst/>
                        </a:rPr>
                        <a:t>ଗ୍ରାହକଙ୍କ ନାମ</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100" u="none" strike="noStrike" dirty="0">
                          <a:effectLst/>
                        </a:rPr>
                        <a:t>ଗ୍ରାହକ ଯୋଗାଯୋଗ ନମ୍ବର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100" u="none" strike="noStrike" dirty="0">
                          <a:effectLst/>
                        </a:rPr>
                        <a:t>ଲିଡ୍ ନଂ।</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dirty="0">
                          <a:effectLst/>
                        </a:rPr>
                        <a:t>A / c CA / SB / Sal </a:t>
                      </a:r>
                      <a:r>
                        <a:rPr lang="or-IN" sz="1100" u="none" strike="noStrike" dirty="0">
                          <a:effectLst/>
                        </a:rPr>
                        <a:t>ର ପ୍ରକାର |</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dirty="0">
                          <a:effectLst/>
                        </a:rPr>
                        <a:t>A / c </a:t>
                      </a:r>
                      <a:r>
                        <a:rPr lang="or-IN" sz="1100" u="none" strike="noStrike" dirty="0">
                          <a:effectLst/>
                        </a:rPr>
                        <a:t>ନା।</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100" u="none" strike="noStrike" dirty="0">
                          <a:effectLst/>
                        </a:rPr>
                        <a:t>ଖାତା ଖୋଲିବାର ତାରିଖ |</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100" u="none" strike="noStrike" dirty="0">
                          <a:effectLst/>
                        </a:rPr>
                        <a:t>ବିସି ଏଜେଣ୍ଟଙ୍କ ଦସ୍ତଖତ |</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5564377"/>
                  </a:ext>
                </a:extLst>
              </a:tr>
            </a:tbl>
          </a:graphicData>
        </a:graphic>
      </p:graphicFrame>
      <p:graphicFrame>
        <p:nvGraphicFramePr>
          <p:cNvPr id="13" name="Table 12">
            <a:extLst>
              <a:ext uri="{FF2B5EF4-FFF2-40B4-BE49-F238E27FC236}">
                <a16:creationId xmlns:a16="http://schemas.microsoft.com/office/drawing/2014/main" id="{2E3B55F3-C542-4467-9A0B-2716A3AA24C1}"/>
              </a:ext>
            </a:extLst>
          </p:cNvPr>
          <p:cNvGraphicFramePr>
            <a:graphicFrameLocks noGrp="1"/>
          </p:cNvGraphicFramePr>
          <p:nvPr>
            <p:extLst>
              <p:ext uri="{D42A27DB-BD31-4B8C-83A1-F6EECF244321}">
                <p14:modId xmlns:p14="http://schemas.microsoft.com/office/powerpoint/2010/main" val="2335503434"/>
              </p:ext>
            </p:extLst>
          </p:nvPr>
        </p:nvGraphicFramePr>
        <p:xfrm>
          <a:off x="119935" y="5638327"/>
          <a:ext cx="11209124" cy="595510"/>
        </p:xfrm>
        <a:graphic>
          <a:graphicData uri="http://schemas.openxmlformats.org/drawingml/2006/table">
            <a:tbl>
              <a:tblPr>
                <a:tableStyleId>{5C22544A-7EE6-4342-B048-85BDC9FD1C3A}</a:tableStyleId>
              </a:tblPr>
              <a:tblGrid>
                <a:gridCol w="1488536">
                  <a:extLst>
                    <a:ext uri="{9D8B030D-6E8A-4147-A177-3AD203B41FA5}">
                      <a16:colId xmlns:a16="http://schemas.microsoft.com/office/drawing/2014/main" val="2640214383"/>
                    </a:ext>
                  </a:extLst>
                </a:gridCol>
                <a:gridCol w="1127678">
                  <a:extLst>
                    <a:ext uri="{9D8B030D-6E8A-4147-A177-3AD203B41FA5}">
                      <a16:colId xmlns:a16="http://schemas.microsoft.com/office/drawing/2014/main" val="3839048198"/>
                    </a:ext>
                  </a:extLst>
                </a:gridCol>
                <a:gridCol w="1691518">
                  <a:extLst>
                    <a:ext uri="{9D8B030D-6E8A-4147-A177-3AD203B41FA5}">
                      <a16:colId xmlns:a16="http://schemas.microsoft.com/office/drawing/2014/main" val="3200572418"/>
                    </a:ext>
                  </a:extLst>
                </a:gridCol>
                <a:gridCol w="1488536">
                  <a:extLst>
                    <a:ext uri="{9D8B030D-6E8A-4147-A177-3AD203B41FA5}">
                      <a16:colId xmlns:a16="http://schemas.microsoft.com/office/drawing/2014/main" val="626495445"/>
                    </a:ext>
                  </a:extLst>
                </a:gridCol>
                <a:gridCol w="2232803">
                  <a:extLst>
                    <a:ext uri="{9D8B030D-6E8A-4147-A177-3AD203B41FA5}">
                      <a16:colId xmlns:a16="http://schemas.microsoft.com/office/drawing/2014/main" val="2245577560"/>
                    </a:ext>
                  </a:extLst>
                </a:gridCol>
                <a:gridCol w="1398321">
                  <a:extLst>
                    <a:ext uri="{9D8B030D-6E8A-4147-A177-3AD203B41FA5}">
                      <a16:colId xmlns:a16="http://schemas.microsoft.com/office/drawing/2014/main" val="2057237061"/>
                    </a:ext>
                  </a:extLst>
                </a:gridCol>
                <a:gridCol w="1781732">
                  <a:extLst>
                    <a:ext uri="{9D8B030D-6E8A-4147-A177-3AD203B41FA5}">
                      <a16:colId xmlns:a16="http://schemas.microsoft.com/office/drawing/2014/main" val="1288298244"/>
                    </a:ext>
                  </a:extLst>
                </a:gridCol>
              </a:tblGrid>
              <a:tr h="195065">
                <a:tc gridSpan="7">
                  <a:txBody>
                    <a:bodyPr/>
                    <a:lstStyle/>
                    <a:p>
                      <a:pPr algn="ctr" fontAlgn="t"/>
                      <a:r>
                        <a:rPr lang="or-IN" sz="1400" b="1" u="none" strike="noStrike" dirty="0">
                          <a:effectLst/>
                        </a:rPr>
                        <a:t>ଫିକ୍ସଡ୍ / ରେକର୍ଡିଂ ଡିପୋଜିଟ୍ ରେଜିଷ୍ଟର |</a:t>
                      </a:r>
                      <a:endParaRPr lang="en-IN" sz="1400" b="1" i="0" u="none" strike="noStrike" dirty="0">
                        <a:solidFill>
                          <a:srgbClr val="000000"/>
                        </a:solidFill>
                        <a:effectLst/>
                        <a:latin typeface="Calibri" panose="020F0502020204030204" pitchFamily="34" charset="0"/>
                      </a:endParaRPr>
                    </a:p>
                  </a:txBody>
                  <a:tcPr marL="9525" marR="9525" marT="9525" marB="0">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197904278"/>
                  </a:ext>
                </a:extLst>
              </a:tr>
              <a:tr h="372625">
                <a:tc>
                  <a:txBody>
                    <a:bodyPr/>
                    <a:lstStyle/>
                    <a:p>
                      <a:pPr algn="ctr" fontAlgn="ctr"/>
                      <a:r>
                        <a:rPr lang="or-IN" sz="1100" u="none" strike="noStrike" dirty="0">
                          <a:effectLst/>
                        </a:rPr>
                        <a:t>ଶ୍ରୀ ନଂ</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100" u="none" strike="noStrike" dirty="0">
                          <a:effectLst/>
                        </a:rPr>
                        <a:t>ଗ୍ରାହକଙ୍କ ନାମ</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100" u="none" strike="noStrike" dirty="0">
                          <a:effectLst/>
                        </a:rPr>
                        <a:t>ମାସ୍କେଡ୍ ଆକ୍ ନଂ</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100" u="none" strike="noStrike" dirty="0">
                          <a:effectLst/>
                        </a:rPr>
                        <a:t>ଜମା ପ୍ରକାର (</a:t>
                      </a:r>
                      <a:r>
                        <a:rPr lang="en-IN" sz="1100" u="none" strike="noStrike" dirty="0">
                          <a:effectLst/>
                        </a:rPr>
                        <a:t>FD / RD)</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dirty="0">
                          <a:effectLst/>
                        </a:rPr>
                        <a:t>INR </a:t>
                      </a:r>
                      <a:r>
                        <a:rPr lang="or-IN" sz="1100" u="none" strike="noStrike" dirty="0">
                          <a:effectLst/>
                        </a:rPr>
                        <a:t>ରେ </a:t>
                      </a:r>
                      <a:r>
                        <a:rPr lang="en-IN" sz="1100" u="none" strike="noStrike" dirty="0">
                          <a:effectLst/>
                        </a:rPr>
                        <a:t>Amt </a:t>
                      </a:r>
                      <a:r>
                        <a:rPr lang="or-IN" sz="1100" u="none" strike="noStrike" dirty="0">
                          <a:effectLst/>
                        </a:rPr>
                        <a:t>ଜମା କରନ୍ତୁ |</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100" u="none" strike="noStrike" dirty="0">
                          <a:effectLst/>
                        </a:rPr>
                        <a:t>ଜମା ଅବଧି</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or-IN" sz="1100" u="none" strike="noStrike" dirty="0">
                          <a:effectLst/>
                        </a:rPr>
                        <a:t>ଗ୍ରାହକ ଦସ୍ତଖତ |</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1484186"/>
                  </a:ext>
                </a:extLst>
              </a:tr>
            </a:tbl>
          </a:graphicData>
        </a:graphic>
      </p:graphicFrame>
    </p:spTree>
    <p:extLst>
      <p:ext uri="{BB962C8B-B14F-4D97-AF65-F5344CB8AC3E}">
        <p14:creationId xmlns:p14="http://schemas.microsoft.com/office/powerpoint/2010/main" val="895081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0860"/>
            <a:ext cx="5379999" cy="646331"/>
          </a:xfrm>
          <a:prstGeom prst="rect">
            <a:avLst/>
          </a:prstGeom>
        </p:spPr>
        <p:txBody>
          <a:bodyPr wrap="none">
            <a:spAutoFit/>
          </a:bodyPr>
          <a:lstStyle/>
          <a:p>
            <a:pPr lvl="0">
              <a:defRPr/>
            </a:pPr>
            <a:r>
              <a:rPr lang="or-IN" sz="3600" b="1" dirty="0">
                <a:solidFill>
                  <a:schemeClr val="bg1"/>
                </a:solidFill>
              </a:rPr>
              <a:t>ପ୍ରତ୍ୟେକ ଆବଶ୍ୟକତା ପାଇଁ </a:t>
            </a:r>
            <a:r>
              <a:rPr lang="en-US" sz="3600" b="1" dirty="0" err="1">
                <a:solidFill>
                  <a:schemeClr val="bg1"/>
                </a:solidFill>
              </a:rPr>
              <a:t>ans</a:t>
            </a:r>
            <a:r>
              <a:rPr lang="en-US" sz="3600" b="1" dirty="0">
                <a:solidFill>
                  <a:schemeClr val="bg1"/>
                </a:solidFill>
              </a:rPr>
              <a:t> </a:t>
            </a:r>
            <a:r>
              <a:rPr lang="or-IN" sz="3600" b="1" dirty="0">
                <a:solidFill>
                  <a:schemeClr val="bg1"/>
                </a:solidFill>
              </a:rPr>
              <a:t>ଣ</a:t>
            </a:r>
            <a:endParaRPr kumimoji="0" lang="en-US" sz="3600" b="1" i="0" u="none" strike="noStrike" kern="1200" cap="none" spc="0" normalizeH="0" baseline="0" noProof="0" dirty="0">
              <a:ln>
                <a:noFill/>
              </a:ln>
              <a:solidFill>
                <a:schemeClr val="bg1"/>
              </a:solidFill>
              <a:effectLst/>
              <a:uLnTx/>
              <a:uFillTx/>
              <a:latin typeface="Calibri"/>
              <a:ea typeface="+mn-ea"/>
              <a:cs typeface="+mn-cs"/>
            </a:endParaRPr>
          </a:p>
        </p:txBody>
      </p:sp>
      <p:pic>
        <p:nvPicPr>
          <p:cNvPr id="7" name="Picture 40">
            <a:extLst>
              <a:ext uri="{FF2B5EF4-FFF2-40B4-BE49-F238E27FC236}">
                <a16:creationId xmlns:a16="http://schemas.microsoft.com/office/drawing/2014/main" id="{A41BE1CC-4D02-473F-A88D-18B21D5D0A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a:extLst>
              <a:ext uri="{FF2B5EF4-FFF2-40B4-BE49-F238E27FC236}">
                <a16:creationId xmlns:a16="http://schemas.microsoft.com/office/drawing/2014/main" id="{AC9A59A7-460A-40FD-A0F8-00F011ED59F5}"/>
              </a:ext>
            </a:extLst>
          </p:cNvPr>
          <p:cNvGraphicFramePr/>
          <p:nvPr>
            <p:extLst>
              <p:ext uri="{D42A27DB-BD31-4B8C-83A1-F6EECF244321}">
                <p14:modId xmlns:p14="http://schemas.microsoft.com/office/powerpoint/2010/main" val="1694065542"/>
              </p:ext>
            </p:extLst>
          </p:nvPr>
        </p:nvGraphicFramePr>
        <p:xfrm>
          <a:off x="246063" y="5348907"/>
          <a:ext cx="11900848" cy="8002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a:extLst>
              <a:ext uri="{FF2B5EF4-FFF2-40B4-BE49-F238E27FC236}">
                <a16:creationId xmlns:a16="http://schemas.microsoft.com/office/drawing/2014/main" id="{E11586B0-0559-4736-A086-603FBDA2AFF6}"/>
              </a:ext>
            </a:extLst>
          </p:cNvPr>
          <p:cNvSpPr txBox="1"/>
          <p:nvPr/>
        </p:nvSpPr>
        <p:spPr>
          <a:xfrm>
            <a:off x="246063" y="4906596"/>
            <a:ext cx="5253985" cy="369332"/>
          </a:xfrm>
          <a:prstGeom prst="rect">
            <a:avLst/>
          </a:prstGeom>
          <a:noFill/>
        </p:spPr>
        <p:txBody>
          <a:bodyPr wrap="square" rtlCol="0">
            <a:spAutoFit/>
          </a:bodyPr>
          <a:lstStyle/>
          <a:p>
            <a:r>
              <a:rPr lang="en-IN" b="1" u="sng" dirty="0"/>
              <a:t>Ans </a:t>
            </a:r>
            <a:r>
              <a:rPr lang="or-IN" b="1" u="sng" dirty="0"/>
              <a:t>ଣ ପାଇଁ ଲିଡ୍ ସୃଷ୍ଟି କରିବାକୁ ପ୍ରକ୍ରିୟା |</a:t>
            </a:r>
            <a:endParaRPr lang="en-IN" b="1" u="sng" dirty="0"/>
          </a:p>
        </p:txBody>
      </p:sp>
      <p:sp>
        <p:nvSpPr>
          <p:cNvPr id="17" name="TextBox 16">
            <a:extLst>
              <a:ext uri="{FF2B5EF4-FFF2-40B4-BE49-F238E27FC236}">
                <a16:creationId xmlns:a16="http://schemas.microsoft.com/office/drawing/2014/main" id="{58067E5F-CD47-47A8-9409-BCDB1B21AA1F}"/>
              </a:ext>
            </a:extLst>
          </p:cNvPr>
          <p:cNvSpPr txBox="1"/>
          <p:nvPr/>
        </p:nvSpPr>
        <p:spPr>
          <a:xfrm>
            <a:off x="1648168" y="900510"/>
            <a:ext cx="8895664" cy="800219"/>
          </a:xfrm>
          <a:prstGeom prst="rect">
            <a:avLst/>
          </a:prstGeom>
          <a:noFill/>
        </p:spPr>
        <p:txBody>
          <a:bodyPr wrap="square" rtlCol="0">
            <a:spAutoFit/>
          </a:bodyPr>
          <a:lstStyle/>
          <a:p>
            <a:pPr algn="ctr">
              <a:spcBef>
                <a:spcPts val="600"/>
              </a:spcBef>
              <a:spcAft>
                <a:spcPts val="600"/>
              </a:spcAft>
            </a:pPr>
            <a:r>
              <a:rPr lang="or-IN" dirty="0"/>
              <a:t>ବର୍ତ୍ତମାନ କ୍ଲାସ୍ </a:t>
            </a:r>
            <a:r>
              <a:rPr lang="en-IN" dirty="0"/>
              <a:t>HDFC </a:t>
            </a:r>
            <a:r>
              <a:rPr lang="or-IN" dirty="0"/>
              <a:t>ବ୍ୟାଙ୍କ </a:t>
            </a:r>
            <a:r>
              <a:rPr lang="en-IN" dirty="0" err="1"/>
              <a:t>ans</a:t>
            </a:r>
            <a:r>
              <a:rPr lang="en-IN" dirty="0"/>
              <a:t> </a:t>
            </a:r>
            <a:r>
              <a:rPr lang="or-IN" dirty="0"/>
              <a:t>ଣରେ ସମସ୍ତ ଶ୍ରେଷ୍ଠ ଗ୍ରାହକମାନେ ବିସି କେନ୍ଦ୍ର ମାଧ୍ୟମରେ ପାଇପାରିବେ |</a:t>
            </a:r>
            <a:endParaRPr lang="en-IN" dirty="0"/>
          </a:p>
          <a:p>
            <a:pPr algn="ctr">
              <a:spcBef>
                <a:spcPts val="600"/>
              </a:spcBef>
              <a:spcAft>
                <a:spcPts val="600"/>
              </a:spcAft>
            </a:pPr>
            <a:r>
              <a:rPr lang="en-IN" dirty="0"/>
              <a:t>HDFC BC / BF </a:t>
            </a:r>
            <a:r>
              <a:rPr lang="or-IN" dirty="0"/>
              <a:t>ଏଜେଣ୍ଟମାନଙ୍କ ପାଇଁ ଲିଡ୍ ପି </a:t>
            </a:r>
            <a:r>
              <a:rPr lang="en-IN" dirty="0"/>
              <a:t>generation </a:t>
            </a:r>
            <a:r>
              <a:rPr lang="or-IN" dirty="0"/>
              <a:t>ି ପାଇଁ ସମୁଦାୟ 16 ଟି ଉତ୍ପାଦ ଉପଲବ୍ଧ |</a:t>
            </a:r>
            <a:endParaRPr lang="en-IN" dirty="0"/>
          </a:p>
        </p:txBody>
      </p:sp>
      <p:cxnSp>
        <p:nvCxnSpPr>
          <p:cNvPr id="19" name="Straight Connector 18">
            <a:extLst>
              <a:ext uri="{FF2B5EF4-FFF2-40B4-BE49-F238E27FC236}">
                <a16:creationId xmlns:a16="http://schemas.microsoft.com/office/drawing/2014/main" id="{95EA1313-F1FF-4596-B152-B126B0D895F6}"/>
              </a:ext>
            </a:extLst>
          </p:cNvPr>
          <p:cNvCxnSpPr/>
          <p:nvPr/>
        </p:nvCxnSpPr>
        <p:spPr>
          <a:xfrm>
            <a:off x="1392072" y="1760068"/>
            <a:ext cx="915176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30F155C5-E798-41E9-809C-C456ABC1CEED}"/>
              </a:ext>
            </a:extLst>
          </p:cNvPr>
          <p:cNvCxnSpPr/>
          <p:nvPr/>
        </p:nvCxnSpPr>
        <p:spPr>
          <a:xfrm>
            <a:off x="1378424" y="4906596"/>
            <a:ext cx="9165408"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Rectangle: Rounded Corners 21">
            <a:extLst>
              <a:ext uri="{FF2B5EF4-FFF2-40B4-BE49-F238E27FC236}">
                <a16:creationId xmlns:a16="http://schemas.microsoft.com/office/drawing/2014/main" id="{886D6343-320C-4466-A4CF-D377AEE9A753}"/>
              </a:ext>
            </a:extLst>
          </p:cNvPr>
          <p:cNvSpPr/>
          <p:nvPr/>
        </p:nvSpPr>
        <p:spPr>
          <a:xfrm>
            <a:off x="4640239" y="1719203"/>
            <a:ext cx="2524836" cy="36933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b="1" dirty="0"/>
              <a:t>Products </a:t>
            </a:r>
            <a:r>
              <a:rPr lang="or-IN" b="1" dirty="0"/>
              <a:t>ଣ ଦ୍ରବ୍ୟ</a:t>
            </a:r>
            <a:endParaRPr lang="en-IN" b="1" dirty="0"/>
          </a:p>
        </p:txBody>
      </p:sp>
      <p:sp>
        <p:nvSpPr>
          <p:cNvPr id="23" name="TextBox 22">
            <a:extLst>
              <a:ext uri="{FF2B5EF4-FFF2-40B4-BE49-F238E27FC236}">
                <a16:creationId xmlns:a16="http://schemas.microsoft.com/office/drawing/2014/main" id="{C3F38583-B97D-4846-8117-8E15679AA6E4}"/>
              </a:ext>
            </a:extLst>
          </p:cNvPr>
          <p:cNvSpPr txBox="1"/>
          <p:nvPr/>
        </p:nvSpPr>
        <p:spPr>
          <a:xfrm>
            <a:off x="471048" y="2274838"/>
            <a:ext cx="2402007" cy="249299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or-IN" dirty="0"/>
              <a:t>ଦୁଇଟି ଚକିଆ </a:t>
            </a:r>
            <a:r>
              <a:rPr lang="en-IN" dirty="0"/>
              <a:t>an </a:t>
            </a:r>
            <a:r>
              <a:rPr lang="or-IN" dirty="0"/>
              <a:t>ଣ |</a:t>
            </a:r>
          </a:p>
          <a:p>
            <a:pPr marL="285750" indent="-285750">
              <a:spcBef>
                <a:spcPts val="600"/>
              </a:spcBef>
              <a:buFont typeface="Arial" panose="020B0604020202020204" pitchFamily="34" charset="0"/>
              <a:buChar char="•"/>
            </a:pPr>
            <a:r>
              <a:rPr lang="or-IN" dirty="0"/>
              <a:t>କାର </a:t>
            </a:r>
            <a:r>
              <a:rPr lang="en-IN" dirty="0"/>
              <a:t>an </a:t>
            </a:r>
            <a:r>
              <a:rPr lang="or-IN" dirty="0"/>
              <a:t>ଣ</a:t>
            </a:r>
          </a:p>
          <a:p>
            <a:pPr marL="285750" indent="-285750">
              <a:spcBef>
                <a:spcPts val="600"/>
              </a:spcBef>
              <a:buFont typeface="Arial" panose="020B0604020202020204" pitchFamily="34" charset="0"/>
              <a:buChar char="•"/>
            </a:pPr>
            <a:r>
              <a:rPr lang="or-IN" dirty="0"/>
              <a:t>ସୁନା </a:t>
            </a:r>
            <a:r>
              <a:rPr lang="en-IN" dirty="0"/>
              <a:t>an </a:t>
            </a:r>
            <a:r>
              <a:rPr lang="or-IN" dirty="0"/>
              <a:t>ଣ</a:t>
            </a:r>
          </a:p>
          <a:p>
            <a:pPr marL="285750" indent="-285750">
              <a:spcBef>
                <a:spcPts val="600"/>
              </a:spcBef>
              <a:buFont typeface="Arial" panose="020B0604020202020204" pitchFamily="34" charset="0"/>
              <a:buChar char="•"/>
            </a:pPr>
            <a:r>
              <a:rPr lang="or-IN" dirty="0"/>
              <a:t>ଗୃହ </a:t>
            </a:r>
            <a:r>
              <a:rPr lang="en-IN" dirty="0"/>
              <a:t>an </a:t>
            </a:r>
            <a:r>
              <a:rPr lang="or-IN" dirty="0"/>
              <a:t>ଣ</a:t>
            </a:r>
          </a:p>
          <a:p>
            <a:pPr marL="285750" indent="-285750">
              <a:spcBef>
                <a:spcPts val="600"/>
              </a:spcBef>
              <a:buFont typeface="Arial" panose="020B0604020202020204" pitchFamily="34" charset="0"/>
              <a:buChar char="•"/>
            </a:pPr>
            <a:r>
              <a:rPr lang="or-IN" dirty="0"/>
              <a:t>ବ୍ୟକ୍ତିଗତ </a:t>
            </a:r>
            <a:r>
              <a:rPr lang="en-IN" dirty="0"/>
              <a:t>an </a:t>
            </a:r>
            <a:r>
              <a:rPr lang="or-IN" dirty="0"/>
              <a:t>ଣ</a:t>
            </a:r>
          </a:p>
          <a:p>
            <a:pPr marL="285750" indent="-285750">
              <a:spcBef>
                <a:spcPts val="600"/>
              </a:spcBef>
              <a:buFont typeface="Arial" panose="020B0604020202020204" pitchFamily="34" charset="0"/>
              <a:buChar char="•"/>
            </a:pPr>
            <a:r>
              <a:rPr lang="or-IN" dirty="0"/>
              <a:t>ବ୍ୟବସାୟ </a:t>
            </a:r>
            <a:r>
              <a:rPr lang="en-IN" dirty="0"/>
              <a:t>an </a:t>
            </a:r>
            <a:r>
              <a:rPr lang="or-IN" dirty="0"/>
              <a:t>ଣ</a:t>
            </a:r>
            <a:endParaRPr lang="en-IN" dirty="0"/>
          </a:p>
          <a:p>
            <a:pPr marL="285750" indent="-285750">
              <a:spcBef>
                <a:spcPts val="600"/>
              </a:spcBef>
              <a:buFont typeface="Arial" panose="020B0604020202020204" pitchFamily="34" charset="0"/>
              <a:buChar char="•"/>
            </a:pPr>
            <a:endParaRPr lang="en-IN" dirty="0"/>
          </a:p>
        </p:txBody>
      </p:sp>
      <p:sp>
        <p:nvSpPr>
          <p:cNvPr id="24" name="TextBox 23">
            <a:extLst>
              <a:ext uri="{FF2B5EF4-FFF2-40B4-BE49-F238E27FC236}">
                <a16:creationId xmlns:a16="http://schemas.microsoft.com/office/drawing/2014/main" id="{EA46D9A3-06DE-45A4-921E-4878D49ABE61}"/>
              </a:ext>
            </a:extLst>
          </p:cNvPr>
          <p:cNvSpPr txBox="1"/>
          <p:nvPr/>
        </p:nvSpPr>
        <p:spPr>
          <a:xfrm>
            <a:off x="3527946" y="2283203"/>
            <a:ext cx="3944203" cy="312393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or-IN" dirty="0"/>
              <a:t>ଟ୍ରାକ୍ଟର </a:t>
            </a:r>
            <a:r>
              <a:rPr lang="en-IN" dirty="0"/>
              <a:t>an </a:t>
            </a:r>
            <a:r>
              <a:rPr lang="or-IN" dirty="0"/>
              <a:t>ଣ</a:t>
            </a:r>
          </a:p>
          <a:p>
            <a:pPr marL="285750" indent="-285750">
              <a:spcBef>
                <a:spcPts val="600"/>
              </a:spcBef>
              <a:buFont typeface="Arial" panose="020B0604020202020204" pitchFamily="34" charset="0"/>
              <a:buChar char="•"/>
            </a:pPr>
            <a:r>
              <a:rPr lang="or-IN" dirty="0"/>
              <a:t>ଗୋଷ୍ଠୀ </a:t>
            </a:r>
            <a:r>
              <a:rPr lang="en-IN" dirty="0" err="1"/>
              <a:t>ans</a:t>
            </a:r>
            <a:r>
              <a:rPr lang="en-IN" dirty="0"/>
              <a:t> </a:t>
            </a:r>
            <a:r>
              <a:rPr lang="or-IN" dirty="0"/>
              <a:t>ଣ (ସ୍ </a:t>
            </a:r>
            <a:r>
              <a:rPr lang="en-IN" dirty="0"/>
              <a:t>Help </a:t>
            </a:r>
            <a:r>
              <a:rPr lang="or-IN" dirty="0"/>
              <a:t>ୟଂ ସହାୟକ ଗୋଷ୍ଠୀ / ମିଳିତ ଦାୟିତ୍ </a:t>
            </a:r>
            <a:r>
              <a:rPr lang="en-IN" dirty="0"/>
              <a:t>Group </a:t>
            </a:r>
            <a:r>
              <a:rPr lang="or-IN" dirty="0"/>
              <a:t>ଗୋଷ୍ଠୀ)</a:t>
            </a:r>
          </a:p>
          <a:p>
            <a:pPr marL="285750" indent="-285750">
              <a:spcBef>
                <a:spcPts val="600"/>
              </a:spcBef>
              <a:buFont typeface="Arial" panose="020B0604020202020204" pitchFamily="34" charset="0"/>
              <a:buChar char="•"/>
            </a:pPr>
            <a:r>
              <a:rPr lang="or-IN" dirty="0"/>
              <a:t>ଗ୍ରାହକ ସ୍ଥାୟୀ </a:t>
            </a:r>
            <a:r>
              <a:rPr lang="en-IN" dirty="0"/>
              <a:t>an </a:t>
            </a:r>
            <a:r>
              <a:rPr lang="or-IN" dirty="0"/>
              <a:t>ଣ |</a:t>
            </a:r>
          </a:p>
          <a:p>
            <a:pPr marL="285750" indent="-285750">
              <a:spcBef>
                <a:spcPts val="600"/>
              </a:spcBef>
              <a:buFont typeface="Arial" panose="020B0604020202020204" pitchFamily="34" charset="0"/>
              <a:buChar char="•"/>
            </a:pPr>
            <a:r>
              <a:rPr lang="or-IN" dirty="0"/>
              <a:t>କିସାନ ଗୋଲ୍ଡ କାର୍ଡ - ଏଗ୍ରି କାର୍ଡ |</a:t>
            </a:r>
          </a:p>
          <a:p>
            <a:pPr marL="285750" indent="-285750">
              <a:spcBef>
                <a:spcPts val="600"/>
              </a:spcBef>
              <a:buFont typeface="Arial" panose="020B0604020202020204" pitchFamily="34" charset="0"/>
              <a:buChar char="•"/>
            </a:pPr>
            <a:r>
              <a:rPr lang="en-IN" dirty="0"/>
              <a:t>MSME </a:t>
            </a:r>
            <a:r>
              <a:rPr lang="or-IN" dirty="0"/>
              <a:t>କମ୍ପାନୀଗୁଡିକ ପାଇଁ </a:t>
            </a:r>
            <a:r>
              <a:rPr lang="en-IN" dirty="0" err="1"/>
              <a:t>ans</a:t>
            </a:r>
            <a:r>
              <a:rPr lang="en-IN" dirty="0"/>
              <a:t> </a:t>
            </a:r>
            <a:r>
              <a:rPr lang="or-IN" dirty="0"/>
              <a:t>ଣ |</a:t>
            </a:r>
            <a:endParaRPr lang="en-IN" dirty="0"/>
          </a:p>
          <a:p>
            <a:pPr marL="285750" indent="-285750">
              <a:spcBef>
                <a:spcPts val="600"/>
              </a:spcBef>
              <a:buFont typeface="Arial" panose="020B0604020202020204" pitchFamily="34" charset="0"/>
              <a:buChar char="•"/>
            </a:pPr>
            <a:endParaRPr lang="en-IN" dirty="0"/>
          </a:p>
          <a:p>
            <a:pPr marL="285750" indent="-285750">
              <a:spcBef>
                <a:spcPts val="600"/>
              </a:spcBef>
              <a:buFont typeface="Arial" panose="020B0604020202020204" pitchFamily="34" charset="0"/>
              <a:buChar char="•"/>
            </a:pPr>
            <a:endParaRPr lang="en-IN" dirty="0"/>
          </a:p>
          <a:p>
            <a:pPr marL="285750" indent="-285750">
              <a:spcBef>
                <a:spcPts val="600"/>
              </a:spcBef>
              <a:buFont typeface="Arial" panose="020B0604020202020204" pitchFamily="34" charset="0"/>
              <a:buChar char="•"/>
            </a:pPr>
            <a:endParaRPr lang="en-IN" dirty="0"/>
          </a:p>
        </p:txBody>
      </p:sp>
      <p:sp>
        <p:nvSpPr>
          <p:cNvPr id="27" name="TextBox 26">
            <a:extLst>
              <a:ext uri="{FF2B5EF4-FFF2-40B4-BE49-F238E27FC236}">
                <a16:creationId xmlns:a16="http://schemas.microsoft.com/office/drawing/2014/main" id="{0639C10E-5706-4DBF-AB8C-BD1ED470E658}"/>
              </a:ext>
            </a:extLst>
          </p:cNvPr>
          <p:cNvSpPr txBox="1"/>
          <p:nvPr/>
        </p:nvSpPr>
        <p:spPr>
          <a:xfrm>
            <a:off x="8001734" y="2268926"/>
            <a:ext cx="3944203" cy="241604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or-IN" dirty="0"/>
              <a:t>କ୍ଷୁଦ୍ର କୃଷି ବ୍ୟବସାୟ |</a:t>
            </a:r>
          </a:p>
          <a:p>
            <a:pPr marL="285750" indent="-285750">
              <a:spcBef>
                <a:spcPts val="600"/>
              </a:spcBef>
              <a:buFont typeface="Arial" panose="020B0604020202020204" pitchFamily="34" charset="0"/>
              <a:buChar char="•"/>
            </a:pPr>
            <a:r>
              <a:rPr lang="or-IN" dirty="0"/>
              <a:t>ସ୍ୱାସ୍ଥ୍ୟ ସେବା ଅର୍ଥ</a:t>
            </a:r>
          </a:p>
          <a:p>
            <a:pPr marL="285750" indent="-285750">
              <a:spcBef>
                <a:spcPts val="600"/>
              </a:spcBef>
              <a:buFont typeface="Arial" panose="020B0604020202020204" pitchFamily="34" charset="0"/>
              <a:buChar char="•"/>
            </a:pPr>
            <a:r>
              <a:rPr lang="or-IN" dirty="0"/>
              <a:t>ଦୋକାନୀମାନଙ୍କ ପାଇଁ ଓଭରଡ୍ରାଫ୍ଟ ସୁବିଧା |</a:t>
            </a:r>
          </a:p>
          <a:p>
            <a:pPr marL="285750" indent="-285750">
              <a:spcBef>
                <a:spcPts val="600"/>
              </a:spcBef>
              <a:buFont typeface="Arial" panose="020B0604020202020204" pitchFamily="34" charset="0"/>
              <a:buChar char="•"/>
            </a:pPr>
            <a:r>
              <a:rPr lang="or-IN" dirty="0"/>
              <a:t>ସମ୍ପତ୍ତି ବିରୋଧରେ </a:t>
            </a:r>
            <a:r>
              <a:rPr lang="en-IN" dirty="0"/>
              <a:t>an </a:t>
            </a:r>
            <a:r>
              <a:rPr lang="or-IN" dirty="0"/>
              <a:t>ଣ</a:t>
            </a:r>
          </a:p>
          <a:p>
            <a:pPr marL="285750" indent="-285750">
              <a:spcBef>
                <a:spcPts val="600"/>
              </a:spcBef>
              <a:buFont typeface="Arial" panose="020B0604020202020204" pitchFamily="34" charset="0"/>
              <a:buChar char="•"/>
            </a:pPr>
            <a:r>
              <a:rPr lang="or-IN" dirty="0"/>
              <a:t>ନିର୍ମାଣ ଉପକରଣ ଏବଂ ବାଣିଜ୍ୟିକ ଯାନ ପାଇଁ </a:t>
            </a:r>
            <a:r>
              <a:rPr lang="en-IN" dirty="0" err="1"/>
              <a:t>ans</a:t>
            </a:r>
            <a:r>
              <a:rPr lang="en-IN" dirty="0"/>
              <a:t> </a:t>
            </a:r>
            <a:r>
              <a:rPr lang="or-IN" dirty="0"/>
              <a:t>ଣ |</a:t>
            </a:r>
            <a:endParaRPr lang="en-IN" dirty="0"/>
          </a:p>
          <a:p>
            <a:pPr marL="285750" indent="-285750">
              <a:spcBef>
                <a:spcPts val="600"/>
              </a:spcBef>
              <a:buFont typeface="Arial" panose="020B0604020202020204" pitchFamily="34" charset="0"/>
              <a:buChar char="•"/>
            </a:pPr>
            <a:endParaRPr lang="en-IN" dirty="0"/>
          </a:p>
        </p:txBody>
      </p:sp>
      <p:sp>
        <p:nvSpPr>
          <p:cNvPr id="14" name="Rectangle 13">
            <a:extLst>
              <a:ext uri="{FF2B5EF4-FFF2-40B4-BE49-F238E27FC236}">
                <a16:creationId xmlns:a16="http://schemas.microsoft.com/office/drawing/2014/main" id="{99F8D48D-0975-4CBB-BC49-FB905C586A9D}"/>
              </a:ext>
            </a:extLst>
          </p:cNvPr>
          <p:cNvSpPr/>
          <p:nvPr/>
        </p:nvSpPr>
        <p:spPr>
          <a:xfrm>
            <a:off x="0" y="6558686"/>
            <a:ext cx="12192000" cy="276999"/>
          </a:xfrm>
          <a:prstGeom prst="rect">
            <a:avLst/>
          </a:prstGeom>
        </p:spPr>
        <p:txBody>
          <a:bodyPr wrap="square">
            <a:spAutoFit/>
          </a:bodyPr>
          <a:lstStyle/>
          <a:p>
            <a:pPr algn="ctr"/>
            <a:r>
              <a:rPr lang="or-IN" sz="1200" dirty="0">
                <a:solidFill>
                  <a:schemeClr val="bg1">
                    <a:lumMod val="50000"/>
                  </a:schemeClr>
                </a:solidFill>
                <a:latin typeface="Helvetica" charset="0"/>
                <a:ea typeface="Helvetica" charset="0"/>
                <a:cs typeface="Helvetica" charset="0"/>
              </a:rPr>
              <a:t>କପିରାଇଟ୍ © </a:t>
            </a:r>
            <a:r>
              <a:rPr lang="en-US" sz="1200" dirty="0">
                <a:solidFill>
                  <a:schemeClr val="bg1">
                    <a:lumMod val="50000"/>
                  </a:schemeClr>
                </a:solidFill>
                <a:latin typeface="Helvetica" charset="0"/>
                <a:ea typeface="Helvetica" charset="0"/>
                <a:cs typeface="Helvetica" charset="0"/>
              </a:rPr>
              <a:t>HDFC </a:t>
            </a:r>
            <a:r>
              <a:rPr lang="or-IN" sz="1200" dirty="0">
                <a:solidFill>
                  <a:schemeClr val="bg1">
                    <a:lumMod val="50000"/>
                  </a:schemeClr>
                </a:solidFill>
                <a:latin typeface="Helvetica" charset="0"/>
                <a:ea typeface="Helvetica" charset="0"/>
                <a:cs typeface="Helvetica" charset="0"/>
              </a:rPr>
              <a:t>ବ୍ୟାଙ୍କ |</a:t>
            </a:r>
            <a:r>
              <a:rPr lang="en-US" sz="1200" dirty="0">
                <a:solidFill>
                  <a:schemeClr val="bg1">
                    <a:lumMod val="50000"/>
                  </a:schemeClr>
                </a:solidFill>
                <a:latin typeface="Helvetica" charset="0"/>
                <a:ea typeface="Helvetica" charset="0"/>
                <a:cs typeface="Helvetica" charset="0"/>
              </a:rPr>
              <a:t>            </a:t>
            </a:r>
            <a:r>
              <a:rPr lang="or-IN" sz="1200" dirty="0">
                <a:solidFill>
                  <a:schemeClr val="bg1">
                    <a:lumMod val="50000"/>
                  </a:schemeClr>
                </a:solidFill>
                <a:latin typeface="Helvetica" charset="0"/>
                <a:ea typeface="Helvetica" charset="0"/>
                <a:cs typeface="Helvetica" charset="0"/>
              </a:rPr>
              <a:t>ଗୋପନୀୟ</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ପ୍ରତିବନ୍ଧିତ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ଆଭ୍ୟନ୍ତରୀଣ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ଜନସାଧାରଣ |</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2571583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C28E8E-2C4E-4496-BF4E-3FF620A282E4}"/>
              </a:ext>
            </a:extLst>
          </p:cNvPr>
          <p:cNvSpPr/>
          <p:nvPr/>
        </p:nvSpPr>
        <p:spPr>
          <a:xfrm>
            <a:off x="487151" y="1776970"/>
            <a:ext cx="11217695" cy="45973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IN" sz="1600" dirty="0">
              <a:solidFill>
                <a:srgbClr val="002060"/>
              </a:solidFill>
            </a:endParaRPr>
          </a:p>
          <a:p>
            <a:r>
              <a:rPr lang="or-IN" sz="1600" b="1" u="sng" dirty="0">
                <a:solidFill>
                  <a:srgbClr val="002060"/>
                </a:solidFill>
              </a:rPr>
              <a:t>ଏକାଧିକ କାରବାର</a:t>
            </a:r>
            <a:endParaRPr lang="en-IN" sz="1600" b="1" u="sng" dirty="0">
              <a:solidFill>
                <a:srgbClr val="002060"/>
              </a:solidFill>
              <a:highlight>
                <a:srgbClr val="FFFFFF"/>
              </a:highlight>
            </a:endParaRPr>
          </a:p>
          <a:p>
            <a:endParaRPr lang="en-IN" sz="1600" dirty="0">
              <a:solidFill>
                <a:srgbClr val="002060"/>
              </a:solidFill>
              <a:highlight>
                <a:srgbClr val="00FFFF"/>
              </a:highlight>
            </a:endParaRPr>
          </a:p>
          <a:p>
            <a:r>
              <a:rPr lang="or-IN" sz="1600" dirty="0">
                <a:solidFill>
                  <a:srgbClr val="002060"/>
                </a:solidFill>
              </a:rPr>
              <a:t>କାରବାର ଯାହା ସିଷ୍ଟମ୍ ସୀମିତତା ହେତୁ କରାଯାଏ |</a:t>
            </a:r>
            <a:endParaRPr lang="en-IN" sz="1600" dirty="0">
              <a:solidFill>
                <a:srgbClr val="002060"/>
              </a:solidFill>
            </a:endParaRPr>
          </a:p>
          <a:p>
            <a:endParaRPr lang="en-IN" sz="1600" dirty="0">
              <a:solidFill>
                <a:srgbClr val="002060"/>
              </a:solidFill>
            </a:endParaRPr>
          </a:p>
          <a:p>
            <a:r>
              <a:rPr lang="or-IN" sz="1600" dirty="0">
                <a:solidFill>
                  <a:srgbClr val="002060"/>
                </a:solidFill>
              </a:rPr>
              <a:t>ଯଥା: 50,000 ରୁ ଅଧିକ ନଗଦ ପ୍ରତ୍ୟାହାର ଏକରୁ ଅଧିକ କାରବାରରେ ଭାଙ୍ଗିଛି (ପ୍ରତ୍ୟେକଟି 10,000 ଟଙ୍କାର କାରବାର) ଯେହେତୁ ସିଷ୍ଟମ ପ୍ରତି କାରବାରରେ 10,000 ଟଙ୍କା ପ୍ରତ୍ୟାହାର କରିବାକୁ ଅନୁମତି ଦେଇଥାଏ |</a:t>
            </a:r>
            <a:endParaRPr lang="en-IN" sz="1600" dirty="0">
              <a:solidFill>
                <a:srgbClr val="002060"/>
              </a:solidFill>
            </a:endParaRPr>
          </a:p>
          <a:p>
            <a:endParaRPr lang="en-IN" sz="1600" dirty="0">
              <a:solidFill>
                <a:srgbClr val="002060"/>
              </a:solidFill>
            </a:endParaRPr>
          </a:p>
          <a:p>
            <a:r>
              <a:rPr lang="or-IN" sz="1600" b="1" u="sng" dirty="0">
                <a:solidFill>
                  <a:srgbClr val="002060"/>
                </a:solidFill>
              </a:rPr>
              <a:t>ବିଭାଜନ କାରବାର</a:t>
            </a:r>
            <a:endParaRPr lang="en-IN" sz="1600" b="1" u="sng" dirty="0">
              <a:solidFill>
                <a:srgbClr val="002060"/>
              </a:solidFill>
              <a:highlight>
                <a:srgbClr val="FFFFFF"/>
              </a:highlight>
            </a:endParaRPr>
          </a:p>
          <a:p>
            <a:endParaRPr lang="en-IN" sz="1600" dirty="0">
              <a:solidFill>
                <a:srgbClr val="002060"/>
              </a:solidFill>
              <a:highlight>
                <a:srgbClr val="FFFFFF"/>
              </a:highlight>
            </a:endParaRPr>
          </a:p>
          <a:p>
            <a:r>
              <a:rPr lang="or-IN" sz="1600" dirty="0">
                <a:solidFill>
                  <a:srgbClr val="002060"/>
                </a:solidFill>
              </a:rPr>
              <a:t>କାରବାର ଯାହାକି କ </a:t>
            </a:r>
            <a:r>
              <a:rPr lang="en-IN" sz="1600" dirty="0">
                <a:solidFill>
                  <a:srgbClr val="002060"/>
                </a:solidFill>
              </a:rPr>
              <a:t>system </a:t>
            </a:r>
            <a:r>
              <a:rPr lang="or-IN" sz="1600" dirty="0">
                <a:solidFill>
                  <a:srgbClr val="002060"/>
                </a:solidFill>
              </a:rPr>
              <a:t>ଣସି ସିଷ୍ଟମ୍ ସୀମିତତା ବିନା ଉଦ୍ଦେଶ୍ୟମୂଳକ / ଅଜାଣତରେ ଛୋଟ ପରିମାଣରେ ବିଭକ୍ତ |</a:t>
            </a:r>
            <a:endParaRPr lang="en-IN" sz="1600" dirty="0">
              <a:solidFill>
                <a:srgbClr val="002060"/>
              </a:solidFill>
              <a:highlight>
                <a:srgbClr val="FFFFFF"/>
              </a:highlight>
            </a:endParaRPr>
          </a:p>
          <a:p>
            <a:endParaRPr lang="en-IN" sz="1600" dirty="0">
              <a:solidFill>
                <a:srgbClr val="002060"/>
              </a:solidFill>
              <a:highlight>
                <a:srgbClr val="FFFFFF"/>
              </a:highlight>
            </a:endParaRPr>
          </a:p>
          <a:p>
            <a:r>
              <a:rPr lang="or-IN" sz="1600" dirty="0">
                <a:solidFill>
                  <a:srgbClr val="002060"/>
                </a:solidFill>
              </a:rPr>
              <a:t>ଯଥା: 10,000 ଟଙ୍କା ନଗଦ ପ୍ରତ୍ୟାହାର ଏକରୁ ଅଧିକ କାରବାରରେ ବିଭକ୍ତ ହୋଇଥିଲେ ମଧ୍ୟ ସିଷ୍ଟମ ଏକକ କାରବାର ଭାବରେ ପ୍ରତ୍ୟାହାର କରିବାକୁ ଅନୁମତି ଦେଇଥାଏ |</a:t>
            </a:r>
            <a:endParaRPr lang="en-IN" sz="1600" dirty="0">
              <a:solidFill>
                <a:srgbClr val="002060"/>
              </a:solidFill>
            </a:endParaRPr>
          </a:p>
          <a:p>
            <a:endParaRPr lang="en-IN" sz="1600" dirty="0">
              <a:solidFill>
                <a:srgbClr val="002060"/>
              </a:solidFill>
            </a:endParaRPr>
          </a:p>
          <a:p>
            <a:r>
              <a:rPr lang="or-IN" sz="2000" b="1" u="sng" dirty="0">
                <a:solidFill>
                  <a:srgbClr val="002060"/>
                </a:solidFill>
              </a:rPr>
              <a:t>ଗୁରୁତ୍ୱପୂର୍ଣ୍ଣ ମାର୍ଗଦର୍ଶିକା |</a:t>
            </a:r>
            <a:endParaRPr lang="en-IN" sz="2000" b="1" u="sng" dirty="0">
              <a:solidFill>
                <a:srgbClr val="002060"/>
              </a:solidFill>
            </a:endParaRPr>
          </a:p>
          <a:p>
            <a:endParaRPr lang="en-IN" sz="1600" dirty="0">
              <a:solidFill>
                <a:srgbClr val="002060"/>
              </a:solidFill>
            </a:endParaRPr>
          </a:p>
          <a:p>
            <a:r>
              <a:rPr lang="or-IN" b="1" dirty="0">
                <a:solidFill>
                  <a:srgbClr val="002060"/>
                </a:solidFill>
              </a:rPr>
              <a:t>ବିସି ଏଜେଣ୍ଟମାନେ ସେମାନଙ୍କ କେନ୍ଦ୍ରରେ ଏକାଧିକ ଏବଂ ବିଭାଜିତ କାରବାରକୁ ଉତ୍ସାହିତ ଏବଂ କରିବା ଉଚିତ୍ ନୁହେଁ |</a:t>
            </a:r>
            <a:endParaRPr lang="en-IN" b="1" dirty="0">
              <a:solidFill>
                <a:srgbClr val="002060"/>
              </a:solidFill>
            </a:endParaRPr>
          </a:p>
        </p:txBody>
      </p:sp>
      <p:sp>
        <p:nvSpPr>
          <p:cNvPr id="8" name="TextBox 7">
            <a:extLst>
              <a:ext uri="{FF2B5EF4-FFF2-40B4-BE49-F238E27FC236}">
                <a16:creationId xmlns:a16="http://schemas.microsoft.com/office/drawing/2014/main" id="{B1626746-0FFD-46CA-BA27-BE765F143089}"/>
              </a:ext>
            </a:extLst>
          </p:cNvPr>
          <p:cNvSpPr txBox="1"/>
          <p:nvPr/>
        </p:nvSpPr>
        <p:spPr>
          <a:xfrm>
            <a:off x="82718" y="1049089"/>
            <a:ext cx="5519260" cy="50924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or-IN" sz="2709" u="sng" dirty="0">
                <a:latin typeface="Bahnschrift SemiBold" panose="020B0502040204020203" pitchFamily="34" charset="0"/>
              </a:rPr>
              <a:t>ବିଭାଜନ / ଏକାଧିକ କାରବାର |</a:t>
            </a:r>
            <a:endParaRPr lang="en-IN" sz="2709" u="sng" dirty="0">
              <a:latin typeface="Bahnschrift SemiBold" panose="020B0502040204020203" pitchFamily="34" charset="0"/>
            </a:endParaRPr>
          </a:p>
        </p:txBody>
      </p:sp>
      <p:sp>
        <p:nvSpPr>
          <p:cNvPr id="9" name="Rectangle 8">
            <a:extLst>
              <a:ext uri="{FF2B5EF4-FFF2-40B4-BE49-F238E27FC236}">
                <a16:creationId xmlns:a16="http://schemas.microsoft.com/office/drawing/2014/main" id="{65FADB58-854E-40ED-9660-3129230C5262}"/>
              </a:ext>
            </a:extLst>
          </p:cNvPr>
          <p:cNvSpPr/>
          <p:nvPr/>
        </p:nvSpPr>
        <p:spPr>
          <a:xfrm>
            <a:off x="0" y="161450"/>
            <a:ext cx="6697667" cy="646331"/>
          </a:xfrm>
          <a:prstGeom prst="rect">
            <a:avLst/>
          </a:prstGeom>
        </p:spPr>
        <p:txBody>
          <a:bodyPr wrap="none">
            <a:spAutoFit/>
          </a:bodyPr>
          <a:lstStyle/>
          <a:p>
            <a:r>
              <a:rPr lang="or-IN" sz="3600" b="1" dirty="0">
                <a:solidFill>
                  <a:schemeClr val="bg1"/>
                </a:solidFill>
                <a:latin typeface="Helvetica" panose="020B0604020202020204" pitchFamily="34" charset="0"/>
                <a:cs typeface="Helvetica" panose="020B0604020202020204" pitchFamily="34" charset="0"/>
              </a:rPr>
              <a:t>କାରବାର ଉପରେ ଗୁରୁତ୍ୱପୂର୍ଣ୍ଣ ନିର୍ଦ୍ଦେଶାବଳୀ |</a:t>
            </a:r>
            <a:endParaRPr lang="en-US" sz="36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89892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A54CE2-3CD6-45A4-846E-F1F5C2E017F8}"/>
              </a:ext>
            </a:extLst>
          </p:cNvPr>
          <p:cNvSpPr/>
          <p:nvPr/>
        </p:nvSpPr>
        <p:spPr>
          <a:xfrm>
            <a:off x="341279" y="1519794"/>
            <a:ext cx="11042338" cy="44569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sz="1600" dirty="0">
              <a:solidFill>
                <a:srgbClr val="002060"/>
              </a:solidFill>
              <a:highlight>
                <a:srgbClr val="FFFFFF"/>
              </a:highlight>
            </a:endParaRPr>
          </a:p>
          <a:p>
            <a:r>
              <a:rPr lang="or-IN" sz="1600" b="1" u="sng" dirty="0">
                <a:solidFill>
                  <a:srgbClr val="002060"/>
                </a:solidFill>
              </a:rPr>
              <a:t>ଉତ୍ସ (</a:t>
            </a:r>
            <a:r>
              <a:rPr lang="en-IN" sz="1600" b="1" u="sng" dirty="0">
                <a:solidFill>
                  <a:srgbClr val="002060"/>
                </a:solidFill>
              </a:rPr>
              <a:t>TDS) </a:t>
            </a:r>
            <a:r>
              <a:rPr lang="or-IN" sz="1600" b="1" u="sng" dirty="0">
                <a:solidFill>
                  <a:srgbClr val="002060"/>
                </a:solidFill>
              </a:rPr>
              <a:t>ନିୟମରେ ଟିକସ ହ୍ରାସ</a:t>
            </a:r>
            <a:r>
              <a:rPr lang="en-IN" sz="1600" b="1" u="sng" dirty="0">
                <a:solidFill>
                  <a:srgbClr val="002060"/>
                </a:solidFill>
                <a:highlight>
                  <a:srgbClr val="FFFFFF"/>
                </a:highlight>
              </a:rPr>
              <a:t>:- </a:t>
            </a:r>
          </a:p>
          <a:p>
            <a:pPr rtl="0"/>
            <a:endParaRPr lang="en-IN" sz="1600" i="0" u="none" strike="noStrike" baseline="0" dirty="0">
              <a:solidFill>
                <a:srgbClr val="002060"/>
              </a:solidFill>
              <a:highlight>
                <a:srgbClr val="FFFFFF"/>
              </a:highlight>
            </a:endParaRPr>
          </a:p>
          <a:p>
            <a:pPr marL="285750" indent="-285750">
              <a:buFont typeface="Arial" panose="020B0604020202020204" pitchFamily="34" charset="0"/>
              <a:buChar char="•"/>
            </a:pPr>
            <a:r>
              <a:rPr lang="or-IN" sz="1600" dirty="0">
                <a:solidFill>
                  <a:srgbClr val="002060"/>
                </a:solidFill>
              </a:rPr>
              <a:t>ସେପ୍ଟେମ୍ବର 1, 2019 ଠାରୁ, ଆୟକର ଅଧିନିୟମ, 1961 ର ଧାରା 194</a:t>
            </a:r>
            <a:r>
              <a:rPr lang="en-IN" sz="1600" dirty="0">
                <a:solidFill>
                  <a:srgbClr val="002060"/>
                </a:solidFill>
              </a:rPr>
              <a:t>N </a:t>
            </a:r>
            <a:r>
              <a:rPr lang="or-IN" sz="1600" dirty="0">
                <a:solidFill>
                  <a:srgbClr val="002060"/>
                </a:solidFill>
              </a:rPr>
              <a:t>ଅନୁଯାୟୀ, ବ୍ୟାଙ୍କଗୁଡିକ ନଗଦ ପ୍ରତ୍ୟାହାର ଉପରେ </a:t>
            </a:r>
            <a:r>
              <a:rPr lang="en-IN" sz="1600" dirty="0">
                <a:solidFill>
                  <a:srgbClr val="002060"/>
                </a:solidFill>
              </a:rPr>
              <a:t>TDS </a:t>
            </a:r>
            <a:r>
              <a:rPr lang="or-IN" sz="1600" dirty="0">
                <a:solidFill>
                  <a:srgbClr val="002060"/>
                </a:solidFill>
              </a:rPr>
              <a:t>କାଟିବା ଆବଶ୍ୟକ | ଆହୁରି ସଂଶୋଧିତ </a:t>
            </a:r>
            <a:r>
              <a:rPr lang="en-IN" sz="1600" dirty="0" err="1">
                <a:solidFill>
                  <a:srgbClr val="002060"/>
                </a:solidFill>
              </a:rPr>
              <a:t>wef</a:t>
            </a:r>
            <a:r>
              <a:rPr lang="en-IN" sz="1600" dirty="0">
                <a:solidFill>
                  <a:srgbClr val="002060"/>
                </a:solidFill>
              </a:rPr>
              <a:t> 1st </a:t>
            </a:r>
            <a:r>
              <a:rPr lang="or-IN" sz="1600" dirty="0">
                <a:solidFill>
                  <a:srgbClr val="002060"/>
                </a:solidFill>
              </a:rPr>
              <a:t>ଜୁଲାଇ'20 |</a:t>
            </a:r>
            <a:endParaRPr lang="en-US" sz="1600" dirty="0">
              <a:solidFill>
                <a:srgbClr val="002060"/>
              </a:solidFill>
            </a:endParaRPr>
          </a:p>
          <a:p>
            <a:pPr marL="285750" indent="-285750">
              <a:buFont typeface="Arial" panose="020B0604020202020204" pitchFamily="34" charset="0"/>
              <a:buChar char="•"/>
            </a:pPr>
            <a:endParaRPr lang="or-IN" sz="1600" dirty="0">
              <a:solidFill>
                <a:srgbClr val="002060"/>
              </a:solidFill>
            </a:endParaRPr>
          </a:p>
          <a:p>
            <a:pPr marL="285750" indent="-285750">
              <a:buFont typeface="Arial" panose="020B0604020202020204" pitchFamily="34" charset="0"/>
              <a:buChar char="•"/>
            </a:pPr>
            <a:r>
              <a:rPr lang="or-IN" sz="1600" dirty="0">
                <a:solidFill>
                  <a:srgbClr val="002060"/>
                </a:solidFill>
              </a:rPr>
              <a:t>ଗ୍ରାହକଙ୍କ ନଗଦ ପ୍ରତ୍ୟାହାର / ଜମା ପାଇଁ ବିସି ଏଜେଣ୍ଟ ନଗଦ କାରବାର </a:t>
            </a:r>
            <a:r>
              <a:rPr lang="en-IN" sz="1600" dirty="0">
                <a:solidFill>
                  <a:srgbClr val="002060"/>
                </a:solidFill>
              </a:rPr>
              <a:t>TDS </a:t>
            </a:r>
            <a:r>
              <a:rPr lang="or-IN" sz="1600" dirty="0">
                <a:solidFill>
                  <a:srgbClr val="002060"/>
                </a:solidFill>
              </a:rPr>
              <a:t>ରୁ ଛାଡ କରାଯାଇଛି |</a:t>
            </a:r>
            <a:endParaRPr lang="en-US" sz="1600" dirty="0">
              <a:solidFill>
                <a:srgbClr val="002060"/>
              </a:solidFill>
            </a:endParaRPr>
          </a:p>
          <a:p>
            <a:pPr marL="285750" indent="-285750">
              <a:buFont typeface="Arial" panose="020B0604020202020204" pitchFamily="34" charset="0"/>
              <a:buChar char="•"/>
            </a:pPr>
            <a:endParaRPr lang="or-IN" sz="1600" dirty="0">
              <a:solidFill>
                <a:srgbClr val="002060"/>
              </a:solidFill>
            </a:endParaRPr>
          </a:p>
          <a:p>
            <a:pPr marL="285750" indent="-285750">
              <a:buFont typeface="Arial" panose="020B0604020202020204" pitchFamily="34" charset="0"/>
              <a:buChar char="•"/>
            </a:pPr>
            <a:r>
              <a:rPr lang="or-IN" sz="1600" dirty="0">
                <a:solidFill>
                  <a:srgbClr val="002060"/>
                </a:solidFill>
              </a:rPr>
              <a:t>ଆଇଟି ଆକ୍ଟ ଅନୁଯାୟୀ, ବିସି ଏଜେଣ୍ଟମାନେ କେବଳ ବିସି ସମ୍ବନ୍ଧୀୟ କାରବାର ପାଇଁ ନଗଦ ଟଙ୍କା ଉଠାଇବା ପାଇଁ </a:t>
            </a:r>
            <a:r>
              <a:rPr lang="en-IN" sz="1600" dirty="0">
                <a:solidFill>
                  <a:srgbClr val="002060"/>
                </a:solidFill>
              </a:rPr>
              <a:t>TDS </a:t>
            </a:r>
            <a:r>
              <a:rPr lang="or-IN" sz="1600" dirty="0">
                <a:solidFill>
                  <a:srgbClr val="002060"/>
                </a:solidFill>
              </a:rPr>
              <a:t>ଉପରେ ଛାଡ ପାଇବାକୁ ଯୋଗ୍ୟ ଅଟନ୍ତି</a:t>
            </a:r>
            <a:endParaRPr lang="en-IN" sz="1600" dirty="0">
              <a:solidFill>
                <a:srgbClr val="002060"/>
              </a:solidFill>
              <a:highlight>
                <a:srgbClr val="FFFFFF"/>
              </a:highlight>
            </a:endParaRPr>
          </a:p>
          <a:p>
            <a:endParaRPr lang="en-IN" sz="1600" dirty="0">
              <a:solidFill>
                <a:srgbClr val="002060"/>
              </a:solidFill>
              <a:highlight>
                <a:srgbClr val="FFFFFF"/>
              </a:highlight>
            </a:endParaRPr>
          </a:p>
          <a:p>
            <a:r>
              <a:rPr lang="en-IN" sz="1600" b="1" u="sng" dirty="0">
                <a:solidFill>
                  <a:srgbClr val="002060"/>
                </a:solidFill>
              </a:rPr>
              <a:t>TDS </a:t>
            </a:r>
            <a:r>
              <a:rPr lang="or-IN" sz="1600" b="1" u="sng" dirty="0">
                <a:solidFill>
                  <a:srgbClr val="002060"/>
                </a:solidFill>
              </a:rPr>
              <a:t>ଛାଡ କରିବାର ପ୍ରକ୍ରିୟା |</a:t>
            </a:r>
            <a:endParaRPr lang="en-IN" sz="1600" b="1" u="sng" dirty="0">
              <a:solidFill>
                <a:srgbClr val="002060"/>
              </a:solidFill>
              <a:highlight>
                <a:srgbClr val="FFFFFF"/>
              </a:highlight>
            </a:endParaRPr>
          </a:p>
          <a:p>
            <a:endParaRPr lang="en-IN" sz="1600" dirty="0">
              <a:solidFill>
                <a:srgbClr val="002060"/>
              </a:solidFill>
              <a:highlight>
                <a:srgbClr val="FFFFFF"/>
              </a:highlight>
            </a:endParaRPr>
          </a:p>
          <a:p>
            <a:pPr marL="285750" indent="-285750">
              <a:buFont typeface="Arial" panose="020B0604020202020204" pitchFamily="34" charset="0"/>
              <a:buChar char="•"/>
            </a:pPr>
            <a:r>
              <a:rPr lang="or-IN" sz="1600" dirty="0">
                <a:solidFill>
                  <a:srgbClr val="002060"/>
                </a:solidFill>
              </a:rPr>
              <a:t>ବିସି ଏଜେଣ୍ଟ ନିଶ୍ଚିତ ଭାବରେ </a:t>
            </a:r>
            <a:r>
              <a:rPr lang="en-IN" sz="1600" dirty="0">
                <a:solidFill>
                  <a:srgbClr val="002060"/>
                </a:solidFill>
              </a:rPr>
              <a:t>HDFC </a:t>
            </a:r>
            <a:r>
              <a:rPr lang="or-IN" sz="1600" dirty="0">
                <a:solidFill>
                  <a:srgbClr val="002060"/>
                </a:solidFill>
              </a:rPr>
              <a:t>ବ୍ୟାଙ୍କ ଶାଖାରେ ପ୍ରତ୍ୟେକ ଆର୍ଥିକ ବର୍ଷ ଆରମ୍ଭରେ ବିସି ଏଜେଣ୍ଟ ସାର୍ଟିଫିକେଟ୍ ର ଏକ ସ୍ </a:t>
            </a:r>
            <a:r>
              <a:rPr lang="en-IN" sz="1600" dirty="0">
                <a:solidFill>
                  <a:srgbClr val="002060"/>
                </a:solidFill>
              </a:rPr>
              <a:t>signed </a:t>
            </a:r>
            <a:r>
              <a:rPr lang="or-IN" sz="1600" dirty="0">
                <a:solidFill>
                  <a:srgbClr val="002060"/>
                </a:solidFill>
              </a:rPr>
              <a:t>ାକ୍ଷରିତ କପି ସହିତ </a:t>
            </a:r>
            <a:r>
              <a:rPr lang="en-IN" sz="1600" dirty="0">
                <a:solidFill>
                  <a:srgbClr val="002060"/>
                </a:solidFill>
              </a:rPr>
              <a:t>TDS </a:t>
            </a:r>
            <a:r>
              <a:rPr lang="or-IN" sz="1600" dirty="0">
                <a:solidFill>
                  <a:srgbClr val="002060"/>
                </a:solidFill>
              </a:rPr>
              <a:t>ଛାଡ ଘୋଷଣା ଦାଖଲ କରିବା ଜରୁରୀ |</a:t>
            </a:r>
            <a:endParaRPr lang="en-IN" sz="1600" dirty="0">
              <a:solidFill>
                <a:srgbClr val="002060"/>
              </a:solidFill>
              <a:highlight>
                <a:srgbClr val="FFFFFF"/>
              </a:highlight>
            </a:endParaRPr>
          </a:p>
          <a:p>
            <a:pPr marL="285750" indent="-285750">
              <a:buFont typeface="Arial" panose="020B0604020202020204" pitchFamily="34" charset="0"/>
              <a:buChar char="•"/>
            </a:pPr>
            <a:endParaRPr lang="en-IN" sz="1600" dirty="0">
              <a:solidFill>
                <a:srgbClr val="002060"/>
              </a:solidFill>
              <a:highlight>
                <a:srgbClr val="FFFFFF"/>
              </a:highlight>
            </a:endParaRPr>
          </a:p>
          <a:p>
            <a:pPr marL="285750" indent="-285750">
              <a:buFont typeface="Arial" panose="020B0604020202020204" pitchFamily="34" charset="0"/>
              <a:buChar char="•"/>
            </a:pPr>
            <a:endParaRPr lang="en-IN" sz="1600" dirty="0">
              <a:solidFill>
                <a:srgbClr val="002060"/>
              </a:solidFill>
              <a:highlight>
                <a:srgbClr val="FFFFFF"/>
              </a:highlight>
            </a:endParaRPr>
          </a:p>
          <a:p>
            <a:endParaRPr lang="en-IN" sz="1600" dirty="0">
              <a:solidFill>
                <a:srgbClr val="002060"/>
              </a:solidFill>
              <a:highlight>
                <a:srgbClr val="FFFFFF"/>
              </a:highlight>
            </a:endParaRPr>
          </a:p>
        </p:txBody>
      </p:sp>
      <p:sp>
        <p:nvSpPr>
          <p:cNvPr id="9" name="Rectangle 8">
            <a:extLst>
              <a:ext uri="{FF2B5EF4-FFF2-40B4-BE49-F238E27FC236}">
                <a16:creationId xmlns:a16="http://schemas.microsoft.com/office/drawing/2014/main" id="{65FADB58-854E-40ED-9660-3129230C5262}"/>
              </a:ext>
            </a:extLst>
          </p:cNvPr>
          <p:cNvSpPr/>
          <p:nvPr/>
        </p:nvSpPr>
        <p:spPr>
          <a:xfrm>
            <a:off x="0" y="185514"/>
            <a:ext cx="9512540" cy="584775"/>
          </a:xfrm>
          <a:prstGeom prst="rect">
            <a:avLst/>
          </a:prstGeom>
        </p:spPr>
        <p:txBody>
          <a:bodyPr wrap="none">
            <a:spAutoFit/>
          </a:bodyPr>
          <a:lstStyle/>
          <a:p>
            <a:r>
              <a:rPr lang="or-IN" sz="3100" b="1" dirty="0">
                <a:solidFill>
                  <a:schemeClr val="bg1"/>
                </a:solidFill>
                <a:latin typeface="Helvetica" panose="020B0604020202020204" pitchFamily="34" charset="0"/>
                <a:cs typeface="Helvetica" panose="020B0604020202020204" pitchFamily="34" charset="0"/>
              </a:rPr>
              <a:t>ବିସି ଏଜେଣ୍ଟମାନଙ୍କ ପାଇଁ ଗ୍ରାହକଙ୍କ ନଗଦ କାରବାର ପାଇଁ </a:t>
            </a:r>
            <a:r>
              <a:rPr lang="en-US" sz="3100" b="1" dirty="0">
                <a:solidFill>
                  <a:schemeClr val="bg1"/>
                </a:solidFill>
                <a:latin typeface="Helvetica" panose="020B0604020202020204" pitchFamily="34" charset="0"/>
                <a:cs typeface="Helvetica" panose="020B0604020202020204" pitchFamily="34" charset="0"/>
              </a:rPr>
              <a:t>TDS </a:t>
            </a:r>
            <a:r>
              <a:rPr lang="or-IN" sz="3100" b="1" dirty="0">
                <a:solidFill>
                  <a:schemeClr val="bg1"/>
                </a:solidFill>
                <a:latin typeface="Helvetica" panose="020B0604020202020204" pitchFamily="34" charset="0"/>
                <a:cs typeface="Helvetica" panose="020B0604020202020204" pitchFamily="34" charset="0"/>
              </a:rPr>
              <a:t>ଛାଡ |</a:t>
            </a:r>
            <a:endParaRPr lang="en-US" sz="31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29989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82F1CD-1553-42E7-9109-A112061960E2}"/>
              </a:ext>
            </a:extLst>
          </p:cNvPr>
          <p:cNvPicPr>
            <a:picLocks noChangeAspect="1"/>
          </p:cNvPicPr>
          <p:nvPr/>
        </p:nvPicPr>
        <p:blipFill>
          <a:blip r:embed="rId2"/>
          <a:stretch>
            <a:fillRect/>
          </a:stretch>
        </p:blipFill>
        <p:spPr>
          <a:xfrm>
            <a:off x="6842470" y="1098481"/>
            <a:ext cx="4391025" cy="5191125"/>
          </a:xfrm>
          <a:prstGeom prst="rect">
            <a:avLst/>
          </a:prstGeom>
        </p:spPr>
      </p:pic>
      <p:sp>
        <p:nvSpPr>
          <p:cNvPr id="6" name="Arrow: Right 5">
            <a:extLst>
              <a:ext uri="{FF2B5EF4-FFF2-40B4-BE49-F238E27FC236}">
                <a16:creationId xmlns:a16="http://schemas.microsoft.com/office/drawing/2014/main" id="{9F72D752-4042-4A4B-AF5C-CA17AA7C0FFF}"/>
              </a:ext>
            </a:extLst>
          </p:cNvPr>
          <p:cNvSpPr/>
          <p:nvPr/>
        </p:nvSpPr>
        <p:spPr>
          <a:xfrm rot="19174922">
            <a:off x="8958470" y="2902226"/>
            <a:ext cx="1431234" cy="9276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Right 6">
            <a:extLst>
              <a:ext uri="{FF2B5EF4-FFF2-40B4-BE49-F238E27FC236}">
                <a16:creationId xmlns:a16="http://schemas.microsoft.com/office/drawing/2014/main" id="{CAE260AD-7BD3-4364-B1CD-B1085842BC1D}"/>
              </a:ext>
            </a:extLst>
          </p:cNvPr>
          <p:cNvSpPr/>
          <p:nvPr/>
        </p:nvSpPr>
        <p:spPr>
          <a:xfrm rot="8265248">
            <a:off x="7878417" y="3837857"/>
            <a:ext cx="1431234" cy="9276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8F846960-313B-4B63-AEAD-691562358529}"/>
              </a:ext>
            </a:extLst>
          </p:cNvPr>
          <p:cNvSpPr txBox="1"/>
          <p:nvPr/>
        </p:nvSpPr>
        <p:spPr>
          <a:xfrm rot="19131633">
            <a:off x="8671936" y="3593222"/>
            <a:ext cx="1004685" cy="369332"/>
          </a:xfrm>
          <a:prstGeom prst="rect">
            <a:avLst/>
          </a:prstGeom>
          <a:noFill/>
        </p:spPr>
        <p:txBody>
          <a:bodyPr wrap="square" rtlCol="0">
            <a:spAutoFit/>
          </a:bodyPr>
          <a:lstStyle/>
          <a:p>
            <a:r>
              <a:rPr lang="or-IN" b="1" dirty="0">
                <a:solidFill>
                  <a:srgbClr val="002060"/>
                </a:solidFill>
              </a:rPr>
              <a:t>ନମୁନା |</a:t>
            </a:r>
            <a:endParaRPr lang="en-IN" b="1" dirty="0">
              <a:solidFill>
                <a:srgbClr val="002060"/>
              </a:solidFill>
            </a:endParaRPr>
          </a:p>
        </p:txBody>
      </p:sp>
      <p:sp>
        <p:nvSpPr>
          <p:cNvPr id="12" name="TextBox 11">
            <a:extLst>
              <a:ext uri="{FF2B5EF4-FFF2-40B4-BE49-F238E27FC236}">
                <a16:creationId xmlns:a16="http://schemas.microsoft.com/office/drawing/2014/main" id="{21BBBB95-EA99-47E3-8ABD-3C19E44731B8}"/>
              </a:ext>
            </a:extLst>
          </p:cNvPr>
          <p:cNvSpPr txBox="1"/>
          <p:nvPr/>
        </p:nvSpPr>
        <p:spPr>
          <a:xfrm>
            <a:off x="285461" y="1155941"/>
            <a:ext cx="6096000" cy="3541354"/>
          </a:xfrm>
          <a:prstGeom prst="rect">
            <a:avLst/>
          </a:prstGeom>
          <a:noFill/>
        </p:spPr>
        <p:txBody>
          <a:bodyPr wrap="square">
            <a:spAutoFit/>
          </a:bodyPr>
          <a:lstStyle/>
          <a:p>
            <a:pPr marL="342900" lvl="0" indent="-342900">
              <a:lnSpc>
                <a:spcPct val="106000"/>
              </a:lnSpc>
              <a:spcAft>
                <a:spcPts val="800"/>
              </a:spcAft>
              <a:buSzPts val="1100"/>
              <a:buFont typeface="Wingdings" panose="05000000000000000000" pitchFamily="2" charset="2"/>
              <a:buChar char=""/>
            </a:pPr>
            <a:endParaRPr lang="en-IN" sz="1800" kern="50" dirty="0">
              <a:effectLst/>
              <a:latin typeface="Calibri" panose="020F0502020204030204" pitchFamily="34" charset="0"/>
              <a:ea typeface="SimSun" panose="02010600030101010101" pitchFamily="2" charset="-122"/>
              <a:cs typeface="Symbol" panose="05050102010706020507" pitchFamily="18" charset="2"/>
            </a:endParaRPr>
          </a:p>
          <a:p>
            <a:pPr marL="342900" indent="-342900">
              <a:lnSpc>
                <a:spcPct val="106000"/>
              </a:lnSpc>
              <a:spcAft>
                <a:spcPts val="800"/>
              </a:spcAft>
              <a:buSzPts val="1100"/>
              <a:buFont typeface="Wingdings" panose="05000000000000000000" pitchFamily="2" charset="2"/>
              <a:buChar char=""/>
            </a:pPr>
            <a:r>
              <a:rPr lang="or-IN" kern="50" dirty="0">
                <a:latin typeface="Calibri" panose="020F0502020204030204" pitchFamily="34" charset="0"/>
                <a:ea typeface="SimSun" panose="02010600030101010101" pitchFamily="2" charset="-122"/>
              </a:rPr>
              <a:t>ବିଫଳ / ଓଲଟା ଗ୍ରାହକ କାରବାର ପାଇଁ ବିସି ଏଜେଣ୍ଟମାନଙ୍କ ଠାରୁ ଏକ ଥର ଡେବିଟ୍ ଅଥରିଟି ଚିଠି ଆବଶ୍ୟକ |</a:t>
            </a:r>
            <a:endParaRPr lang="en-US" kern="50" dirty="0">
              <a:latin typeface="Calibri" panose="020F0502020204030204" pitchFamily="34" charset="0"/>
              <a:ea typeface="SimSun" panose="02010600030101010101" pitchFamily="2" charset="-122"/>
            </a:endParaRPr>
          </a:p>
          <a:p>
            <a:pPr marL="342900" indent="-342900">
              <a:lnSpc>
                <a:spcPct val="106000"/>
              </a:lnSpc>
              <a:spcAft>
                <a:spcPts val="800"/>
              </a:spcAft>
              <a:buSzPts val="1100"/>
              <a:buFont typeface="Wingdings" panose="05000000000000000000" pitchFamily="2" charset="2"/>
              <a:buChar char=""/>
            </a:pPr>
            <a:endParaRPr lang="or-IN" kern="50" dirty="0">
              <a:latin typeface="Calibri" panose="020F0502020204030204" pitchFamily="34" charset="0"/>
              <a:ea typeface="SimSun" panose="02010600030101010101" pitchFamily="2" charset="-122"/>
            </a:endParaRPr>
          </a:p>
          <a:p>
            <a:pPr marL="342900" indent="-342900">
              <a:lnSpc>
                <a:spcPct val="106000"/>
              </a:lnSpc>
              <a:spcAft>
                <a:spcPts val="800"/>
              </a:spcAft>
              <a:buSzPts val="1100"/>
              <a:buFont typeface="Wingdings" panose="05000000000000000000" pitchFamily="2" charset="2"/>
              <a:buChar char=""/>
            </a:pPr>
            <a:r>
              <a:rPr lang="or-IN" kern="50" dirty="0">
                <a:latin typeface="Calibri" panose="020F0502020204030204" pitchFamily="34" charset="0"/>
                <a:ea typeface="SimSun" panose="02010600030101010101" pitchFamily="2" charset="-122"/>
              </a:rPr>
              <a:t>ବିସି ଏଜେଣ୍ଟ ନିଶ୍ଚିତ ଭାବରେ ଡେବିଟ୍ ଅଥରିଟି ଲେଟର କମ ଘୋଷଣାର ହାର୍ଡ କପି ସହିତ ନିକଟ ଶାଖା ପରିଦର୍ଶନ କରିବା ଆବଶ୍ୟକ |</a:t>
            </a:r>
            <a:endParaRPr lang="en-US" kern="50" dirty="0">
              <a:latin typeface="Calibri" panose="020F0502020204030204" pitchFamily="34" charset="0"/>
              <a:ea typeface="SimSun" panose="02010600030101010101" pitchFamily="2" charset="-122"/>
            </a:endParaRPr>
          </a:p>
          <a:p>
            <a:pPr marL="342900" indent="-342900">
              <a:lnSpc>
                <a:spcPct val="106000"/>
              </a:lnSpc>
              <a:spcAft>
                <a:spcPts val="800"/>
              </a:spcAft>
              <a:buSzPts val="1100"/>
              <a:buFont typeface="Wingdings" panose="05000000000000000000" pitchFamily="2" charset="2"/>
              <a:buChar char=""/>
            </a:pPr>
            <a:endParaRPr lang="or-IN" kern="50" dirty="0">
              <a:latin typeface="Calibri" panose="020F0502020204030204" pitchFamily="34" charset="0"/>
              <a:ea typeface="SimSun" panose="02010600030101010101" pitchFamily="2" charset="-122"/>
            </a:endParaRPr>
          </a:p>
          <a:p>
            <a:pPr marL="342900" indent="-342900">
              <a:lnSpc>
                <a:spcPct val="106000"/>
              </a:lnSpc>
              <a:spcAft>
                <a:spcPts val="800"/>
              </a:spcAft>
              <a:buSzPts val="1100"/>
              <a:buFont typeface="Wingdings" panose="05000000000000000000" pitchFamily="2" charset="2"/>
              <a:buChar char=""/>
            </a:pPr>
            <a:r>
              <a:rPr lang="or-IN" kern="50" dirty="0">
                <a:latin typeface="Calibri" panose="020F0502020204030204" pitchFamily="34" charset="0"/>
                <a:ea typeface="SimSun" panose="02010600030101010101" pitchFamily="2" charset="-122"/>
              </a:rPr>
              <a:t>ବିସି ଏଜେଣ୍ଟ ନିଶ୍ଚିତ ଭାବରେ ଆବଶ୍ୟକ ବିବରଣୀ ପୂରଣ କରିବେ ଏବଂ ବ </a:t>
            </a:r>
            <a:r>
              <a:rPr lang="en-IN" kern="50" dirty="0">
                <a:latin typeface="Calibri" panose="020F0502020204030204" pitchFamily="34" charset="0"/>
                <a:ea typeface="SimSun" panose="02010600030101010101" pitchFamily="2" charset="-122"/>
              </a:rPr>
              <a:t>valid </a:t>
            </a:r>
            <a:r>
              <a:rPr lang="or-IN" kern="50" dirty="0">
                <a:latin typeface="Calibri" panose="020F0502020204030204" pitchFamily="34" charset="0"/>
                <a:ea typeface="SimSun" panose="02010600030101010101" pitchFamily="2" charset="-122"/>
              </a:rPr>
              <a:t>ଧ ଫଟୋ ପରିଚୟ ପ୍ରମାଣର ସ୍ </a:t>
            </a:r>
            <a:r>
              <a:rPr lang="en-IN" kern="50" dirty="0">
                <a:latin typeface="Calibri" panose="020F0502020204030204" pitchFamily="34" charset="0"/>
                <a:ea typeface="SimSun" panose="02010600030101010101" pitchFamily="2" charset="-122"/>
              </a:rPr>
              <a:t>signed </a:t>
            </a:r>
            <a:r>
              <a:rPr lang="or-IN" kern="50" dirty="0">
                <a:latin typeface="Calibri" panose="020F0502020204030204" pitchFamily="34" charset="0"/>
                <a:ea typeface="SimSun" panose="02010600030101010101" pitchFamily="2" charset="-122"/>
              </a:rPr>
              <a:t>ାକ୍ଷରିତ କପି ସହିତ ସଠିକ୍ ଭାବରେ ସ୍ </a:t>
            </a:r>
            <a:r>
              <a:rPr lang="en-IN" kern="50" dirty="0">
                <a:latin typeface="Calibri" panose="020F0502020204030204" pitchFamily="34" charset="0"/>
                <a:ea typeface="SimSun" panose="02010600030101010101" pitchFamily="2" charset="-122"/>
              </a:rPr>
              <a:t>signed </a:t>
            </a:r>
            <a:r>
              <a:rPr lang="or-IN" kern="50" dirty="0">
                <a:latin typeface="Calibri" panose="020F0502020204030204" pitchFamily="34" charset="0"/>
                <a:ea typeface="SimSun" panose="02010600030101010101" pitchFamily="2" charset="-122"/>
              </a:rPr>
              <a:t>ାକ୍ଷରିତ ଅନୁରୋଧ ଦାଖଲ କରିବେ |</a:t>
            </a:r>
            <a:endParaRPr lang="en-IN" sz="2000" kern="50" dirty="0">
              <a:effectLst/>
              <a:latin typeface="Symbol" panose="05050102010706020507" pitchFamily="18" charset="2"/>
              <a:ea typeface="SimSun" panose="02010600030101010101" pitchFamily="2" charset="-122"/>
              <a:cs typeface="Symbol" panose="05050102010706020507" pitchFamily="18" charset="2"/>
            </a:endParaRPr>
          </a:p>
        </p:txBody>
      </p:sp>
      <p:sp>
        <p:nvSpPr>
          <p:cNvPr id="11" name="Rectangle 10">
            <a:extLst>
              <a:ext uri="{FF2B5EF4-FFF2-40B4-BE49-F238E27FC236}">
                <a16:creationId xmlns:a16="http://schemas.microsoft.com/office/drawing/2014/main" id="{5C752F48-7BF7-4ED7-A706-A8A10B82C17E}"/>
              </a:ext>
            </a:extLst>
          </p:cNvPr>
          <p:cNvSpPr>
            <a:spLocks noChangeArrowheads="1"/>
          </p:cNvSpPr>
          <p:nvPr/>
        </p:nvSpPr>
        <p:spPr bwMode="auto">
          <a:xfrm>
            <a:off x="0" y="8099"/>
            <a:ext cx="12192000" cy="90099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lin ang="2700000" scaled="1"/>
            <a:tileRect/>
          </a:gradFill>
          <a:ln>
            <a:noFill/>
          </a:ln>
          <a:effectLst>
            <a:innerShdw blurRad="279400" dist="50800" dir="5400000">
              <a:prstClr val="black">
                <a:alpha val="12000"/>
              </a:prstClr>
            </a:innerShdw>
          </a:effectLst>
        </p:spPr>
        <p:txBody>
          <a:bodyPr vert="horz" wrap="square" lIns="91441" tIns="45720" rIns="91441"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5C779A2A-9C82-4E36-9A97-05EE4D549FA3}"/>
              </a:ext>
            </a:extLst>
          </p:cNvPr>
          <p:cNvSpPr/>
          <p:nvPr/>
        </p:nvSpPr>
        <p:spPr>
          <a:xfrm>
            <a:off x="0" y="162283"/>
            <a:ext cx="10626627" cy="646331"/>
          </a:xfrm>
          <a:prstGeom prst="rect">
            <a:avLst/>
          </a:prstGeom>
        </p:spPr>
        <p:txBody>
          <a:bodyPr wrap="none">
            <a:spAutoFit/>
          </a:bodyPr>
          <a:lstStyle/>
          <a:p>
            <a:r>
              <a:rPr lang="or-IN" sz="3600" b="1" dirty="0">
                <a:solidFill>
                  <a:schemeClr val="bg1"/>
                </a:solidFill>
                <a:latin typeface="Helvetica" panose="020B0604020202020204" pitchFamily="34" charset="0"/>
                <a:cs typeface="Helvetica" panose="020B0604020202020204" pitchFamily="34" charset="0"/>
              </a:rPr>
              <a:t>ବ୍ୟବସାୟ ସମ୍ବାଦଦାତାମାନଙ୍କ ପାଇଁ କାର୍ଯ୍ୟକ୍ଷମ - ଡେବିଟ୍ ଅଥରିଟି ଚିଠି |</a:t>
            </a:r>
            <a:endParaRPr lang="en-US" sz="36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17697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C71995-90A6-4FBA-BA83-A6F49EAB024A}"/>
              </a:ext>
            </a:extLst>
          </p:cNvPr>
          <p:cNvSpPr>
            <a:spLocks noChangeArrowheads="1"/>
          </p:cNvSpPr>
          <p:nvPr/>
        </p:nvSpPr>
        <p:spPr bwMode="auto">
          <a:xfrm>
            <a:off x="0" y="0"/>
            <a:ext cx="12192000" cy="90099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lin ang="2700000" scaled="1"/>
            <a:tileRect/>
          </a:gradFill>
          <a:ln>
            <a:noFill/>
          </a:ln>
          <a:effectLst>
            <a:innerShdw blurRad="279400" dist="50800" dir="5400000">
              <a:prstClr val="black">
                <a:alpha val="12000"/>
              </a:prstClr>
            </a:innerShdw>
          </a:effectLst>
        </p:spPr>
        <p:txBody>
          <a:bodyPr vert="horz" wrap="square" lIns="91441" tIns="45720" rIns="91441"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3" name="Rectangle 1">
            <a:extLst>
              <a:ext uri="{FF2B5EF4-FFF2-40B4-BE49-F238E27FC236}">
                <a16:creationId xmlns:a16="http://schemas.microsoft.com/office/drawing/2014/main" id="{631A96FE-8A60-451E-802C-D23A586D4F63}"/>
              </a:ext>
            </a:extLst>
          </p:cNvPr>
          <p:cNvSpPr>
            <a:spLocks noChangeArrowheads="1"/>
          </p:cNvSpPr>
          <p:nvPr/>
        </p:nvSpPr>
        <p:spPr bwMode="auto">
          <a:xfrm>
            <a:off x="14066" y="173496"/>
            <a:ext cx="92030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100000"/>
            </a:pPr>
            <a:r>
              <a:rPr lang="en-US" altLang="en-US" sz="3600" b="1" dirty="0">
                <a:solidFill>
                  <a:schemeClr val="bg1"/>
                </a:solidFill>
                <a:latin typeface="Helvetica" panose="020B0604020202020204" pitchFamily="34" charset="0"/>
                <a:cs typeface="Helvetica" panose="020B0604020202020204" pitchFamily="34" charset="0"/>
              </a:rPr>
              <a:t>EMI </a:t>
            </a:r>
            <a:r>
              <a:rPr lang="or-IN" altLang="en-US" sz="3600" b="1" dirty="0">
                <a:solidFill>
                  <a:schemeClr val="bg1"/>
                </a:solidFill>
                <a:latin typeface="Helvetica" panose="020B0604020202020204" pitchFamily="34" charset="0"/>
                <a:cs typeface="Helvetica" panose="020B0604020202020204" pitchFamily="34" charset="0"/>
              </a:rPr>
              <a:t>ସଂଗ୍ରହ - ଖୁଚୁରା </a:t>
            </a:r>
            <a:r>
              <a:rPr lang="en-US" altLang="en-US" sz="3600" b="1" dirty="0" err="1">
                <a:solidFill>
                  <a:schemeClr val="bg1"/>
                </a:solidFill>
                <a:latin typeface="Helvetica" panose="020B0604020202020204" pitchFamily="34" charset="0"/>
                <a:cs typeface="Helvetica" panose="020B0604020202020204" pitchFamily="34" charset="0"/>
              </a:rPr>
              <a:t>ans</a:t>
            </a:r>
            <a:r>
              <a:rPr lang="en-US" altLang="en-US" sz="3600" b="1" dirty="0">
                <a:solidFill>
                  <a:schemeClr val="bg1"/>
                </a:solidFill>
                <a:latin typeface="Helvetica" panose="020B0604020202020204" pitchFamily="34" charset="0"/>
                <a:cs typeface="Helvetica" panose="020B0604020202020204" pitchFamily="34" charset="0"/>
              </a:rPr>
              <a:t> </a:t>
            </a:r>
            <a:r>
              <a:rPr lang="or-IN" altLang="en-US" sz="3600" b="1" dirty="0">
                <a:solidFill>
                  <a:schemeClr val="bg1"/>
                </a:solidFill>
                <a:latin typeface="Helvetica" panose="020B0604020202020204" pitchFamily="34" charset="0"/>
                <a:cs typeface="Helvetica" panose="020B0604020202020204" pitchFamily="34" charset="0"/>
              </a:rPr>
              <a:t>ଣ ଏବଂ </a:t>
            </a:r>
            <a:r>
              <a:rPr lang="en-US" altLang="en-US" sz="3600" b="1" dirty="0">
                <a:solidFill>
                  <a:schemeClr val="bg1"/>
                </a:solidFill>
                <a:latin typeface="Helvetica" panose="020B0604020202020204" pitchFamily="34" charset="0"/>
                <a:cs typeface="Helvetica" panose="020B0604020202020204" pitchFamily="34" charset="0"/>
              </a:rPr>
              <a:t>SLI |</a:t>
            </a:r>
          </a:p>
        </p:txBody>
      </p:sp>
      <p:grpSp>
        <p:nvGrpSpPr>
          <p:cNvPr id="40" name="Group 39">
            <a:extLst>
              <a:ext uri="{FF2B5EF4-FFF2-40B4-BE49-F238E27FC236}">
                <a16:creationId xmlns:a16="http://schemas.microsoft.com/office/drawing/2014/main" id="{239A455A-A706-459E-A680-C7BDF0E34B76}"/>
              </a:ext>
            </a:extLst>
          </p:cNvPr>
          <p:cNvGrpSpPr/>
          <p:nvPr/>
        </p:nvGrpSpPr>
        <p:grpSpPr>
          <a:xfrm>
            <a:off x="390843" y="1472798"/>
            <a:ext cx="11471305" cy="3912403"/>
            <a:chOff x="1753952" y="4117052"/>
            <a:chExt cx="20783563" cy="7113353"/>
          </a:xfrm>
        </p:grpSpPr>
        <p:sp>
          <p:nvSpPr>
            <p:cNvPr id="5" name="Freeform: Shape 122">
              <a:extLst>
                <a:ext uri="{FF2B5EF4-FFF2-40B4-BE49-F238E27FC236}">
                  <a16:creationId xmlns:a16="http://schemas.microsoft.com/office/drawing/2014/main" id="{951539D9-C8C1-45C4-850F-BD32E5624BAF}"/>
                </a:ext>
              </a:extLst>
            </p:cNvPr>
            <p:cNvSpPr>
              <a:spLocks noChangeArrowheads="1"/>
            </p:cNvSpPr>
            <p:nvPr/>
          </p:nvSpPr>
          <p:spPr bwMode="auto">
            <a:xfrm>
              <a:off x="12172347" y="4320291"/>
              <a:ext cx="4338217" cy="927064"/>
            </a:xfrm>
            <a:custGeom>
              <a:avLst/>
              <a:gdLst>
                <a:gd name="connsiteX0" fmla="*/ 0 w 4338217"/>
                <a:gd name="connsiteY0" fmla="*/ 774502 h 927064"/>
                <a:gd name="connsiteX1" fmla="*/ 37167 w 4338217"/>
                <a:gd name="connsiteY1" fmla="*/ 774502 h 927064"/>
                <a:gd name="connsiteX2" fmla="*/ 37167 w 4338217"/>
                <a:gd name="connsiteY2" fmla="*/ 927064 h 927064"/>
                <a:gd name="connsiteX3" fmla="*/ 0 w 4338217"/>
                <a:gd name="connsiteY3" fmla="*/ 927064 h 927064"/>
                <a:gd name="connsiteX4" fmla="*/ 4300967 w 4338217"/>
                <a:gd name="connsiteY4" fmla="*/ 576756 h 927064"/>
                <a:gd name="connsiteX5" fmla="*/ 4338217 w 4338217"/>
                <a:gd name="connsiteY5" fmla="*/ 576756 h 927064"/>
                <a:gd name="connsiteX6" fmla="*/ 4338217 w 4338217"/>
                <a:gd name="connsiteY6" fmla="*/ 729318 h 927064"/>
                <a:gd name="connsiteX7" fmla="*/ 4300967 w 4338217"/>
                <a:gd name="connsiteY7" fmla="*/ 729318 h 927064"/>
                <a:gd name="connsiteX8" fmla="*/ 0 w 4338217"/>
                <a:gd name="connsiteY8" fmla="*/ 472392 h 927064"/>
                <a:gd name="connsiteX9" fmla="*/ 37167 w 4338217"/>
                <a:gd name="connsiteY9" fmla="*/ 472392 h 927064"/>
                <a:gd name="connsiteX10" fmla="*/ 37167 w 4338217"/>
                <a:gd name="connsiteY10" fmla="*/ 624944 h 927064"/>
                <a:gd name="connsiteX11" fmla="*/ 0 w 4338217"/>
                <a:gd name="connsiteY11" fmla="*/ 624944 h 927064"/>
                <a:gd name="connsiteX12" fmla="*/ 4328010 w 4338217"/>
                <a:gd name="connsiteY12" fmla="*/ 269152 h 927064"/>
                <a:gd name="connsiteX13" fmla="*/ 4338151 w 4338217"/>
                <a:gd name="connsiteY13" fmla="*/ 349129 h 927064"/>
                <a:gd name="connsiteX14" fmla="*/ 4338151 w 4338217"/>
                <a:gd name="connsiteY14" fmla="*/ 421724 h 927064"/>
                <a:gd name="connsiteX15" fmla="*/ 4298854 w 4338217"/>
                <a:gd name="connsiteY15" fmla="*/ 421724 h 927064"/>
                <a:gd name="connsiteX16" fmla="*/ 4298854 w 4338217"/>
                <a:gd name="connsiteY16" fmla="*/ 349129 h 927064"/>
                <a:gd name="connsiteX17" fmla="*/ 4289981 w 4338217"/>
                <a:gd name="connsiteY17" fmla="*/ 276535 h 927064"/>
                <a:gd name="connsiteX18" fmla="*/ 49189 w 4338217"/>
                <a:gd name="connsiteY18" fmla="*/ 164788 h 927064"/>
                <a:gd name="connsiteX19" fmla="*/ 81162 w 4338217"/>
                <a:gd name="connsiteY19" fmla="*/ 186280 h 927064"/>
                <a:gd name="connsiteX20" fmla="*/ 35662 w 4338217"/>
                <a:gd name="connsiteY20" fmla="*/ 322817 h 927064"/>
                <a:gd name="connsiteX21" fmla="*/ 0 w 4338217"/>
                <a:gd name="connsiteY21" fmla="*/ 319024 h 927064"/>
                <a:gd name="connsiteX22" fmla="*/ 49189 w 4338217"/>
                <a:gd name="connsiteY22" fmla="*/ 164788 h 927064"/>
                <a:gd name="connsiteX23" fmla="*/ 4128982 w 4338217"/>
                <a:gd name="connsiteY23" fmla="*/ 27463 h 927064"/>
                <a:gd name="connsiteX24" fmla="*/ 4255793 w 4338217"/>
                <a:gd name="connsiteY24" fmla="*/ 122413 h 927064"/>
                <a:gd name="connsiteX25" fmla="*/ 4227476 w 4338217"/>
                <a:gd name="connsiteY25" fmla="*/ 147075 h 927064"/>
                <a:gd name="connsiteX26" fmla="*/ 4114208 w 4338217"/>
                <a:gd name="connsiteY26" fmla="*/ 61990 h 927064"/>
                <a:gd name="connsiteX27" fmla="*/ 3823084 w 4338217"/>
                <a:gd name="connsiteY27" fmla="*/ 0 h 927064"/>
                <a:gd name="connsiteX28" fmla="*/ 3975636 w 4338217"/>
                <a:gd name="connsiteY28" fmla="*/ 0 h 927064"/>
                <a:gd name="connsiteX29" fmla="*/ 3975636 w 4338217"/>
                <a:gd name="connsiteY29" fmla="*/ 37248 h 927064"/>
                <a:gd name="connsiteX30" fmla="*/ 3823084 w 4338217"/>
                <a:gd name="connsiteY30" fmla="*/ 37248 h 927064"/>
                <a:gd name="connsiteX31" fmla="*/ 3515479 w 4338217"/>
                <a:gd name="connsiteY31" fmla="*/ 0 h 927064"/>
                <a:gd name="connsiteX32" fmla="*/ 3668041 w 4338217"/>
                <a:gd name="connsiteY32" fmla="*/ 0 h 927064"/>
                <a:gd name="connsiteX33" fmla="*/ 3668041 w 4338217"/>
                <a:gd name="connsiteY33" fmla="*/ 37248 h 927064"/>
                <a:gd name="connsiteX34" fmla="*/ 3515479 w 4338217"/>
                <a:gd name="connsiteY34" fmla="*/ 37248 h 927064"/>
                <a:gd name="connsiteX35" fmla="*/ 3213366 w 4338217"/>
                <a:gd name="connsiteY35" fmla="*/ 0 h 927064"/>
                <a:gd name="connsiteX36" fmla="*/ 3365918 w 4338217"/>
                <a:gd name="connsiteY36" fmla="*/ 0 h 927064"/>
                <a:gd name="connsiteX37" fmla="*/ 3365918 w 4338217"/>
                <a:gd name="connsiteY37" fmla="*/ 37248 h 927064"/>
                <a:gd name="connsiteX38" fmla="*/ 3213366 w 4338217"/>
                <a:gd name="connsiteY38" fmla="*/ 37248 h 927064"/>
                <a:gd name="connsiteX39" fmla="*/ 2905762 w 4338217"/>
                <a:gd name="connsiteY39" fmla="*/ 0 h 927064"/>
                <a:gd name="connsiteX40" fmla="*/ 3058314 w 4338217"/>
                <a:gd name="connsiteY40" fmla="*/ 0 h 927064"/>
                <a:gd name="connsiteX41" fmla="*/ 3058314 w 4338217"/>
                <a:gd name="connsiteY41" fmla="*/ 37248 h 927064"/>
                <a:gd name="connsiteX42" fmla="*/ 2905762 w 4338217"/>
                <a:gd name="connsiteY42" fmla="*/ 37248 h 927064"/>
                <a:gd name="connsiteX43" fmla="*/ 2603652 w 4338217"/>
                <a:gd name="connsiteY43" fmla="*/ 0 h 927064"/>
                <a:gd name="connsiteX44" fmla="*/ 2756214 w 4338217"/>
                <a:gd name="connsiteY44" fmla="*/ 0 h 927064"/>
                <a:gd name="connsiteX45" fmla="*/ 2756214 w 4338217"/>
                <a:gd name="connsiteY45" fmla="*/ 37248 h 927064"/>
                <a:gd name="connsiteX46" fmla="*/ 2603652 w 4338217"/>
                <a:gd name="connsiteY46" fmla="*/ 37248 h 927064"/>
                <a:gd name="connsiteX47" fmla="*/ 2296047 w 4338217"/>
                <a:gd name="connsiteY47" fmla="*/ 0 h 927064"/>
                <a:gd name="connsiteX48" fmla="*/ 2448599 w 4338217"/>
                <a:gd name="connsiteY48" fmla="*/ 0 h 927064"/>
                <a:gd name="connsiteX49" fmla="*/ 2448599 w 4338217"/>
                <a:gd name="connsiteY49" fmla="*/ 37248 h 927064"/>
                <a:gd name="connsiteX50" fmla="*/ 2296047 w 4338217"/>
                <a:gd name="connsiteY50" fmla="*/ 37248 h 927064"/>
                <a:gd name="connsiteX51" fmla="*/ 1993934 w 4338217"/>
                <a:gd name="connsiteY51" fmla="*/ 0 h 927064"/>
                <a:gd name="connsiteX52" fmla="*/ 2146496 w 4338217"/>
                <a:gd name="connsiteY52" fmla="*/ 0 h 927064"/>
                <a:gd name="connsiteX53" fmla="*/ 2146496 w 4338217"/>
                <a:gd name="connsiteY53" fmla="*/ 37248 h 927064"/>
                <a:gd name="connsiteX54" fmla="*/ 1993934 w 4338217"/>
                <a:gd name="connsiteY54" fmla="*/ 37248 h 927064"/>
                <a:gd name="connsiteX55" fmla="*/ 1686330 w 4338217"/>
                <a:gd name="connsiteY55" fmla="*/ 0 h 927064"/>
                <a:gd name="connsiteX56" fmla="*/ 1838882 w 4338217"/>
                <a:gd name="connsiteY56" fmla="*/ 0 h 927064"/>
                <a:gd name="connsiteX57" fmla="*/ 1838882 w 4338217"/>
                <a:gd name="connsiteY57" fmla="*/ 37248 h 927064"/>
                <a:gd name="connsiteX58" fmla="*/ 1686330 w 4338217"/>
                <a:gd name="connsiteY58" fmla="*/ 37248 h 927064"/>
                <a:gd name="connsiteX59" fmla="*/ 1384220 w 4338217"/>
                <a:gd name="connsiteY59" fmla="*/ 0 h 927064"/>
                <a:gd name="connsiteX60" fmla="*/ 1536772 w 4338217"/>
                <a:gd name="connsiteY60" fmla="*/ 0 h 927064"/>
                <a:gd name="connsiteX61" fmla="*/ 1536772 w 4338217"/>
                <a:gd name="connsiteY61" fmla="*/ 37248 h 927064"/>
                <a:gd name="connsiteX62" fmla="*/ 1384220 w 4338217"/>
                <a:gd name="connsiteY62" fmla="*/ 37248 h 927064"/>
                <a:gd name="connsiteX63" fmla="*/ 1076616 w 4338217"/>
                <a:gd name="connsiteY63" fmla="*/ 0 h 927064"/>
                <a:gd name="connsiteX64" fmla="*/ 1229178 w 4338217"/>
                <a:gd name="connsiteY64" fmla="*/ 0 h 927064"/>
                <a:gd name="connsiteX65" fmla="*/ 1229178 w 4338217"/>
                <a:gd name="connsiteY65" fmla="*/ 37248 h 927064"/>
                <a:gd name="connsiteX66" fmla="*/ 1076616 w 4338217"/>
                <a:gd name="connsiteY66" fmla="*/ 37248 h 927064"/>
                <a:gd name="connsiteX67" fmla="*/ 774502 w 4338217"/>
                <a:gd name="connsiteY67" fmla="*/ 0 h 927064"/>
                <a:gd name="connsiteX68" fmla="*/ 927054 w 4338217"/>
                <a:gd name="connsiteY68" fmla="*/ 0 h 927064"/>
                <a:gd name="connsiteX69" fmla="*/ 927054 w 4338217"/>
                <a:gd name="connsiteY69" fmla="*/ 37248 h 927064"/>
                <a:gd name="connsiteX70" fmla="*/ 774502 w 4338217"/>
                <a:gd name="connsiteY70" fmla="*/ 37248 h 927064"/>
                <a:gd name="connsiteX71" fmla="*/ 466898 w 4338217"/>
                <a:gd name="connsiteY71" fmla="*/ 0 h 927064"/>
                <a:gd name="connsiteX72" fmla="*/ 619450 w 4338217"/>
                <a:gd name="connsiteY72" fmla="*/ 0 h 927064"/>
                <a:gd name="connsiteX73" fmla="*/ 619450 w 4338217"/>
                <a:gd name="connsiteY73" fmla="*/ 37248 h 927064"/>
                <a:gd name="connsiteX74" fmla="*/ 466898 w 4338217"/>
                <a:gd name="connsiteY74" fmla="*/ 37248 h 927064"/>
                <a:gd name="connsiteX75" fmla="*/ 314899 w 4338217"/>
                <a:gd name="connsiteY75" fmla="*/ 0 h 927064"/>
                <a:gd name="connsiteX76" fmla="*/ 317360 w 4338217"/>
                <a:gd name="connsiteY76" fmla="*/ 38122 h 927064"/>
                <a:gd name="connsiteX77" fmla="*/ 184475 w 4338217"/>
                <a:gd name="connsiteY77" fmla="*/ 81163 h 927064"/>
                <a:gd name="connsiteX78" fmla="*/ 164788 w 4338217"/>
                <a:gd name="connsiteY78" fmla="*/ 50419 h 927064"/>
                <a:gd name="connsiteX79" fmla="*/ 314899 w 4338217"/>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38217" h="927064">
                  <a:moveTo>
                    <a:pt x="0" y="774502"/>
                  </a:moveTo>
                  <a:lnTo>
                    <a:pt x="37167" y="774502"/>
                  </a:lnTo>
                  <a:lnTo>
                    <a:pt x="37167" y="927064"/>
                  </a:lnTo>
                  <a:lnTo>
                    <a:pt x="0" y="927064"/>
                  </a:lnTo>
                  <a:close/>
                  <a:moveTo>
                    <a:pt x="4300967" y="576756"/>
                  </a:moveTo>
                  <a:lnTo>
                    <a:pt x="4338217" y="576756"/>
                  </a:lnTo>
                  <a:lnTo>
                    <a:pt x="4338217" y="729318"/>
                  </a:lnTo>
                  <a:lnTo>
                    <a:pt x="4300967" y="729318"/>
                  </a:lnTo>
                  <a:close/>
                  <a:moveTo>
                    <a:pt x="0" y="472392"/>
                  </a:moveTo>
                  <a:lnTo>
                    <a:pt x="37167" y="472392"/>
                  </a:lnTo>
                  <a:lnTo>
                    <a:pt x="37167" y="624944"/>
                  </a:lnTo>
                  <a:lnTo>
                    <a:pt x="0" y="624944"/>
                  </a:lnTo>
                  <a:close/>
                  <a:moveTo>
                    <a:pt x="4328010" y="269152"/>
                  </a:moveTo>
                  <a:cubicBezTo>
                    <a:pt x="4334348" y="294991"/>
                    <a:pt x="4338151" y="322060"/>
                    <a:pt x="4338151" y="349129"/>
                  </a:cubicBezTo>
                  <a:lnTo>
                    <a:pt x="4338151" y="421724"/>
                  </a:lnTo>
                  <a:lnTo>
                    <a:pt x="4298854" y="421724"/>
                  </a:lnTo>
                  <a:lnTo>
                    <a:pt x="4298854" y="349129"/>
                  </a:lnTo>
                  <a:cubicBezTo>
                    <a:pt x="4298854" y="325751"/>
                    <a:pt x="4296319" y="301143"/>
                    <a:pt x="4289981" y="276535"/>
                  </a:cubicBezTo>
                  <a:close/>
                  <a:moveTo>
                    <a:pt x="49189" y="164788"/>
                  </a:moveTo>
                  <a:lnTo>
                    <a:pt x="81162" y="186280"/>
                  </a:lnTo>
                  <a:cubicBezTo>
                    <a:pt x="55338" y="228000"/>
                    <a:pt x="39351" y="273512"/>
                    <a:pt x="35662" y="322817"/>
                  </a:cubicBezTo>
                  <a:lnTo>
                    <a:pt x="0" y="319024"/>
                  </a:lnTo>
                  <a:cubicBezTo>
                    <a:pt x="3689" y="264662"/>
                    <a:pt x="22135" y="211565"/>
                    <a:pt x="49189" y="164788"/>
                  </a:cubicBezTo>
                  <a:close/>
                  <a:moveTo>
                    <a:pt x="4128982" y="27463"/>
                  </a:moveTo>
                  <a:cubicBezTo>
                    <a:pt x="4178229" y="48426"/>
                    <a:pt x="4222551" y="81720"/>
                    <a:pt x="4255793" y="122413"/>
                  </a:cubicBezTo>
                  <a:lnTo>
                    <a:pt x="4227476" y="147075"/>
                  </a:lnTo>
                  <a:cubicBezTo>
                    <a:pt x="4196697" y="110082"/>
                    <a:pt x="4158530" y="81720"/>
                    <a:pt x="4114208" y="61990"/>
                  </a:cubicBezTo>
                  <a:close/>
                  <a:moveTo>
                    <a:pt x="3823084" y="0"/>
                  </a:moveTo>
                  <a:lnTo>
                    <a:pt x="3975636" y="0"/>
                  </a:lnTo>
                  <a:lnTo>
                    <a:pt x="3975636" y="37248"/>
                  </a:lnTo>
                  <a:lnTo>
                    <a:pt x="3823084" y="37248"/>
                  </a:lnTo>
                  <a:close/>
                  <a:moveTo>
                    <a:pt x="3515479" y="0"/>
                  </a:moveTo>
                  <a:lnTo>
                    <a:pt x="3668041" y="0"/>
                  </a:lnTo>
                  <a:lnTo>
                    <a:pt x="3668041" y="37248"/>
                  </a:lnTo>
                  <a:lnTo>
                    <a:pt x="3515479" y="37248"/>
                  </a:lnTo>
                  <a:close/>
                  <a:moveTo>
                    <a:pt x="3213366" y="0"/>
                  </a:moveTo>
                  <a:lnTo>
                    <a:pt x="3365918" y="0"/>
                  </a:lnTo>
                  <a:lnTo>
                    <a:pt x="3365918" y="37248"/>
                  </a:lnTo>
                  <a:lnTo>
                    <a:pt x="3213366" y="37248"/>
                  </a:lnTo>
                  <a:close/>
                  <a:moveTo>
                    <a:pt x="2905762" y="0"/>
                  </a:moveTo>
                  <a:lnTo>
                    <a:pt x="3058314" y="0"/>
                  </a:lnTo>
                  <a:lnTo>
                    <a:pt x="3058314" y="37248"/>
                  </a:lnTo>
                  <a:lnTo>
                    <a:pt x="2905762" y="37248"/>
                  </a:lnTo>
                  <a:close/>
                  <a:moveTo>
                    <a:pt x="2603652" y="0"/>
                  </a:moveTo>
                  <a:lnTo>
                    <a:pt x="2756214" y="0"/>
                  </a:lnTo>
                  <a:lnTo>
                    <a:pt x="2756214" y="37248"/>
                  </a:lnTo>
                  <a:lnTo>
                    <a:pt x="2603652" y="37248"/>
                  </a:lnTo>
                  <a:close/>
                  <a:moveTo>
                    <a:pt x="2296047" y="0"/>
                  </a:moveTo>
                  <a:lnTo>
                    <a:pt x="2448599" y="0"/>
                  </a:lnTo>
                  <a:lnTo>
                    <a:pt x="2448599" y="37248"/>
                  </a:lnTo>
                  <a:lnTo>
                    <a:pt x="2296047" y="37248"/>
                  </a:lnTo>
                  <a:close/>
                  <a:moveTo>
                    <a:pt x="1993934" y="0"/>
                  </a:moveTo>
                  <a:lnTo>
                    <a:pt x="2146496" y="0"/>
                  </a:lnTo>
                  <a:lnTo>
                    <a:pt x="2146496" y="37248"/>
                  </a:lnTo>
                  <a:lnTo>
                    <a:pt x="1993934" y="37248"/>
                  </a:lnTo>
                  <a:close/>
                  <a:moveTo>
                    <a:pt x="1686330" y="0"/>
                  </a:moveTo>
                  <a:lnTo>
                    <a:pt x="1838882" y="0"/>
                  </a:lnTo>
                  <a:lnTo>
                    <a:pt x="1838882" y="37248"/>
                  </a:lnTo>
                  <a:lnTo>
                    <a:pt x="1686330" y="37248"/>
                  </a:lnTo>
                  <a:close/>
                  <a:moveTo>
                    <a:pt x="1384220" y="0"/>
                  </a:moveTo>
                  <a:lnTo>
                    <a:pt x="1536772" y="0"/>
                  </a:lnTo>
                  <a:lnTo>
                    <a:pt x="1536772" y="37248"/>
                  </a:lnTo>
                  <a:lnTo>
                    <a:pt x="1384220" y="37248"/>
                  </a:lnTo>
                  <a:close/>
                  <a:moveTo>
                    <a:pt x="1076616" y="0"/>
                  </a:moveTo>
                  <a:lnTo>
                    <a:pt x="1229178" y="0"/>
                  </a:lnTo>
                  <a:lnTo>
                    <a:pt x="1229178" y="37248"/>
                  </a:lnTo>
                  <a:lnTo>
                    <a:pt x="1076616" y="37248"/>
                  </a:lnTo>
                  <a:close/>
                  <a:moveTo>
                    <a:pt x="774502" y="0"/>
                  </a:moveTo>
                  <a:lnTo>
                    <a:pt x="927054" y="0"/>
                  </a:lnTo>
                  <a:lnTo>
                    <a:pt x="927054" y="37248"/>
                  </a:lnTo>
                  <a:lnTo>
                    <a:pt x="774502" y="37248"/>
                  </a:lnTo>
                  <a:close/>
                  <a:moveTo>
                    <a:pt x="466898" y="0"/>
                  </a:moveTo>
                  <a:lnTo>
                    <a:pt x="619450" y="0"/>
                  </a:lnTo>
                  <a:lnTo>
                    <a:pt x="619450" y="37248"/>
                  </a:lnTo>
                  <a:lnTo>
                    <a:pt x="466898" y="37248"/>
                  </a:lnTo>
                  <a:close/>
                  <a:moveTo>
                    <a:pt x="314899" y="0"/>
                  </a:moveTo>
                  <a:lnTo>
                    <a:pt x="317360" y="38122"/>
                  </a:lnTo>
                  <a:cubicBezTo>
                    <a:pt x="270604" y="41811"/>
                    <a:pt x="225078" y="56568"/>
                    <a:pt x="184475" y="81163"/>
                  </a:cubicBezTo>
                  <a:lnTo>
                    <a:pt x="164788" y="50419"/>
                  </a:lnTo>
                  <a:cubicBezTo>
                    <a:pt x="209083" y="22135"/>
                    <a:pt x="261991" y="4919"/>
                    <a:pt x="314899" y="0"/>
                  </a:cubicBezTo>
                  <a:close/>
                </a:path>
              </a:pathLst>
            </a:custGeom>
            <a:solidFill>
              <a:schemeClr val="accent6"/>
            </a:solidFill>
            <a:ln>
              <a:noFill/>
            </a:ln>
            <a:effectLst/>
          </p:spPr>
          <p:txBody>
            <a:bodyPr wrap="square" anchor="ctr">
              <a:noAutofit/>
            </a:bodyPr>
            <a:lstStyle/>
            <a:p>
              <a:endParaRPr lang="en-US"/>
            </a:p>
          </p:txBody>
        </p:sp>
        <p:sp>
          <p:nvSpPr>
            <p:cNvPr id="6" name="Freeform: Shape 121">
              <a:extLst>
                <a:ext uri="{FF2B5EF4-FFF2-40B4-BE49-F238E27FC236}">
                  <a16:creationId xmlns:a16="http://schemas.microsoft.com/office/drawing/2014/main" id="{C0A0DA44-BB64-48A6-86E3-25E388AE9AA2}"/>
                </a:ext>
              </a:extLst>
            </p:cNvPr>
            <p:cNvSpPr>
              <a:spLocks noChangeArrowheads="1"/>
            </p:cNvSpPr>
            <p:nvPr/>
          </p:nvSpPr>
          <p:spPr bwMode="auto">
            <a:xfrm>
              <a:off x="3559424" y="4320291"/>
              <a:ext cx="4343709" cy="927064"/>
            </a:xfrm>
            <a:custGeom>
              <a:avLst/>
              <a:gdLst>
                <a:gd name="connsiteX0" fmla="*/ 0 w 4343709"/>
                <a:gd name="connsiteY0" fmla="*/ 774502 h 927064"/>
                <a:gd name="connsiteX1" fmla="*/ 37247 w 4343709"/>
                <a:gd name="connsiteY1" fmla="*/ 774502 h 927064"/>
                <a:gd name="connsiteX2" fmla="*/ 37247 w 4343709"/>
                <a:gd name="connsiteY2" fmla="*/ 927064 h 927064"/>
                <a:gd name="connsiteX3" fmla="*/ 0 w 4343709"/>
                <a:gd name="connsiteY3" fmla="*/ 927064 h 927064"/>
                <a:gd name="connsiteX4" fmla="*/ 4306461 w 4343709"/>
                <a:gd name="connsiteY4" fmla="*/ 576756 h 927064"/>
                <a:gd name="connsiteX5" fmla="*/ 4343709 w 4343709"/>
                <a:gd name="connsiteY5" fmla="*/ 576756 h 927064"/>
                <a:gd name="connsiteX6" fmla="*/ 4343709 w 4343709"/>
                <a:gd name="connsiteY6" fmla="*/ 729318 h 927064"/>
                <a:gd name="connsiteX7" fmla="*/ 4306461 w 4343709"/>
                <a:gd name="connsiteY7" fmla="*/ 729318 h 927064"/>
                <a:gd name="connsiteX8" fmla="*/ 0 w 4343709"/>
                <a:gd name="connsiteY8" fmla="*/ 472392 h 927064"/>
                <a:gd name="connsiteX9" fmla="*/ 37247 w 4343709"/>
                <a:gd name="connsiteY9" fmla="*/ 472392 h 927064"/>
                <a:gd name="connsiteX10" fmla="*/ 37247 w 4343709"/>
                <a:gd name="connsiteY10" fmla="*/ 624944 h 927064"/>
                <a:gd name="connsiteX11" fmla="*/ 0 w 4343709"/>
                <a:gd name="connsiteY11" fmla="*/ 624944 h 927064"/>
                <a:gd name="connsiteX12" fmla="*/ 4334503 w 4343709"/>
                <a:gd name="connsiteY12" fmla="*/ 269152 h 927064"/>
                <a:gd name="connsiteX13" fmla="*/ 4343609 w 4343709"/>
                <a:gd name="connsiteY13" fmla="*/ 349129 h 927064"/>
                <a:gd name="connsiteX14" fmla="*/ 4343609 w 4343709"/>
                <a:gd name="connsiteY14" fmla="*/ 421724 h 927064"/>
                <a:gd name="connsiteX15" fmla="*/ 4303281 w 4343709"/>
                <a:gd name="connsiteY15" fmla="*/ 421724 h 927064"/>
                <a:gd name="connsiteX16" fmla="*/ 4303281 w 4343709"/>
                <a:gd name="connsiteY16" fmla="*/ 349129 h 927064"/>
                <a:gd name="connsiteX17" fmla="*/ 4295475 w 4343709"/>
                <a:gd name="connsiteY17" fmla="*/ 276535 h 927064"/>
                <a:gd name="connsiteX18" fmla="*/ 55171 w 4343709"/>
                <a:gd name="connsiteY18" fmla="*/ 164788 h 927064"/>
                <a:gd name="connsiteX19" fmla="*/ 86675 w 4343709"/>
                <a:gd name="connsiteY19" fmla="*/ 186280 h 927064"/>
                <a:gd name="connsiteX20" fmla="*/ 41842 w 4343709"/>
                <a:gd name="connsiteY20" fmla="*/ 322817 h 927064"/>
                <a:gd name="connsiteX21" fmla="*/ 5491 w 4343709"/>
                <a:gd name="connsiteY21" fmla="*/ 319024 h 927064"/>
                <a:gd name="connsiteX22" fmla="*/ 55171 w 4343709"/>
                <a:gd name="connsiteY22" fmla="*/ 164788 h 927064"/>
                <a:gd name="connsiteX23" fmla="*/ 4135707 w 4343709"/>
                <a:gd name="connsiteY23" fmla="*/ 27463 h 927064"/>
                <a:gd name="connsiteX24" fmla="*/ 4261287 w 4343709"/>
                <a:gd name="connsiteY24" fmla="*/ 122413 h 927064"/>
                <a:gd name="connsiteX25" fmla="*/ 4232970 w 4343709"/>
                <a:gd name="connsiteY25" fmla="*/ 147075 h 927064"/>
                <a:gd name="connsiteX26" fmla="*/ 4119702 w 4343709"/>
                <a:gd name="connsiteY26" fmla="*/ 61990 h 927064"/>
                <a:gd name="connsiteX27" fmla="*/ 3828574 w 4343709"/>
                <a:gd name="connsiteY27" fmla="*/ 0 h 927064"/>
                <a:gd name="connsiteX28" fmla="*/ 3981136 w 4343709"/>
                <a:gd name="connsiteY28" fmla="*/ 0 h 927064"/>
                <a:gd name="connsiteX29" fmla="*/ 3981136 w 4343709"/>
                <a:gd name="connsiteY29" fmla="*/ 37248 h 927064"/>
                <a:gd name="connsiteX30" fmla="*/ 3828574 w 4343709"/>
                <a:gd name="connsiteY30" fmla="*/ 37248 h 927064"/>
                <a:gd name="connsiteX31" fmla="*/ 3520970 w 4343709"/>
                <a:gd name="connsiteY31" fmla="*/ 0 h 927064"/>
                <a:gd name="connsiteX32" fmla="*/ 3673522 w 4343709"/>
                <a:gd name="connsiteY32" fmla="*/ 0 h 927064"/>
                <a:gd name="connsiteX33" fmla="*/ 3673522 w 4343709"/>
                <a:gd name="connsiteY33" fmla="*/ 37248 h 927064"/>
                <a:gd name="connsiteX34" fmla="*/ 3520970 w 4343709"/>
                <a:gd name="connsiteY34" fmla="*/ 37248 h 927064"/>
                <a:gd name="connsiteX35" fmla="*/ 3218860 w 4343709"/>
                <a:gd name="connsiteY35" fmla="*/ 0 h 927064"/>
                <a:gd name="connsiteX36" fmla="*/ 3371412 w 4343709"/>
                <a:gd name="connsiteY36" fmla="*/ 0 h 927064"/>
                <a:gd name="connsiteX37" fmla="*/ 3371412 w 4343709"/>
                <a:gd name="connsiteY37" fmla="*/ 37248 h 927064"/>
                <a:gd name="connsiteX38" fmla="*/ 3218860 w 4343709"/>
                <a:gd name="connsiteY38" fmla="*/ 37248 h 927064"/>
                <a:gd name="connsiteX39" fmla="*/ 2911256 w 4343709"/>
                <a:gd name="connsiteY39" fmla="*/ 0 h 927064"/>
                <a:gd name="connsiteX40" fmla="*/ 3063818 w 4343709"/>
                <a:gd name="connsiteY40" fmla="*/ 0 h 927064"/>
                <a:gd name="connsiteX41" fmla="*/ 3063818 w 4343709"/>
                <a:gd name="connsiteY41" fmla="*/ 37248 h 927064"/>
                <a:gd name="connsiteX42" fmla="*/ 2911256 w 4343709"/>
                <a:gd name="connsiteY42" fmla="*/ 37248 h 927064"/>
                <a:gd name="connsiteX43" fmla="*/ 2609142 w 4343709"/>
                <a:gd name="connsiteY43" fmla="*/ 0 h 927064"/>
                <a:gd name="connsiteX44" fmla="*/ 2761694 w 4343709"/>
                <a:gd name="connsiteY44" fmla="*/ 0 h 927064"/>
                <a:gd name="connsiteX45" fmla="*/ 2761694 w 4343709"/>
                <a:gd name="connsiteY45" fmla="*/ 37248 h 927064"/>
                <a:gd name="connsiteX46" fmla="*/ 2609142 w 4343709"/>
                <a:gd name="connsiteY46" fmla="*/ 37248 h 927064"/>
                <a:gd name="connsiteX47" fmla="*/ 2301538 w 4343709"/>
                <a:gd name="connsiteY47" fmla="*/ 0 h 927064"/>
                <a:gd name="connsiteX48" fmla="*/ 2454090 w 4343709"/>
                <a:gd name="connsiteY48" fmla="*/ 0 h 927064"/>
                <a:gd name="connsiteX49" fmla="*/ 2454090 w 4343709"/>
                <a:gd name="connsiteY49" fmla="*/ 37248 h 927064"/>
                <a:gd name="connsiteX50" fmla="*/ 2301538 w 4343709"/>
                <a:gd name="connsiteY50" fmla="*/ 37248 h 927064"/>
                <a:gd name="connsiteX51" fmla="*/ 1999428 w 4343709"/>
                <a:gd name="connsiteY51" fmla="*/ 0 h 927064"/>
                <a:gd name="connsiteX52" fmla="*/ 2151990 w 4343709"/>
                <a:gd name="connsiteY52" fmla="*/ 0 h 927064"/>
                <a:gd name="connsiteX53" fmla="*/ 2151990 w 4343709"/>
                <a:gd name="connsiteY53" fmla="*/ 37248 h 927064"/>
                <a:gd name="connsiteX54" fmla="*/ 1999428 w 4343709"/>
                <a:gd name="connsiteY54" fmla="*/ 37248 h 927064"/>
                <a:gd name="connsiteX55" fmla="*/ 1691824 w 4343709"/>
                <a:gd name="connsiteY55" fmla="*/ 0 h 927064"/>
                <a:gd name="connsiteX56" fmla="*/ 1844376 w 4343709"/>
                <a:gd name="connsiteY56" fmla="*/ 0 h 927064"/>
                <a:gd name="connsiteX57" fmla="*/ 1844376 w 4343709"/>
                <a:gd name="connsiteY57" fmla="*/ 37248 h 927064"/>
                <a:gd name="connsiteX58" fmla="*/ 1691824 w 4343709"/>
                <a:gd name="connsiteY58" fmla="*/ 37248 h 927064"/>
                <a:gd name="connsiteX59" fmla="*/ 1389711 w 4343709"/>
                <a:gd name="connsiteY59" fmla="*/ 0 h 927064"/>
                <a:gd name="connsiteX60" fmla="*/ 1542273 w 4343709"/>
                <a:gd name="connsiteY60" fmla="*/ 0 h 927064"/>
                <a:gd name="connsiteX61" fmla="*/ 1542273 w 4343709"/>
                <a:gd name="connsiteY61" fmla="*/ 37248 h 927064"/>
                <a:gd name="connsiteX62" fmla="*/ 1389711 w 4343709"/>
                <a:gd name="connsiteY62" fmla="*/ 37248 h 927064"/>
                <a:gd name="connsiteX63" fmla="*/ 1082106 w 4343709"/>
                <a:gd name="connsiteY63" fmla="*/ 0 h 927064"/>
                <a:gd name="connsiteX64" fmla="*/ 1234658 w 4343709"/>
                <a:gd name="connsiteY64" fmla="*/ 0 h 927064"/>
                <a:gd name="connsiteX65" fmla="*/ 1234658 w 4343709"/>
                <a:gd name="connsiteY65" fmla="*/ 37248 h 927064"/>
                <a:gd name="connsiteX66" fmla="*/ 1082106 w 4343709"/>
                <a:gd name="connsiteY66" fmla="*/ 37248 h 927064"/>
                <a:gd name="connsiteX67" fmla="*/ 779996 w 4343709"/>
                <a:gd name="connsiteY67" fmla="*/ 0 h 927064"/>
                <a:gd name="connsiteX68" fmla="*/ 932548 w 4343709"/>
                <a:gd name="connsiteY68" fmla="*/ 0 h 927064"/>
                <a:gd name="connsiteX69" fmla="*/ 932548 w 4343709"/>
                <a:gd name="connsiteY69" fmla="*/ 37248 h 927064"/>
                <a:gd name="connsiteX70" fmla="*/ 779996 w 4343709"/>
                <a:gd name="connsiteY70" fmla="*/ 37248 h 927064"/>
                <a:gd name="connsiteX71" fmla="*/ 472392 w 4343709"/>
                <a:gd name="connsiteY71" fmla="*/ 0 h 927064"/>
                <a:gd name="connsiteX72" fmla="*/ 624954 w 4343709"/>
                <a:gd name="connsiteY72" fmla="*/ 0 h 927064"/>
                <a:gd name="connsiteX73" fmla="*/ 624954 w 4343709"/>
                <a:gd name="connsiteY73" fmla="*/ 37248 h 927064"/>
                <a:gd name="connsiteX74" fmla="*/ 472392 w 4343709"/>
                <a:gd name="connsiteY74" fmla="*/ 37248 h 927064"/>
                <a:gd name="connsiteX75" fmla="*/ 320390 w 4343709"/>
                <a:gd name="connsiteY75" fmla="*/ 0 h 927064"/>
                <a:gd name="connsiteX76" fmla="*/ 322850 w 4343709"/>
                <a:gd name="connsiteY76" fmla="*/ 38122 h 927064"/>
                <a:gd name="connsiteX77" fmla="*/ 189966 w 4343709"/>
                <a:gd name="connsiteY77" fmla="*/ 81163 h 927064"/>
                <a:gd name="connsiteX78" fmla="*/ 170279 w 4343709"/>
                <a:gd name="connsiteY78" fmla="*/ 50419 h 927064"/>
                <a:gd name="connsiteX79" fmla="*/ 320390 w 4343709"/>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43709" h="927064">
                  <a:moveTo>
                    <a:pt x="0" y="774502"/>
                  </a:moveTo>
                  <a:lnTo>
                    <a:pt x="37247" y="774502"/>
                  </a:lnTo>
                  <a:lnTo>
                    <a:pt x="37247" y="927064"/>
                  </a:lnTo>
                  <a:lnTo>
                    <a:pt x="0" y="927064"/>
                  </a:lnTo>
                  <a:close/>
                  <a:moveTo>
                    <a:pt x="4306461" y="576756"/>
                  </a:moveTo>
                  <a:lnTo>
                    <a:pt x="4343709" y="576756"/>
                  </a:lnTo>
                  <a:lnTo>
                    <a:pt x="4343709" y="729318"/>
                  </a:lnTo>
                  <a:lnTo>
                    <a:pt x="4306461" y="729318"/>
                  </a:lnTo>
                  <a:close/>
                  <a:moveTo>
                    <a:pt x="0" y="472392"/>
                  </a:moveTo>
                  <a:lnTo>
                    <a:pt x="37247" y="472392"/>
                  </a:lnTo>
                  <a:lnTo>
                    <a:pt x="37247" y="624944"/>
                  </a:lnTo>
                  <a:lnTo>
                    <a:pt x="0" y="624944"/>
                  </a:lnTo>
                  <a:close/>
                  <a:moveTo>
                    <a:pt x="4334503" y="269152"/>
                  </a:moveTo>
                  <a:cubicBezTo>
                    <a:pt x="4339707" y="294991"/>
                    <a:pt x="4343609" y="322060"/>
                    <a:pt x="4343609" y="349129"/>
                  </a:cubicBezTo>
                  <a:lnTo>
                    <a:pt x="4343609" y="421724"/>
                  </a:lnTo>
                  <a:lnTo>
                    <a:pt x="4303281" y="421724"/>
                  </a:lnTo>
                  <a:lnTo>
                    <a:pt x="4303281" y="349129"/>
                  </a:lnTo>
                  <a:cubicBezTo>
                    <a:pt x="4303281" y="325751"/>
                    <a:pt x="4301980" y="301143"/>
                    <a:pt x="4295475" y="276535"/>
                  </a:cubicBezTo>
                  <a:close/>
                  <a:moveTo>
                    <a:pt x="55171" y="164788"/>
                  </a:moveTo>
                  <a:lnTo>
                    <a:pt x="86675" y="186280"/>
                  </a:lnTo>
                  <a:cubicBezTo>
                    <a:pt x="61229" y="228000"/>
                    <a:pt x="46689" y="273512"/>
                    <a:pt x="41842" y="322817"/>
                  </a:cubicBezTo>
                  <a:lnTo>
                    <a:pt x="5491" y="319024"/>
                  </a:lnTo>
                  <a:cubicBezTo>
                    <a:pt x="10338" y="264662"/>
                    <a:pt x="27302" y="211565"/>
                    <a:pt x="55171" y="164788"/>
                  </a:cubicBezTo>
                  <a:close/>
                  <a:moveTo>
                    <a:pt x="4135707" y="27463"/>
                  </a:moveTo>
                  <a:cubicBezTo>
                    <a:pt x="4184954" y="48426"/>
                    <a:pt x="4228045" y="81720"/>
                    <a:pt x="4261287" y="122413"/>
                  </a:cubicBezTo>
                  <a:lnTo>
                    <a:pt x="4232970" y="147075"/>
                  </a:lnTo>
                  <a:cubicBezTo>
                    <a:pt x="4202191" y="110082"/>
                    <a:pt x="4164024" y="81720"/>
                    <a:pt x="4119702" y="61990"/>
                  </a:cubicBezTo>
                  <a:close/>
                  <a:moveTo>
                    <a:pt x="3828574" y="0"/>
                  </a:moveTo>
                  <a:lnTo>
                    <a:pt x="3981136" y="0"/>
                  </a:lnTo>
                  <a:lnTo>
                    <a:pt x="3981136" y="37248"/>
                  </a:lnTo>
                  <a:lnTo>
                    <a:pt x="3828574" y="37248"/>
                  </a:lnTo>
                  <a:close/>
                  <a:moveTo>
                    <a:pt x="3520970" y="0"/>
                  </a:moveTo>
                  <a:lnTo>
                    <a:pt x="3673522" y="0"/>
                  </a:lnTo>
                  <a:lnTo>
                    <a:pt x="3673522" y="37248"/>
                  </a:lnTo>
                  <a:lnTo>
                    <a:pt x="3520970" y="37248"/>
                  </a:lnTo>
                  <a:close/>
                  <a:moveTo>
                    <a:pt x="3218860" y="0"/>
                  </a:moveTo>
                  <a:lnTo>
                    <a:pt x="3371412" y="0"/>
                  </a:lnTo>
                  <a:lnTo>
                    <a:pt x="3371412" y="37248"/>
                  </a:lnTo>
                  <a:lnTo>
                    <a:pt x="3218860" y="37248"/>
                  </a:lnTo>
                  <a:close/>
                  <a:moveTo>
                    <a:pt x="2911256" y="0"/>
                  </a:moveTo>
                  <a:lnTo>
                    <a:pt x="3063818" y="0"/>
                  </a:lnTo>
                  <a:lnTo>
                    <a:pt x="3063818" y="37248"/>
                  </a:lnTo>
                  <a:lnTo>
                    <a:pt x="2911256" y="37248"/>
                  </a:lnTo>
                  <a:close/>
                  <a:moveTo>
                    <a:pt x="2609142" y="0"/>
                  </a:moveTo>
                  <a:lnTo>
                    <a:pt x="2761694" y="0"/>
                  </a:lnTo>
                  <a:lnTo>
                    <a:pt x="2761694" y="37248"/>
                  </a:lnTo>
                  <a:lnTo>
                    <a:pt x="2609142" y="37248"/>
                  </a:lnTo>
                  <a:close/>
                  <a:moveTo>
                    <a:pt x="2301538" y="0"/>
                  </a:moveTo>
                  <a:lnTo>
                    <a:pt x="2454090" y="0"/>
                  </a:lnTo>
                  <a:lnTo>
                    <a:pt x="2454090" y="37248"/>
                  </a:lnTo>
                  <a:lnTo>
                    <a:pt x="2301538" y="37248"/>
                  </a:lnTo>
                  <a:close/>
                  <a:moveTo>
                    <a:pt x="1999428" y="0"/>
                  </a:moveTo>
                  <a:lnTo>
                    <a:pt x="2151990" y="0"/>
                  </a:lnTo>
                  <a:lnTo>
                    <a:pt x="2151990" y="37248"/>
                  </a:lnTo>
                  <a:lnTo>
                    <a:pt x="1999428" y="37248"/>
                  </a:lnTo>
                  <a:close/>
                  <a:moveTo>
                    <a:pt x="1691824" y="0"/>
                  </a:moveTo>
                  <a:lnTo>
                    <a:pt x="1844376" y="0"/>
                  </a:lnTo>
                  <a:lnTo>
                    <a:pt x="1844376" y="37248"/>
                  </a:lnTo>
                  <a:lnTo>
                    <a:pt x="1691824" y="37248"/>
                  </a:lnTo>
                  <a:close/>
                  <a:moveTo>
                    <a:pt x="1389711" y="0"/>
                  </a:moveTo>
                  <a:lnTo>
                    <a:pt x="1542273" y="0"/>
                  </a:lnTo>
                  <a:lnTo>
                    <a:pt x="1542273" y="37248"/>
                  </a:lnTo>
                  <a:lnTo>
                    <a:pt x="1389711" y="37248"/>
                  </a:lnTo>
                  <a:close/>
                  <a:moveTo>
                    <a:pt x="1082106" y="0"/>
                  </a:moveTo>
                  <a:lnTo>
                    <a:pt x="1234658" y="0"/>
                  </a:lnTo>
                  <a:lnTo>
                    <a:pt x="1234658" y="37248"/>
                  </a:lnTo>
                  <a:lnTo>
                    <a:pt x="1082106" y="37248"/>
                  </a:lnTo>
                  <a:close/>
                  <a:moveTo>
                    <a:pt x="779996" y="0"/>
                  </a:moveTo>
                  <a:lnTo>
                    <a:pt x="932548" y="0"/>
                  </a:lnTo>
                  <a:lnTo>
                    <a:pt x="932548" y="37248"/>
                  </a:lnTo>
                  <a:lnTo>
                    <a:pt x="779996" y="37248"/>
                  </a:lnTo>
                  <a:close/>
                  <a:moveTo>
                    <a:pt x="472392" y="0"/>
                  </a:moveTo>
                  <a:lnTo>
                    <a:pt x="624954" y="0"/>
                  </a:lnTo>
                  <a:lnTo>
                    <a:pt x="624954" y="37248"/>
                  </a:lnTo>
                  <a:lnTo>
                    <a:pt x="472392" y="37248"/>
                  </a:lnTo>
                  <a:close/>
                  <a:moveTo>
                    <a:pt x="320390" y="0"/>
                  </a:moveTo>
                  <a:lnTo>
                    <a:pt x="322850" y="38122"/>
                  </a:lnTo>
                  <a:cubicBezTo>
                    <a:pt x="276095" y="41811"/>
                    <a:pt x="230569" y="56568"/>
                    <a:pt x="189966" y="81163"/>
                  </a:cubicBezTo>
                  <a:lnTo>
                    <a:pt x="170279" y="50419"/>
                  </a:lnTo>
                  <a:cubicBezTo>
                    <a:pt x="215804" y="22135"/>
                    <a:pt x="267482" y="4919"/>
                    <a:pt x="320390" y="0"/>
                  </a:cubicBezTo>
                  <a:close/>
                </a:path>
              </a:pathLst>
            </a:custGeom>
            <a:solidFill>
              <a:schemeClr val="accent6"/>
            </a:solidFill>
            <a:ln>
              <a:noFill/>
            </a:ln>
            <a:effectLst/>
          </p:spPr>
          <p:txBody>
            <a:bodyPr wrap="square" anchor="ctr">
              <a:noAutofit/>
            </a:bodyPr>
            <a:lstStyle/>
            <a:p>
              <a:endParaRPr lang="en-US"/>
            </a:p>
          </p:txBody>
        </p:sp>
        <p:sp>
          <p:nvSpPr>
            <p:cNvPr id="7" name="Freeform: Shape 120">
              <a:extLst>
                <a:ext uri="{FF2B5EF4-FFF2-40B4-BE49-F238E27FC236}">
                  <a16:creationId xmlns:a16="http://schemas.microsoft.com/office/drawing/2014/main" id="{AECFED29-010D-4BAD-B5D9-FDAE3D019909}"/>
                </a:ext>
              </a:extLst>
            </p:cNvPr>
            <p:cNvSpPr>
              <a:spLocks noChangeArrowheads="1"/>
            </p:cNvSpPr>
            <p:nvPr/>
          </p:nvSpPr>
          <p:spPr bwMode="auto">
            <a:xfrm>
              <a:off x="7865885" y="9796747"/>
              <a:ext cx="4343629" cy="1234709"/>
            </a:xfrm>
            <a:custGeom>
              <a:avLst/>
              <a:gdLst>
                <a:gd name="connsiteX0" fmla="*/ 3718716 w 4343629"/>
                <a:gd name="connsiteY0" fmla="*/ 1197459 h 1234709"/>
                <a:gd name="connsiteX1" fmla="*/ 3871278 w 4343629"/>
                <a:gd name="connsiteY1" fmla="*/ 1197459 h 1234709"/>
                <a:gd name="connsiteX2" fmla="*/ 3871278 w 4343629"/>
                <a:gd name="connsiteY2" fmla="*/ 1234709 h 1234709"/>
                <a:gd name="connsiteX3" fmla="*/ 3718716 w 4343629"/>
                <a:gd name="connsiteY3" fmla="*/ 1234709 h 1234709"/>
                <a:gd name="connsiteX4" fmla="*/ 3411112 w 4343629"/>
                <a:gd name="connsiteY4" fmla="*/ 1197459 h 1234709"/>
                <a:gd name="connsiteX5" fmla="*/ 3563664 w 4343629"/>
                <a:gd name="connsiteY5" fmla="*/ 1197459 h 1234709"/>
                <a:gd name="connsiteX6" fmla="*/ 3563664 w 4343629"/>
                <a:gd name="connsiteY6" fmla="*/ 1234709 h 1234709"/>
                <a:gd name="connsiteX7" fmla="*/ 3411112 w 4343629"/>
                <a:gd name="connsiteY7" fmla="*/ 1234709 h 1234709"/>
                <a:gd name="connsiteX8" fmla="*/ 3109002 w 4343629"/>
                <a:gd name="connsiteY8" fmla="*/ 1197459 h 1234709"/>
                <a:gd name="connsiteX9" fmla="*/ 3261564 w 4343629"/>
                <a:gd name="connsiteY9" fmla="*/ 1197459 h 1234709"/>
                <a:gd name="connsiteX10" fmla="*/ 3261564 w 4343629"/>
                <a:gd name="connsiteY10" fmla="*/ 1234709 h 1234709"/>
                <a:gd name="connsiteX11" fmla="*/ 3109002 w 4343629"/>
                <a:gd name="connsiteY11" fmla="*/ 1234709 h 1234709"/>
                <a:gd name="connsiteX12" fmla="*/ 2806889 w 4343629"/>
                <a:gd name="connsiteY12" fmla="*/ 1197459 h 1234709"/>
                <a:gd name="connsiteX13" fmla="*/ 2959441 w 4343629"/>
                <a:gd name="connsiteY13" fmla="*/ 1197459 h 1234709"/>
                <a:gd name="connsiteX14" fmla="*/ 2959441 w 4343629"/>
                <a:gd name="connsiteY14" fmla="*/ 1234709 h 1234709"/>
                <a:gd name="connsiteX15" fmla="*/ 2806889 w 4343629"/>
                <a:gd name="connsiteY15" fmla="*/ 1234709 h 1234709"/>
                <a:gd name="connsiteX16" fmla="*/ 2499285 w 4343629"/>
                <a:gd name="connsiteY16" fmla="*/ 1197459 h 1234709"/>
                <a:gd name="connsiteX17" fmla="*/ 2651837 w 4343629"/>
                <a:gd name="connsiteY17" fmla="*/ 1197459 h 1234709"/>
                <a:gd name="connsiteX18" fmla="*/ 2651837 w 4343629"/>
                <a:gd name="connsiteY18" fmla="*/ 1234709 h 1234709"/>
                <a:gd name="connsiteX19" fmla="*/ 2499285 w 4343629"/>
                <a:gd name="connsiteY19" fmla="*/ 1234709 h 1234709"/>
                <a:gd name="connsiteX20" fmla="*/ 2191680 w 4343629"/>
                <a:gd name="connsiteY20" fmla="*/ 1197459 h 1234709"/>
                <a:gd name="connsiteX21" fmla="*/ 2344242 w 4343629"/>
                <a:gd name="connsiteY21" fmla="*/ 1197459 h 1234709"/>
                <a:gd name="connsiteX22" fmla="*/ 2344242 w 4343629"/>
                <a:gd name="connsiteY22" fmla="*/ 1234709 h 1234709"/>
                <a:gd name="connsiteX23" fmla="*/ 2191680 w 4343629"/>
                <a:gd name="connsiteY23" fmla="*/ 1234709 h 1234709"/>
                <a:gd name="connsiteX24" fmla="*/ 1889570 w 4343629"/>
                <a:gd name="connsiteY24" fmla="*/ 1197459 h 1234709"/>
                <a:gd name="connsiteX25" fmla="*/ 2042122 w 4343629"/>
                <a:gd name="connsiteY25" fmla="*/ 1197459 h 1234709"/>
                <a:gd name="connsiteX26" fmla="*/ 2042122 w 4343629"/>
                <a:gd name="connsiteY26" fmla="*/ 1234709 h 1234709"/>
                <a:gd name="connsiteX27" fmla="*/ 1889570 w 4343629"/>
                <a:gd name="connsiteY27" fmla="*/ 1234709 h 1234709"/>
                <a:gd name="connsiteX28" fmla="*/ 1587457 w 4343629"/>
                <a:gd name="connsiteY28" fmla="*/ 1197459 h 1234709"/>
                <a:gd name="connsiteX29" fmla="*/ 1740009 w 4343629"/>
                <a:gd name="connsiteY29" fmla="*/ 1197459 h 1234709"/>
                <a:gd name="connsiteX30" fmla="*/ 1740009 w 4343629"/>
                <a:gd name="connsiteY30" fmla="*/ 1234709 h 1234709"/>
                <a:gd name="connsiteX31" fmla="*/ 1587457 w 4343629"/>
                <a:gd name="connsiteY31" fmla="*/ 1234709 h 1234709"/>
                <a:gd name="connsiteX32" fmla="*/ 1279853 w 4343629"/>
                <a:gd name="connsiteY32" fmla="*/ 1197459 h 1234709"/>
                <a:gd name="connsiteX33" fmla="*/ 1432415 w 4343629"/>
                <a:gd name="connsiteY33" fmla="*/ 1197459 h 1234709"/>
                <a:gd name="connsiteX34" fmla="*/ 1432415 w 4343629"/>
                <a:gd name="connsiteY34" fmla="*/ 1234709 h 1234709"/>
                <a:gd name="connsiteX35" fmla="*/ 1279853 w 4343629"/>
                <a:gd name="connsiteY35" fmla="*/ 1234709 h 1234709"/>
                <a:gd name="connsiteX36" fmla="*/ 977743 w 4343629"/>
                <a:gd name="connsiteY36" fmla="*/ 1197459 h 1234709"/>
                <a:gd name="connsiteX37" fmla="*/ 1130295 w 4343629"/>
                <a:gd name="connsiteY37" fmla="*/ 1197459 h 1234709"/>
                <a:gd name="connsiteX38" fmla="*/ 1130295 w 4343629"/>
                <a:gd name="connsiteY38" fmla="*/ 1234709 h 1234709"/>
                <a:gd name="connsiteX39" fmla="*/ 977743 w 4343629"/>
                <a:gd name="connsiteY39" fmla="*/ 1234709 h 1234709"/>
                <a:gd name="connsiteX40" fmla="*/ 670139 w 4343629"/>
                <a:gd name="connsiteY40" fmla="*/ 1197459 h 1234709"/>
                <a:gd name="connsiteX41" fmla="*/ 822701 w 4343629"/>
                <a:gd name="connsiteY41" fmla="*/ 1197459 h 1234709"/>
                <a:gd name="connsiteX42" fmla="*/ 822701 w 4343629"/>
                <a:gd name="connsiteY42" fmla="*/ 1234709 h 1234709"/>
                <a:gd name="connsiteX43" fmla="*/ 670139 w 4343629"/>
                <a:gd name="connsiteY43" fmla="*/ 1234709 h 1234709"/>
                <a:gd name="connsiteX44" fmla="*/ 368025 w 4343629"/>
                <a:gd name="connsiteY44" fmla="*/ 1197459 h 1234709"/>
                <a:gd name="connsiteX45" fmla="*/ 520577 w 4343629"/>
                <a:gd name="connsiteY45" fmla="*/ 1197459 h 1234709"/>
                <a:gd name="connsiteX46" fmla="*/ 520577 w 4343629"/>
                <a:gd name="connsiteY46" fmla="*/ 1234709 h 1234709"/>
                <a:gd name="connsiteX47" fmla="*/ 368025 w 4343629"/>
                <a:gd name="connsiteY47" fmla="*/ 1234709 h 1234709"/>
                <a:gd name="connsiteX48" fmla="*/ 4158631 w 4343629"/>
                <a:gd name="connsiteY48" fmla="*/ 1148025 h 1234709"/>
                <a:gd name="connsiteX49" fmla="*/ 4178859 w 4343629"/>
                <a:gd name="connsiteY49" fmla="*/ 1179528 h 1234709"/>
                <a:gd name="connsiteX50" fmla="*/ 4024623 w 4343629"/>
                <a:gd name="connsiteY50" fmla="*/ 1229205 h 1234709"/>
                <a:gd name="connsiteX51" fmla="*/ 4020830 w 4343629"/>
                <a:gd name="connsiteY51" fmla="*/ 1191644 h 1234709"/>
                <a:gd name="connsiteX52" fmla="*/ 4158631 w 4343629"/>
                <a:gd name="connsiteY52" fmla="*/ 1148025 h 1234709"/>
                <a:gd name="connsiteX53" fmla="*/ 110710 w 4343629"/>
                <a:gd name="connsiteY53" fmla="*/ 1082109 h 1234709"/>
                <a:gd name="connsiteX54" fmla="*/ 223978 w 4343629"/>
                <a:gd name="connsiteY54" fmla="*/ 1165961 h 1234709"/>
                <a:gd name="connsiteX55" fmla="*/ 207973 w 4343629"/>
                <a:gd name="connsiteY55" fmla="*/ 1201721 h 1234709"/>
                <a:gd name="connsiteX56" fmla="*/ 82393 w 4343629"/>
                <a:gd name="connsiteY56" fmla="*/ 1106771 h 1234709"/>
                <a:gd name="connsiteX57" fmla="*/ 4302526 w 4343629"/>
                <a:gd name="connsiteY57" fmla="*/ 917321 h 1234709"/>
                <a:gd name="connsiteX58" fmla="*/ 4338190 w 4343629"/>
                <a:gd name="connsiteY58" fmla="*/ 921012 h 1234709"/>
                <a:gd name="connsiteX59" fmla="*/ 4288999 w 4343629"/>
                <a:gd name="connsiteY59" fmla="*/ 1069893 h 1234709"/>
                <a:gd name="connsiteX60" fmla="*/ 4257024 w 4343629"/>
                <a:gd name="connsiteY60" fmla="*/ 1050206 h 1234709"/>
                <a:gd name="connsiteX61" fmla="*/ 4302526 w 4343629"/>
                <a:gd name="connsiteY61" fmla="*/ 917321 h 1234709"/>
                <a:gd name="connsiteX62" fmla="*/ 0 w 4343629"/>
                <a:gd name="connsiteY62" fmla="*/ 812954 h 1234709"/>
                <a:gd name="connsiteX63" fmla="*/ 39295 w 4343629"/>
                <a:gd name="connsiteY63" fmla="*/ 812954 h 1234709"/>
                <a:gd name="connsiteX64" fmla="*/ 39295 w 4343629"/>
                <a:gd name="connsiteY64" fmla="*/ 887545 h 1234709"/>
                <a:gd name="connsiteX65" fmla="*/ 48168 w 4343629"/>
                <a:gd name="connsiteY65" fmla="*/ 962137 h 1234709"/>
                <a:gd name="connsiteX66" fmla="*/ 11408 w 4343629"/>
                <a:gd name="connsiteY66" fmla="*/ 970987 h 1234709"/>
                <a:gd name="connsiteX67" fmla="*/ 0 w 4343629"/>
                <a:gd name="connsiteY67" fmla="*/ 887545 h 1234709"/>
                <a:gd name="connsiteX68" fmla="*/ 4306462 w 4343629"/>
                <a:gd name="connsiteY68" fmla="*/ 615208 h 1234709"/>
                <a:gd name="connsiteX69" fmla="*/ 4343629 w 4343629"/>
                <a:gd name="connsiteY69" fmla="*/ 615208 h 1234709"/>
                <a:gd name="connsiteX70" fmla="*/ 4343629 w 4343629"/>
                <a:gd name="connsiteY70" fmla="*/ 767760 h 1234709"/>
                <a:gd name="connsiteX71" fmla="*/ 4306462 w 4343629"/>
                <a:gd name="connsiteY71" fmla="*/ 767760 h 1234709"/>
                <a:gd name="connsiteX72" fmla="*/ 0 w 4343629"/>
                <a:gd name="connsiteY72" fmla="*/ 505350 h 1234709"/>
                <a:gd name="connsiteX73" fmla="*/ 37248 w 4343629"/>
                <a:gd name="connsiteY73" fmla="*/ 505350 h 1234709"/>
                <a:gd name="connsiteX74" fmla="*/ 37248 w 4343629"/>
                <a:gd name="connsiteY74" fmla="*/ 657912 h 1234709"/>
                <a:gd name="connsiteX75" fmla="*/ 0 w 4343629"/>
                <a:gd name="connsiteY75" fmla="*/ 657912 h 1234709"/>
                <a:gd name="connsiteX76" fmla="*/ 4306462 w 4343629"/>
                <a:gd name="connsiteY76" fmla="*/ 307604 h 1234709"/>
                <a:gd name="connsiteX77" fmla="*/ 4343629 w 4343629"/>
                <a:gd name="connsiteY77" fmla="*/ 307604 h 1234709"/>
                <a:gd name="connsiteX78" fmla="*/ 4343629 w 4343629"/>
                <a:gd name="connsiteY78" fmla="*/ 460156 h 1234709"/>
                <a:gd name="connsiteX79" fmla="*/ 4306462 w 4343629"/>
                <a:gd name="connsiteY79" fmla="*/ 460156 h 1234709"/>
                <a:gd name="connsiteX80" fmla="*/ 0 w 4343629"/>
                <a:gd name="connsiteY80" fmla="*/ 203240 h 1234709"/>
                <a:gd name="connsiteX81" fmla="*/ 37248 w 4343629"/>
                <a:gd name="connsiteY81" fmla="*/ 203240 h 1234709"/>
                <a:gd name="connsiteX82" fmla="*/ 37248 w 4343629"/>
                <a:gd name="connsiteY82" fmla="*/ 355792 h 1234709"/>
                <a:gd name="connsiteX83" fmla="*/ 0 w 4343629"/>
                <a:gd name="connsiteY83" fmla="*/ 355792 h 1234709"/>
                <a:gd name="connsiteX84" fmla="*/ 4306462 w 4343629"/>
                <a:gd name="connsiteY84" fmla="*/ 0 h 1234709"/>
                <a:gd name="connsiteX85" fmla="*/ 4343629 w 4343629"/>
                <a:gd name="connsiteY85" fmla="*/ 0 h 1234709"/>
                <a:gd name="connsiteX86" fmla="*/ 4343629 w 4343629"/>
                <a:gd name="connsiteY86" fmla="*/ 152562 h 1234709"/>
                <a:gd name="connsiteX87" fmla="*/ 4306462 w 4343629"/>
                <a:gd name="connsiteY87" fmla="*/ 152562 h 1234709"/>
                <a:gd name="connsiteX88" fmla="*/ 0 w 4343629"/>
                <a:gd name="connsiteY88" fmla="*/ 0 h 1234709"/>
                <a:gd name="connsiteX89" fmla="*/ 37248 w 4343629"/>
                <a:gd name="connsiteY89" fmla="*/ 0 h 1234709"/>
                <a:gd name="connsiteX90" fmla="*/ 37248 w 4343629"/>
                <a:gd name="connsiteY90" fmla="*/ 48137 h 1234709"/>
                <a:gd name="connsiteX91" fmla="*/ 0 w 4343629"/>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29" h="1234709">
                  <a:moveTo>
                    <a:pt x="3718716" y="1197459"/>
                  </a:moveTo>
                  <a:lnTo>
                    <a:pt x="3871278" y="1197459"/>
                  </a:lnTo>
                  <a:lnTo>
                    <a:pt x="3871278" y="1234709"/>
                  </a:lnTo>
                  <a:lnTo>
                    <a:pt x="3718716" y="1234709"/>
                  </a:lnTo>
                  <a:close/>
                  <a:moveTo>
                    <a:pt x="3411112" y="1197459"/>
                  </a:moveTo>
                  <a:lnTo>
                    <a:pt x="3563664" y="1197459"/>
                  </a:lnTo>
                  <a:lnTo>
                    <a:pt x="3563664" y="1234709"/>
                  </a:lnTo>
                  <a:lnTo>
                    <a:pt x="3411112" y="1234709"/>
                  </a:lnTo>
                  <a:close/>
                  <a:moveTo>
                    <a:pt x="3109002" y="1197459"/>
                  </a:moveTo>
                  <a:lnTo>
                    <a:pt x="3261564" y="1197459"/>
                  </a:lnTo>
                  <a:lnTo>
                    <a:pt x="3261564" y="1234709"/>
                  </a:lnTo>
                  <a:lnTo>
                    <a:pt x="3109002" y="1234709"/>
                  </a:lnTo>
                  <a:close/>
                  <a:moveTo>
                    <a:pt x="2806889" y="1197459"/>
                  </a:moveTo>
                  <a:lnTo>
                    <a:pt x="2959441" y="1197459"/>
                  </a:lnTo>
                  <a:lnTo>
                    <a:pt x="2959441" y="1234709"/>
                  </a:lnTo>
                  <a:lnTo>
                    <a:pt x="2806889" y="1234709"/>
                  </a:lnTo>
                  <a:close/>
                  <a:moveTo>
                    <a:pt x="2499285" y="1197459"/>
                  </a:moveTo>
                  <a:lnTo>
                    <a:pt x="2651837" y="1197459"/>
                  </a:lnTo>
                  <a:lnTo>
                    <a:pt x="2651837" y="1234709"/>
                  </a:lnTo>
                  <a:lnTo>
                    <a:pt x="2499285" y="1234709"/>
                  </a:lnTo>
                  <a:close/>
                  <a:moveTo>
                    <a:pt x="2191680" y="1197459"/>
                  </a:moveTo>
                  <a:lnTo>
                    <a:pt x="2344242" y="1197459"/>
                  </a:lnTo>
                  <a:lnTo>
                    <a:pt x="2344242" y="1234709"/>
                  </a:lnTo>
                  <a:lnTo>
                    <a:pt x="2191680" y="1234709"/>
                  </a:lnTo>
                  <a:close/>
                  <a:moveTo>
                    <a:pt x="1889570" y="1197459"/>
                  </a:moveTo>
                  <a:lnTo>
                    <a:pt x="2042122" y="1197459"/>
                  </a:lnTo>
                  <a:lnTo>
                    <a:pt x="2042122" y="1234709"/>
                  </a:lnTo>
                  <a:lnTo>
                    <a:pt x="1889570" y="1234709"/>
                  </a:lnTo>
                  <a:close/>
                  <a:moveTo>
                    <a:pt x="1587457" y="1197459"/>
                  </a:moveTo>
                  <a:lnTo>
                    <a:pt x="1740009" y="1197459"/>
                  </a:lnTo>
                  <a:lnTo>
                    <a:pt x="1740009" y="1234709"/>
                  </a:lnTo>
                  <a:lnTo>
                    <a:pt x="1587457" y="1234709"/>
                  </a:lnTo>
                  <a:close/>
                  <a:moveTo>
                    <a:pt x="1279853" y="1197459"/>
                  </a:moveTo>
                  <a:lnTo>
                    <a:pt x="1432415" y="1197459"/>
                  </a:lnTo>
                  <a:lnTo>
                    <a:pt x="1432415" y="1234709"/>
                  </a:lnTo>
                  <a:lnTo>
                    <a:pt x="1279853" y="1234709"/>
                  </a:lnTo>
                  <a:close/>
                  <a:moveTo>
                    <a:pt x="977743" y="1197459"/>
                  </a:moveTo>
                  <a:lnTo>
                    <a:pt x="1130295" y="1197459"/>
                  </a:lnTo>
                  <a:lnTo>
                    <a:pt x="1130295" y="1234709"/>
                  </a:lnTo>
                  <a:lnTo>
                    <a:pt x="977743" y="1234709"/>
                  </a:lnTo>
                  <a:close/>
                  <a:moveTo>
                    <a:pt x="670139" y="1197459"/>
                  </a:moveTo>
                  <a:lnTo>
                    <a:pt x="822701" y="1197459"/>
                  </a:lnTo>
                  <a:lnTo>
                    <a:pt x="822701" y="1234709"/>
                  </a:lnTo>
                  <a:lnTo>
                    <a:pt x="670139" y="1234709"/>
                  </a:lnTo>
                  <a:close/>
                  <a:moveTo>
                    <a:pt x="368025" y="1197459"/>
                  </a:moveTo>
                  <a:lnTo>
                    <a:pt x="520577" y="1197459"/>
                  </a:lnTo>
                  <a:lnTo>
                    <a:pt x="520577" y="1234709"/>
                  </a:lnTo>
                  <a:lnTo>
                    <a:pt x="368025" y="1234709"/>
                  </a:lnTo>
                  <a:close/>
                  <a:moveTo>
                    <a:pt x="4158631" y="1148025"/>
                  </a:moveTo>
                  <a:lnTo>
                    <a:pt x="4178859" y="1179528"/>
                  </a:lnTo>
                  <a:cubicBezTo>
                    <a:pt x="4132082" y="1207396"/>
                    <a:pt x="4078985" y="1224359"/>
                    <a:pt x="4024623" y="1229205"/>
                  </a:cubicBezTo>
                  <a:lnTo>
                    <a:pt x="4020830" y="1191644"/>
                  </a:lnTo>
                  <a:cubicBezTo>
                    <a:pt x="4070135" y="1186798"/>
                    <a:pt x="4116911" y="1173470"/>
                    <a:pt x="4158631" y="1148025"/>
                  </a:cubicBezTo>
                  <a:close/>
                  <a:moveTo>
                    <a:pt x="110710" y="1082109"/>
                  </a:moveTo>
                  <a:cubicBezTo>
                    <a:pt x="140258" y="1117869"/>
                    <a:pt x="179656" y="1147464"/>
                    <a:pt x="223978" y="1165961"/>
                  </a:cubicBezTo>
                  <a:lnTo>
                    <a:pt x="207973" y="1201721"/>
                  </a:lnTo>
                  <a:cubicBezTo>
                    <a:pt x="159957" y="1179525"/>
                    <a:pt x="115635" y="1147464"/>
                    <a:pt x="82393" y="1106771"/>
                  </a:cubicBezTo>
                  <a:close/>
                  <a:moveTo>
                    <a:pt x="4302526" y="917321"/>
                  </a:moveTo>
                  <a:lnTo>
                    <a:pt x="4338190" y="921012"/>
                  </a:lnTo>
                  <a:cubicBezTo>
                    <a:pt x="4334501" y="972690"/>
                    <a:pt x="4317284" y="1025598"/>
                    <a:pt x="4288999" y="1069893"/>
                  </a:cubicBezTo>
                  <a:lnTo>
                    <a:pt x="4257024" y="1050206"/>
                  </a:lnTo>
                  <a:cubicBezTo>
                    <a:pt x="4282850" y="1009602"/>
                    <a:pt x="4297607" y="964077"/>
                    <a:pt x="4302526" y="917321"/>
                  </a:cubicBezTo>
                  <a:close/>
                  <a:moveTo>
                    <a:pt x="0" y="812954"/>
                  </a:moveTo>
                  <a:lnTo>
                    <a:pt x="39295" y="812954"/>
                  </a:lnTo>
                  <a:lnTo>
                    <a:pt x="39295" y="887545"/>
                  </a:lnTo>
                  <a:cubicBezTo>
                    <a:pt x="39295" y="912831"/>
                    <a:pt x="41830" y="938116"/>
                    <a:pt x="48168" y="962137"/>
                  </a:cubicBezTo>
                  <a:lnTo>
                    <a:pt x="11408" y="970987"/>
                  </a:lnTo>
                  <a:cubicBezTo>
                    <a:pt x="5071" y="944437"/>
                    <a:pt x="0" y="916623"/>
                    <a:pt x="0" y="887545"/>
                  </a:cubicBezTo>
                  <a:close/>
                  <a:moveTo>
                    <a:pt x="4306462" y="615208"/>
                  </a:moveTo>
                  <a:lnTo>
                    <a:pt x="4343629" y="615208"/>
                  </a:lnTo>
                  <a:lnTo>
                    <a:pt x="4343629" y="767760"/>
                  </a:lnTo>
                  <a:lnTo>
                    <a:pt x="4306462" y="767760"/>
                  </a:lnTo>
                  <a:close/>
                  <a:moveTo>
                    <a:pt x="0" y="505350"/>
                  </a:moveTo>
                  <a:lnTo>
                    <a:pt x="37248" y="505350"/>
                  </a:lnTo>
                  <a:lnTo>
                    <a:pt x="37248" y="657912"/>
                  </a:lnTo>
                  <a:lnTo>
                    <a:pt x="0" y="657912"/>
                  </a:lnTo>
                  <a:close/>
                  <a:moveTo>
                    <a:pt x="4306462" y="307604"/>
                  </a:moveTo>
                  <a:lnTo>
                    <a:pt x="4343629" y="307604"/>
                  </a:lnTo>
                  <a:lnTo>
                    <a:pt x="4343629" y="460156"/>
                  </a:lnTo>
                  <a:lnTo>
                    <a:pt x="4306462" y="460156"/>
                  </a:lnTo>
                  <a:close/>
                  <a:moveTo>
                    <a:pt x="0" y="203240"/>
                  </a:moveTo>
                  <a:lnTo>
                    <a:pt x="37248" y="203240"/>
                  </a:lnTo>
                  <a:lnTo>
                    <a:pt x="37248" y="355792"/>
                  </a:lnTo>
                  <a:lnTo>
                    <a:pt x="0" y="355792"/>
                  </a:lnTo>
                  <a:close/>
                  <a:moveTo>
                    <a:pt x="4306462" y="0"/>
                  </a:moveTo>
                  <a:lnTo>
                    <a:pt x="4343629" y="0"/>
                  </a:lnTo>
                  <a:lnTo>
                    <a:pt x="4343629" y="152562"/>
                  </a:lnTo>
                  <a:lnTo>
                    <a:pt x="4306462" y="152562"/>
                  </a:lnTo>
                  <a:close/>
                  <a:moveTo>
                    <a:pt x="0" y="0"/>
                  </a:moveTo>
                  <a:lnTo>
                    <a:pt x="37248" y="0"/>
                  </a:lnTo>
                  <a:lnTo>
                    <a:pt x="37248" y="48137"/>
                  </a:lnTo>
                  <a:lnTo>
                    <a:pt x="0" y="48137"/>
                  </a:lnTo>
                  <a:close/>
                </a:path>
              </a:pathLst>
            </a:custGeom>
            <a:solidFill>
              <a:schemeClr val="accent6"/>
            </a:solidFill>
            <a:ln>
              <a:noFill/>
            </a:ln>
            <a:effectLst/>
          </p:spPr>
          <p:txBody>
            <a:bodyPr wrap="square" anchor="ctr">
              <a:noAutofit/>
            </a:bodyPr>
            <a:lstStyle/>
            <a:p>
              <a:endParaRPr lang="en-US"/>
            </a:p>
          </p:txBody>
        </p:sp>
        <p:sp>
          <p:nvSpPr>
            <p:cNvPr id="8" name="Freeform: Shape 119">
              <a:extLst>
                <a:ext uri="{FF2B5EF4-FFF2-40B4-BE49-F238E27FC236}">
                  <a16:creationId xmlns:a16="http://schemas.microsoft.com/office/drawing/2014/main" id="{43B81CAA-B8AA-487A-B324-37520173D628}"/>
                </a:ext>
              </a:extLst>
            </p:cNvPr>
            <p:cNvSpPr>
              <a:spLocks noChangeArrowheads="1"/>
            </p:cNvSpPr>
            <p:nvPr/>
          </p:nvSpPr>
          <p:spPr bwMode="auto">
            <a:xfrm>
              <a:off x="16473314" y="9796747"/>
              <a:ext cx="4343674" cy="1234709"/>
            </a:xfrm>
            <a:custGeom>
              <a:avLst/>
              <a:gdLst>
                <a:gd name="connsiteX0" fmla="*/ 3718720 w 4343674"/>
                <a:gd name="connsiteY0" fmla="*/ 1197459 h 1234709"/>
                <a:gd name="connsiteX1" fmla="*/ 3871282 w 4343674"/>
                <a:gd name="connsiteY1" fmla="*/ 1197459 h 1234709"/>
                <a:gd name="connsiteX2" fmla="*/ 3871282 w 4343674"/>
                <a:gd name="connsiteY2" fmla="*/ 1234709 h 1234709"/>
                <a:gd name="connsiteX3" fmla="*/ 3718720 w 4343674"/>
                <a:gd name="connsiteY3" fmla="*/ 1234709 h 1234709"/>
                <a:gd name="connsiteX4" fmla="*/ 3411114 w 4343674"/>
                <a:gd name="connsiteY4" fmla="*/ 1197459 h 1234709"/>
                <a:gd name="connsiteX5" fmla="*/ 3563666 w 4343674"/>
                <a:gd name="connsiteY5" fmla="*/ 1197459 h 1234709"/>
                <a:gd name="connsiteX6" fmla="*/ 3563666 w 4343674"/>
                <a:gd name="connsiteY6" fmla="*/ 1234709 h 1234709"/>
                <a:gd name="connsiteX7" fmla="*/ 3411114 w 4343674"/>
                <a:gd name="connsiteY7" fmla="*/ 1234709 h 1234709"/>
                <a:gd name="connsiteX8" fmla="*/ 3109002 w 4343674"/>
                <a:gd name="connsiteY8" fmla="*/ 1197459 h 1234709"/>
                <a:gd name="connsiteX9" fmla="*/ 3261554 w 4343674"/>
                <a:gd name="connsiteY9" fmla="*/ 1197459 h 1234709"/>
                <a:gd name="connsiteX10" fmla="*/ 3261554 w 4343674"/>
                <a:gd name="connsiteY10" fmla="*/ 1234709 h 1234709"/>
                <a:gd name="connsiteX11" fmla="*/ 3109002 w 4343674"/>
                <a:gd name="connsiteY11" fmla="*/ 1234709 h 1234709"/>
                <a:gd name="connsiteX12" fmla="*/ 2801398 w 4343674"/>
                <a:gd name="connsiteY12" fmla="*/ 1197459 h 1234709"/>
                <a:gd name="connsiteX13" fmla="*/ 2953960 w 4343674"/>
                <a:gd name="connsiteY13" fmla="*/ 1197459 h 1234709"/>
                <a:gd name="connsiteX14" fmla="*/ 2953960 w 4343674"/>
                <a:gd name="connsiteY14" fmla="*/ 1234709 h 1234709"/>
                <a:gd name="connsiteX15" fmla="*/ 2801398 w 4343674"/>
                <a:gd name="connsiteY15" fmla="*/ 1234709 h 1234709"/>
                <a:gd name="connsiteX16" fmla="*/ 2499288 w 4343674"/>
                <a:gd name="connsiteY16" fmla="*/ 1197459 h 1234709"/>
                <a:gd name="connsiteX17" fmla="*/ 2651840 w 4343674"/>
                <a:gd name="connsiteY17" fmla="*/ 1197459 h 1234709"/>
                <a:gd name="connsiteX18" fmla="*/ 2651840 w 4343674"/>
                <a:gd name="connsiteY18" fmla="*/ 1234709 h 1234709"/>
                <a:gd name="connsiteX19" fmla="*/ 2499288 w 4343674"/>
                <a:gd name="connsiteY19" fmla="*/ 1234709 h 1234709"/>
                <a:gd name="connsiteX20" fmla="*/ 2191684 w 4343674"/>
                <a:gd name="connsiteY20" fmla="*/ 1197459 h 1234709"/>
                <a:gd name="connsiteX21" fmla="*/ 2344236 w 4343674"/>
                <a:gd name="connsiteY21" fmla="*/ 1197459 h 1234709"/>
                <a:gd name="connsiteX22" fmla="*/ 2344236 w 4343674"/>
                <a:gd name="connsiteY22" fmla="*/ 1234709 h 1234709"/>
                <a:gd name="connsiteX23" fmla="*/ 2191684 w 4343674"/>
                <a:gd name="connsiteY23" fmla="*/ 1234709 h 1234709"/>
                <a:gd name="connsiteX24" fmla="*/ 1889570 w 4343674"/>
                <a:gd name="connsiteY24" fmla="*/ 1197459 h 1234709"/>
                <a:gd name="connsiteX25" fmla="*/ 2042132 w 4343674"/>
                <a:gd name="connsiteY25" fmla="*/ 1197459 h 1234709"/>
                <a:gd name="connsiteX26" fmla="*/ 2042132 w 4343674"/>
                <a:gd name="connsiteY26" fmla="*/ 1234709 h 1234709"/>
                <a:gd name="connsiteX27" fmla="*/ 1889570 w 4343674"/>
                <a:gd name="connsiteY27" fmla="*/ 1234709 h 1234709"/>
                <a:gd name="connsiteX28" fmla="*/ 1587462 w 4343674"/>
                <a:gd name="connsiteY28" fmla="*/ 1197459 h 1234709"/>
                <a:gd name="connsiteX29" fmla="*/ 1740012 w 4343674"/>
                <a:gd name="connsiteY29" fmla="*/ 1197459 h 1234709"/>
                <a:gd name="connsiteX30" fmla="*/ 1740012 w 4343674"/>
                <a:gd name="connsiteY30" fmla="*/ 1234709 h 1234709"/>
                <a:gd name="connsiteX31" fmla="*/ 1587462 w 4343674"/>
                <a:gd name="connsiteY31" fmla="*/ 1234709 h 1234709"/>
                <a:gd name="connsiteX32" fmla="*/ 1279856 w 4343674"/>
                <a:gd name="connsiteY32" fmla="*/ 1197459 h 1234709"/>
                <a:gd name="connsiteX33" fmla="*/ 1432418 w 4343674"/>
                <a:gd name="connsiteY33" fmla="*/ 1197459 h 1234709"/>
                <a:gd name="connsiteX34" fmla="*/ 1432418 w 4343674"/>
                <a:gd name="connsiteY34" fmla="*/ 1234709 h 1234709"/>
                <a:gd name="connsiteX35" fmla="*/ 1279856 w 4343674"/>
                <a:gd name="connsiteY35" fmla="*/ 1234709 h 1234709"/>
                <a:gd name="connsiteX36" fmla="*/ 977742 w 4343674"/>
                <a:gd name="connsiteY36" fmla="*/ 1197459 h 1234709"/>
                <a:gd name="connsiteX37" fmla="*/ 1130294 w 4343674"/>
                <a:gd name="connsiteY37" fmla="*/ 1197459 h 1234709"/>
                <a:gd name="connsiteX38" fmla="*/ 1130294 w 4343674"/>
                <a:gd name="connsiteY38" fmla="*/ 1234709 h 1234709"/>
                <a:gd name="connsiteX39" fmla="*/ 977742 w 4343674"/>
                <a:gd name="connsiteY39" fmla="*/ 1234709 h 1234709"/>
                <a:gd name="connsiteX40" fmla="*/ 670138 w 4343674"/>
                <a:gd name="connsiteY40" fmla="*/ 1197459 h 1234709"/>
                <a:gd name="connsiteX41" fmla="*/ 822690 w 4343674"/>
                <a:gd name="connsiteY41" fmla="*/ 1197459 h 1234709"/>
                <a:gd name="connsiteX42" fmla="*/ 822690 w 4343674"/>
                <a:gd name="connsiteY42" fmla="*/ 1234709 h 1234709"/>
                <a:gd name="connsiteX43" fmla="*/ 670138 w 4343674"/>
                <a:gd name="connsiteY43" fmla="*/ 1234709 h 1234709"/>
                <a:gd name="connsiteX44" fmla="*/ 362534 w 4343674"/>
                <a:gd name="connsiteY44" fmla="*/ 1197459 h 1234709"/>
                <a:gd name="connsiteX45" fmla="*/ 515096 w 4343674"/>
                <a:gd name="connsiteY45" fmla="*/ 1197459 h 1234709"/>
                <a:gd name="connsiteX46" fmla="*/ 515096 w 4343674"/>
                <a:gd name="connsiteY46" fmla="*/ 1234709 h 1234709"/>
                <a:gd name="connsiteX47" fmla="*/ 362534 w 4343674"/>
                <a:gd name="connsiteY47" fmla="*/ 1234709 h 1234709"/>
                <a:gd name="connsiteX48" fmla="*/ 4158634 w 4343674"/>
                <a:gd name="connsiteY48" fmla="*/ 1148025 h 1234709"/>
                <a:gd name="connsiteX49" fmla="*/ 4178862 w 4343674"/>
                <a:gd name="connsiteY49" fmla="*/ 1179528 h 1234709"/>
                <a:gd name="connsiteX50" fmla="*/ 4024622 w 4343674"/>
                <a:gd name="connsiteY50" fmla="*/ 1229205 h 1234709"/>
                <a:gd name="connsiteX51" fmla="*/ 4020830 w 4343674"/>
                <a:gd name="connsiteY51" fmla="*/ 1191644 h 1234709"/>
                <a:gd name="connsiteX52" fmla="*/ 4158634 w 4343674"/>
                <a:gd name="connsiteY52" fmla="*/ 1148025 h 1234709"/>
                <a:gd name="connsiteX53" fmla="*/ 111944 w 4343674"/>
                <a:gd name="connsiteY53" fmla="*/ 1082109 h 1234709"/>
                <a:gd name="connsiteX54" fmla="*/ 223981 w 4343674"/>
                <a:gd name="connsiteY54" fmla="*/ 1166825 h 1234709"/>
                <a:gd name="connsiteX55" fmla="*/ 209207 w 4343674"/>
                <a:gd name="connsiteY55" fmla="*/ 1201708 h 1234709"/>
                <a:gd name="connsiteX56" fmla="*/ 82396 w 4343674"/>
                <a:gd name="connsiteY56" fmla="*/ 1107025 h 1234709"/>
                <a:gd name="connsiteX57" fmla="*/ 4300646 w 4343674"/>
                <a:gd name="connsiteY57" fmla="*/ 917321 h 1234709"/>
                <a:gd name="connsiteX58" fmla="*/ 4338208 w 4343674"/>
                <a:gd name="connsiteY58" fmla="*/ 921012 h 1234709"/>
                <a:gd name="connsiteX59" fmla="*/ 4288530 w 4343674"/>
                <a:gd name="connsiteY59" fmla="*/ 1069893 h 1234709"/>
                <a:gd name="connsiteX60" fmla="*/ 4257026 w 4343674"/>
                <a:gd name="connsiteY60" fmla="*/ 1050206 h 1234709"/>
                <a:gd name="connsiteX61" fmla="*/ 4300646 w 4343674"/>
                <a:gd name="connsiteY61" fmla="*/ 917321 h 1234709"/>
                <a:gd name="connsiteX62" fmla="*/ 0 w 4343674"/>
                <a:gd name="connsiteY62" fmla="*/ 812954 h 1234709"/>
                <a:gd name="connsiteX63" fmla="*/ 39297 w 4343674"/>
                <a:gd name="connsiteY63" fmla="*/ 812954 h 1234709"/>
                <a:gd name="connsiteX64" fmla="*/ 39297 w 4343674"/>
                <a:gd name="connsiteY64" fmla="*/ 887545 h 1234709"/>
                <a:gd name="connsiteX65" fmla="*/ 48170 w 4343674"/>
                <a:gd name="connsiteY65" fmla="*/ 962137 h 1234709"/>
                <a:gd name="connsiteX66" fmla="*/ 10141 w 4343674"/>
                <a:gd name="connsiteY66" fmla="*/ 970987 h 1234709"/>
                <a:gd name="connsiteX67" fmla="*/ 0 w 4343674"/>
                <a:gd name="connsiteY67" fmla="*/ 887545 h 1234709"/>
                <a:gd name="connsiteX68" fmla="*/ 4306462 w 4343674"/>
                <a:gd name="connsiteY68" fmla="*/ 615208 h 1234709"/>
                <a:gd name="connsiteX69" fmla="*/ 4343674 w 4343674"/>
                <a:gd name="connsiteY69" fmla="*/ 615208 h 1234709"/>
                <a:gd name="connsiteX70" fmla="*/ 4343674 w 4343674"/>
                <a:gd name="connsiteY70" fmla="*/ 767760 h 1234709"/>
                <a:gd name="connsiteX71" fmla="*/ 4306462 w 4343674"/>
                <a:gd name="connsiteY71" fmla="*/ 767760 h 1234709"/>
                <a:gd name="connsiteX72" fmla="*/ 0 w 4343674"/>
                <a:gd name="connsiteY72" fmla="*/ 505350 h 1234709"/>
                <a:gd name="connsiteX73" fmla="*/ 37250 w 4343674"/>
                <a:gd name="connsiteY73" fmla="*/ 505350 h 1234709"/>
                <a:gd name="connsiteX74" fmla="*/ 37250 w 4343674"/>
                <a:gd name="connsiteY74" fmla="*/ 657912 h 1234709"/>
                <a:gd name="connsiteX75" fmla="*/ 0 w 4343674"/>
                <a:gd name="connsiteY75" fmla="*/ 657912 h 1234709"/>
                <a:gd name="connsiteX76" fmla="*/ 4306462 w 4343674"/>
                <a:gd name="connsiteY76" fmla="*/ 307604 h 1234709"/>
                <a:gd name="connsiteX77" fmla="*/ 4343674 w 4343674"/>
                <a:gd name="connsiteY77" fmla="*/ 307604 h 1234709"/>
                <a:gd name="connsiteX78" fmla="*/ 4343674 w 4343674"/>
                <a:gd name="connsiteY78" fmla="*/ 460156 h 1234709"/>
                <a:gd name="connsiteX79" fmla="*/ 4306462 w 4343674"/>
                <a:gd name="connsiteY79" fmla="*/ 460156 h 1234709"/>
                <a:gd name="connsiteX80" fmla="*/ 0 w 4343674"/>
                <a:gd name="connsiteY80" fmla="*/ 203240 h 1234709"/>
                <a:gd name="connsiteX81" fmla="*/ 37250 w 4343674"/>
                <a:gd name="connsiteY81" fmla="*/ 203240 h 1234709"/>
                <a:gd name="connsiteX82" fmla="*/ 37250 w 4343674"/>
                <a:gd name="connsiteY82" fmla="*/ 355792 h 1234709"/>
                <a:gd name="connsiteX83" fmla="*/ 0 w 4343674"/>
                <a:gd name="connsiteY83" fmla="*/ 355792 h 1234709"/>
                <a:gd name="connsiteX84" fmla="*/ 4306462 w 4343674"/>
                <a:gd name="connsiteY84" fmla="*/ 0 h 1234709"/>
                <a:gd name="connsiteX85" fmla="*/ 4343674 w 4343674"/>
                <a:gd name="connsiteY85" fmla="*/ 0 h 1234709"/>
                <a:gd name="connsiteX86" fmla="*/ 4343674 w 4343674"/>
                <a:gd name="connsiteY86" fmla="*/ 152562 h 1234709"/>
                <a:gd name="connsiteX87" fmla="*/ 4306462 w 4343674"/>
                <a:gd name="connsiteY87" fmla="*/ 152562 h 1234709"/>
                <a:gd name="connsiteX88" fmla="*/ 0 w 4343674"/>
                <a:gd name="connsiteY88" fmla="*/ 0 h 1234709"/>
                <a:gd name="connsiteX89" fmla="*/ 37250 w 4343674"/>
                <a:gd name="connsiteY89" fmla="*/ 0 h 1234709"/>
                <a:gd name="connsiteX90" fmla="*/ 37250 w 4343674"/>
                <a:gd name="connsiteY90" fmla="*/ 48137 h 1234709"/>
                <a:gd name="connsiteX91" fmla="*/ 0 w 4343674"/>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74" h="1234709">
                  <a:moveTo>
                    <a:pt x="3718720" y="1197459"/>
                  </a:moveTo>
                  <a:lnTo>
                    <a:pt x="3871282" y="1197459"/>
                  </a:lnTo>
                  <a:lnTo>
                    <a:pt x="3871282" y="1234709"/>
                  </a:lnTo>
                  <a:lnTo>
                    <a:pt x="3718720" y="1234709"/>
                  </a:lnTo>
                  <a:close/>
                  <a:moveTo>
                    <a:pt x="3411114" y="1197459"/>
                  </a:moveTo>
                  <a:lnTo>
                    <a:pt x="3563666" y="1197459"/>
                  </a:lnTo>
                  <a:lnTo>
                    <a:pt x="3563666" y="1234709"/>
                  </a:lnTo>
                  <a:lnTo>
                    <a:pt x="3411114" y="1234709"/>
                  </a:lnTo>
                  <a:close/>
                  <a:moveTo>
                    <a:pt x="3109002" y="1197459"/>
                  </a:moveTo>
                  <a:lnTo>
                    <a:pt x="3261554" y="1197459"/>
                  </a:lnTo>
                  <a:lnTo>
                    <a:pt x="3261554" y="1234709"/>
                  </a:lnTo>
                  <a:lnTo>
                    <a:pt x="3109002" y="1234709"/>
                  </a:lnTo>
                  <a:close/>
                  <a:moveTo>
                    <a:pt x="2801398" y="1197459"/>
                  </a:moveTo>
                  <a:lnTo>
                    <a:pt x="2953960" y="1197459"/>
                  </a:lnTo>
                  <a:lnTo>
                    <a:pt x="2953960" y="1234709"/>
                  </a:lnTo>
                  <a:lnTo>
                    <a:pt x="2801398" y="1234709"/>
                  </a:lnTo>
                  <a:close/>
                  <a:moveTo>
                    <a:pt x="2499288" y="1197459"/>
                  </a:moveTo>
                  <a:lnTo>
                    <a:pt x="2651840" y="1197459"/>
                  </a:lnTo>
                  <a:lnTo>
                    <a:pt x="2651840" y="1234709"/>
                  </a:lnTo>
                  <a:lnTo>
                    <a:pt x="2499288" y="1234709"/>
                  </a:lnTo>
                  <a:close/>
                  <a:moveTo>
                    <a:pt x="2191684" y="1197459"/>
                  </a:moveTo>
                  <a:lnTo>
                    <a:pt x="2344236" y="1197459"/>
                  </a:lnTo>
                  <a:lnTo>
                    <a:pt x="2344236" y="1234709"/>
                  </a:lnTo>
                  <a:lnTo>
                    <a:pt x="2191684" y="1234709"/>
                  </a:lnTo>
                  <a:close/>
                  <a:moveTo>
                    <a:pt x="1889570" y="1197459"/>
                  </a:moveTo>
                  <a:lnTo>
                    <a:pt x="2042132" y="1197459"/>
                  </a:lnTo>
                  <a:lnTo>
                    <a:pt x="2042132" y="1234709"/>
                  </a:lnTo>
                  <a:lnTo>
                    <a:pt x="1889570" y="1234709"/>
                  </a:lnTo>
                  <a:close/>
                  <a:moveTo>
                    <a:pt x="1587462" y="1197459"/>
                  </a:moveTo>
                  <a:lnTo>
                    <a:pt x="1740012" y="1197459"/>
                  </a:lnTo>
                  <a:lnTo>
                    <a:pt x="1740012" y="1234709"/>
                  </a:lnTo>
                  <a:lnTo>
                    <a:pt x="1587462" y="1234709"/>
                  </a:lnTo>
                  <a:close/>
                  <a:moveTo>
                    <a:pt x="1279856" y="1197459"/>
                  </a:moveTo>
                  <a:lnTo>
                    <a:pt x="1432418" y="1197459"/>
                  </a:lnTo>
                  <a:lnTo>
                    <a:pt x="1432418" y="1234709"/>
                  </a:lnTo>
                  <a:lnTo>
                    <a:pt x="1279856" y="1234709"/>
                  </a:lnTo>
                  <a:close/>
                  <a:moveTo>
                    <a:pt x="977742" y="1197459"/>
                  </a:moveTo>
                  <a:lnTo>
                    <a:pt x="1130294" y="1197459"/>
                  </a:lnTo>
                  <a:lnTo>
                    <a:pt x="1130294" y="1234709"/>
                  </a:lnTo>
                  <a:lnTo>
                    <a:pt x="977742" y="1234709"/>
                  </a:lnTo>
                  <a:close/>
                  <a:moveTo>
                    <a:pt x="670138" y="1197459"/>
                  </a:moveTo>
                  <a:lnTo>
                    <a:pt x="822690" y="1197459"/>
                  </a:lnTo>
                  <a:lnTo>
                    <a:pt x="822690" y="1234709"/>
                  </a:lnTo>
                  <a:lnTo>
                    <a:pt x="670138" y="1234709"/>
                  </a:lnTo>
                  <a:close/>
                  <a:moveTo>
                    <a:pt x="362534" y="1197459"/>
                  </a:moveTo>
                  <a:lnTo>
                    <a:pt x="515096" y="1197459"/>
                  </a:lnTo>
                  <a:lnTo>
                    <a:pt x="515096" y="1234709"/>
                  </a:lnTo>
                  <a:lnTo>
                    <a:pt x="362534" y="1234709"/>
                  </a:lnTo>
                  <a:close/>
                  <a:moveTo>
                    <a:pt x="4158634" y="1148025"/>
                  </a:moveTo>
                  <a:lnTo>
                    <a:pt x="4178862" y="1179528"/>
                  </a:lnTo>
                  <a:cubicBezTo>
                    <a:pt x="4132086" y="1207396"/>
                    <a:pt x="4078986" y="1224359"/>
                    <a:pt x="4024622" y="1229205"/>
                  </a:cubicBezTo>
                  <a:lnTo>
                    <a:pt x="4020830" y="1191644"/>
                  </a:lnTo>
                  <a:cubicBezTo>
                    <a:pt x="4068872" y="1186798"/>
                    <a:pt x="4116914" y="1172258"/>
                    <a:pt x="4158634" y="1148025"/>
                  </a:cubicBezTo>
                  <a:close/>
                  <a:moveTo>
                    <a:pt x="111944" y="1082109"/>
                  </a:moveTo>
                  <a:cubicBezTo>
                    <a:pt x="141492" y="1118238"/>
                    <a:pt x="180890" y="1148138"/>
                    <a:pt x="223981" y="1166825"/>
                  </a:cubicBezTo>
                  <a:lnTo>
                    <a:pt x="209207" y="1201708"/>
                  </a:lnTo>
                  <a:cubicBezTo>
                    <a:pt x="159960" y="1180529"/>
                    <a:pt x="116869" y="1148138"/>
                    <a:pt x="82396" y="1107025"/>
                  </a:cubicBezTo>
                  <a:close/>
                  <a:moveTo>
                    <a:pt x="4300646" y="917321"/>
                  </a:moveTo>
                  <a:lnTo>
                    <a:pt x="4338208" y="921012"/>
                  </a:lnTo>
                  <a:cubicBezTo>
                    <a:pt x="4333360" y="972690"/>
                    <a:pt x="4316398" y="1025598"/>
                    <a:pt x="4288530" y="1069893"/>
                  </a:cubicBezTo>
                  <a:lnTo>
                    <a:pt x="4257026" y="1050206"/>
                  </a:lnTo>
                  <a:cubicBezTo>
                    <a:pt x="4281260" y="1010833"/>
                    <a:pt x="4297012" y="964077"/>
                    <a:pt x="4300646" y="917321"/>
                  </a:cubicBezTo>
                  <a:close/>
                  <a:moveTo>
                    <a:pt x="0" y="812954"/>
                  </a:moveTo>
                  <a:lnTo>
                    <a:pt x="39297" y="812954"/>
                  </a:lnTo>
                  <a:lnTo>
                    <a:pt x="39297" y="887545"/>
                  </a:lnTo>
                  <a:cubicBezTo>
                    <a:pt x="39297" y="912831"/>
                    <a:pt x="41832" y="938116"/>
                    <a:pt x="48170" y="962137"/>
                  </a:cubicBezTo>
                  <a:lnTo>
                    <a:pt x="10141" y="970987"/>
                  </a:lnTo>
                  <a:cubicBezTo>
                    <a:pt x="3803" y="944437"/>
                    <a:pt x="0" y="916623"/>
                    <a:pt x="0" y="887545"/>
                  </a:cubicBezTo>
                  <a:close/>
                  <a:moveTo>
                    <a:pt x="4306462" y="615208"/>
                  </a:moveTo>
                  <a:lnTo>
                    <a:pt x="4343674" y="615208"/>
                  </a:lnTo>
                  <a:lnTo>
                    <a:pt x="4343674" y="767760"/>
                  </a:lnTo>
                  <a:lnTo>
                    <a:pt x="4306462" y="767760"/>
                  </a:lnTo>
                  <a:close/>
                  <a:moveTo>
                    <a:pt x="0" y="505350"/>
                  </a:moveTo>
                  <a:lnTo>
                    <a:pt x="37250" y="505350"/>
                  </a:lnTo>
                  <a:lnTo>
                    <a:pt x="37250" y="657912"/>
                  </a:lnTo>
                  <a:lnTo>
                    <a:pt x="0" y="657912"/>
                  </a:lnTo>
                  <a:close/>
                  <a:moveTo>
                    <a:pt x="4306462" y="307604"/>
                  </a:moveTo>
                  <a:lnTo>
                    <a:pt x="4343674" y="307604"/>
                  </a:lnTo>
                  <a:lnTo>
                    <a:pt x="4343674" y="460156"/>
                  </a:lnTo>
                  <a:lnTo>
                    <a:pt x="4306462" y="460156"/>
                  </a:lnTo>
                  <a:close/>
                  <a:moveTo>
                    <a:pt x="0" y="203240"/>
                  </a:moveTo>
                  <a:lnTo>
                    <a:pt x="37250" y="203240"/>
                  </a:lnTo>
                  <a:lnTo>
                    <a:pt x="37250" y="355792"/>
                  </a:lnTo>
                  <a:lnTo>
                    <a:pt x="0" y="355792"/>
                  </a:lnTo>
                  <a:close/>
                  <a:moveTo>
                    <a:pt x="4306462" y="0"/>
                  </a:moveTo>
                  <a:lnTo>
                    <a:pt x="4343674" y="0"/>
                  </a:lnTo>
                  <a:lnTo>
                    <a:pt x="4343674" y="152562"/>
                  </a:lnTo>
                  <a:lnTo>
                    <a:pt x="4306462" y="152562"/>
                  </a:lnTo>
                  <a:close/>
                  <a:moveTo>
                    <a:pt x="0" y="0"/>
                  </a:moveTo>
                  <a:lnTo>
                    <a:pt x="37250" y="0"/>
                  </a:lnTo>
                  <a:lnTo>
                    <a:pt x="37250" y="48137"/>
                  </a:lnTo>
                  <a:lnTo>
                    <a:pt x="0" y="48137"/>
                  </a:lnTo>
                  <a:close/>
                </a:path>
              </a:pathLst>
            </a:custGeom>
            <a:solidFill>
              <a:schemeClr val="accent6"/>
            </a:solidFill>
            <a:ln>
              <a:noFill/>
            </a:ln>
            <a:effectLst/>
          </p:spPr>
          <p:txBody>
            <a:bodyPr wrap="square" anchor="ctr">
              <a:noAutofit/>
            </a:bodyPr>
            <a:lstStyle/>
            <a:p>
              <a:endParaRPr lang="en-US"/>
            </a:p>
          </p:txBody>
        </p:sp>
        <p:sp>
          <p:nvSpPr>
            <p:cNvPr id="9" name="Freeform 7">
              <a:extLst>
                <a:ext uri="{FF2B5EF4-FFF2-40B4-BE49-F238E27FC236}">
                  <a16:creationId xmlns:a16="http://schemas.microsoft.com/office/drawing/2014/main" id="{EFCF6191-CA79-4C28-8280-0E08F4DABDC4}"/>
                </a:ext>
              </a:extLst>
            </p:cNvPr>
            <p:cNvSpPr>
              <a:spLocks noChangeArrowheads="1"/>
            </p:cNvSpPr>
            <p:nvPr/>
          </p:nvSpPr>
          <p:spPr bwMode="auto">
            <a:xfrm>
              <a:off x="3559424" y="9796747"/>
              <a:ext cx="38449" cy="1213940"/>
            </a:xfrm>
            <a:custGeom>
              <a:avLst/>
              <a:gdLst>
                <a:gd name="T0" fmla="*/ 31 w 32"/>
                <a:gd name="T1" fmla="*/ 974 h 975"/>
                <a:gd name="T2" fmla="*/ 0 w 32"/>
                <a:gd name="T3" fmla="*/ 974 h 975"/>
                <a:gd name="T4" fmla="*/ 0 w 32"/>
                <a:gd name="T5" fmla="*/ 0 h 975"/>
                <a:gd name="T6" fmla="*/ 31 w 32"/>
                <a:gd name="T7" fmla="*/ 0 h 975"/>
                <a:gd name="T8" fmla="*/ 31 w 32"/>
                <a:gd name="T9" fmla="*/ 974 h 975"/>
              </a:gdLst>
              <a:ahLst/>
              <a:cxnLst>
                <a:cxn ang="0">
                  <a:pos x="T0" y="T1"/>
                </a:cxn>
                <a:cxn ang="0">
                  <a:pos x="T2" y="T3"/>
                </a:cxn>
                <a:cxn ang="0">
                  <a:pos x="T4" y="T5"/>
                </a:cxn>
                <a:cxn ang="0">
                  <a:pos x="T6" y="T7"/>
                </a:cxn>
                <a:cxn ang="0">
                  <a:pos x="T8" y="T9"/>
                </a:cxn>
              </a:cxnLst>
              <a:rect l="0" t="0" r="r" b="b"/>
              <a:pathLst>
                <a:path w="32" h="975">
                  <a:moveTo>
                    <a:pt x="31" y="974"/>
                  </a:moveTo>
                  <a:lnTo>
                    <a:pt x="0" y="974"/>
                  </a:lnTo>
                  <a:lnTo>
                    <a:pt x="0" y="0"/>
                  </a:lnTo>
                  <a:lnTo>
                    <a:pt x="31" y="0"/>
                  </a:lnTo>
                  <a:lnTo>
                    <a:pt x="31" y="974"/>
                  </a:lnTo>
                </a:path>
              </a:pathLst>
            </a:custGeom>
            <a:solidFill>
              <a:schemeClr val="accent6"/>
            </a:solidFill>
            <a:ln>
              <a:noFill/>
            </a:ln>
            <a:effectLst/>
          </p:spPr>
          <p:txBody>
            <a:bodyPr wrap="none" anchor="ctr"/>
            <a:lstStyle/>
            <a:p>
              <a:endParaRPr lang="en-US"/>
            </a:p>
          </p:txBody>
        </p:sp>
        <p:sp>
          <p:nvSpPr>
            <p:cNvPr id="10" name="Freeform 8">
              <a:extLst>
                <a:ext uri="{FF2B5EF4-FFF2-40B4-BE49-F238E27FC236}">
                  <a16:creationId xmlns:a16="http://schemas.microsoft.com/office/drawing/2014/main" id="{E4160DC9-E3AF-4A1B-BE3F-83A2AA1FCC55}"/>
                </a:ext>
              </a:extLst>
            </p:cNvPr>
            <p:cNvSpPr>
              <a:spLocks noChangeArrowheads="1"/>
            </p:cNvSpPr>
            <p:nvPr/>
          </p:nvSpPr>
          <p:spPr bwMode="auto">
            <a:xfrm>
              <a:off x="3361678" y="10790970"/>
              <a:ext cx="439435" cy="439435"/>
            </a:xfrm>
            <a:custGeom>
              <a:avLst/>
              <a:gdLst>
                <a:gd name="T0" fmla="*/ 353 w 354"/>
                <a:gd name="T1" fmla="*/ 177 h 354"/>
                <a:gd name="T2" fmla="*/ 353 w 354"/>
                <a:gd name="T3" fmla="*/ 177 h 354"/>
                <a:gd name="T4" fmla="*/ 176 w 354"/>
                <a:gd name="T5" fmla="*/ 353 h 354"/>
                <a:gd name="T6" fmla="*/ 176 w 354"/>
                <a:gd name="T7" fmla="*/ 353 h 354"/>
                <a:gd name="T8" fmla="*/ 0 w 354"/>
                <a:gd name="T9" fmla="*/ 177 h 354"/>
                <a:gd name="T10" fmla="*/ 0 w 354"/>
                <a:gd name="T11" fmla="*/ 177 h 354"/>
                <a:gd name="T12" fmla="*/ 176 w 354"/>
                <a:gd name="T13" fmla="*/ 0 h 354"/>
                <a:gd name="T14" fmla="*/ 176 w 354"/>
                <a:gd name="T15" fmla="*/ 0 h 354"/>
                <a:gd name="T16" fmla="*/ 353 w 354"/>
                <a:gd name="T17" fmla="*/ 17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4">
                  <a:moveTo>
                    <a:pt x="353" y="177"/>
                  </a:moveTo>
                  <a:lnTo>
                    <a:pt x="353" y="177"/>
                  </a:lnTo>
                  <a:cubicBezTo>
                    <a:pt x="353" y="274"/>
                    <a:pt x="274" y="353"/>
                    <a:pt x="176" y="353"/>
                  </a:cubicBezTo>
                  <a:lnTo>
                    <a:pt x="176" y="353"/>
                  </a:lnTo>
                  <a:cubicBezTo>
                    <a:pt x="79" y="353"/>
                    <a:pt x="0" y="274"/>
                    <a:pt x="0" y="177"/>
                  </a:cubicBezTo>
                  <a:lnTo>
                    <a:pt x="0" y="177"/>
                  </a:lnTo>
                  <a:cubicBezTo>
                    <a:pt x="0" y="79"/>
                    <a:pt x="79" y="0"/>
                    <a:pt x="176" y="0"/>
                  </a:cubicBezTo>
                  <a:lnTo>
                    <a:pt x="176" y="0"/>
                  </a:lnTo>
                  <a:cubicBezTo>
                    <a:pt x="274" y="0"/>
                    <a:pt x="353" y="79"/>
                    <a:pt x="353" y="177"/>
                  </a:cubicBezTo>
                </a:path>
              </a:pathLst>
            </a:custGeom>
            <a:solidFill>
              <a:schemeClr val="accent6"/>
            </a:solidFill>
            <a:ln>
              <a:noFill/>
            </a:ln>
            <a:effectLst/>
          </p:spPr>
          <p:txBody>
            <a:bodyPr wrap="none" anchor="ctr"/>
            <a:lstStyle/>
            <a:p>
              <a:endParaRPr lang="en-US"/>
            </a:p>
          </p:txBody>
        </p:sp>
        <p:sp>
          <p:nvSpPr>
            <p:cNvPr id="11" name="Freeform 9">
              <a:extLst>
                <a:ext uri="{FF2B5EF4-FFF2-40B4-BE49-F238E27FC236}">
                  <a16:creationId xmlns:a16="http://schemas.microsoft.com/office/drawing/2014/main" id="{93FDA6E1-A447-4ADE-A563-A580195EAC8A}"/>
                </a:ext>
              </a:extLst>
            </p:cNvPr>
            <p:cNvSpPr>
              <a:spLocks noChangeArrowheads="1"/>
            </p:cNvSpPr>
            <p:nvPr/>
          </p:nvSpPr>
          <p:spPr bwMode="auto">
            <a:xfrm>
              <a:off x="20779776" y="4336769"/>
              <a:ext cx="38452" cy="1213940"/>
            </a:xfrm>
            <a:custGeom>
              <a:avLst/>
              <a:gdLst>
                <a:gd name="T0" fmla="*/ 30 w 31"/>
                <a:gd name="T1" fmla="*/ 973 h 974"/>
                <a:gd name="T2" fmla="*/ 0 w 31"/>
                <a:gd name="T3" fmla="*/ 973 h 974"/>
                <a:gd name="T4" fmla="*/ 0 w 31"/>
                <a:gd name="T5" fmla="*/ 0 h 974"/>
                <a:gd name="T6" fmla="*/ 30 w 31"/>
                <a:gd name="T7" fmla="*/ 0 h 974"/>
                <a:gd name="T8" fmla="*/ 30 w 31"/>
                <a:gd name="T9" fmla="*/ 973 h 974"/>
              </a:gdLst>
              <a:ahLst/>
              <a:cxnLst>
                <a:cxn ang="0">
                  <a:pos x="T0" y="T1"/>
                </a:cxn>
                <a:cxn ang="0">
                  <a:pos x="T2" y="T3"/>
                </a:cxn>
                <a:cxn ang="0">
                  <a:pos x="T4" y="T5"/>
                </a:cxn>
                <a:cxn ang="0">
                  <a:pos x="T6" y="T7"/>
                </a:cxn>
                <a:cxn ang="0">
                  <a:pos x="T8" y="T9"/>
                </a:cxn>
              </a:cxnLst>
              <a:rect l="0" t="0" r="r" b="b"/>
              <a:pathLst>
                <a:path w="31" h="974">
                  <a:moveTo>
                    <a:pt x="30" y="973"/>
                  </a:moveTo>
                  <a:lnTo>
                    <a:pt x="0" y="973"/>
                  </a:lnTo>
                  <a:lnTo>
                    <a:pt x="0" y="0"/>
                  </a:lnTo>
                  <a:lnTo>
                    <a:pt x="30" y="0"/>
                  </a:lnTo>
                  <a:lnTo>
                    <a:pt x="30" y="973"/>
                  </a:lnTo>
                </a:path>
              </a:pathLst>
            </a:custGeom>
            <a:solidFill>
              <a:schemeClr val="accent6"/>
            </a:solidFill>
            <a:ln>
              <a:noFill/>
            </a:ln>
            <a:effectLst/>
          </p:spPr>
          <p:txBody>
            <a:bodyPr wrap="none" anchor="ctr"/>
            <a:lstStyle/>
            <a:p>
              <a:endParaRPr lang="en-US"/>
            </a:p>
          </p:txBody>
        </p:sp>
        <p:sp>
          <p:nvSpPr>
            <p:cNvPr id="12" name="Freeform 10">
              <a:extLst>
                <a:ext uri="{FF2B5EF4-FFF2-40B4-BE49-F238E27FC236}">
                  <a16:creationId xmlns:a16="http://schemas.microsoft.com/office/drawing/2014/main" id="{A960FFBB-B9BC-4AFF-90B0-F1F0DF28455C}"/>
                </a:ext>
              </a:extLst>
            </p:cNvPr>
            <p:cNvSpPr>
              <a:spLocks noChangeArrowheads="1"/>
            </p:cNvSpPr>
            <p:nvPr/>
          </p:nvSpPr>
          <p:spPr bwMode="auto">
            <a:xfrm>
              <a:off x="20576539" y="4117052"/>
              <a:ext cx="439435" cy="444929"/>
            </a:xfrm>
            <a:custGeom>
              <a:avLst/>
              <a:gdLst>
                <a:gd name="T0" fmla="*/ 0 w 354"/>
                <a:gd name="T1" fmla="*/ 177 h 355"/>
                <a:gd name="T2" fmla="*/ 0 w 354"/>
                <a:gd name="T3" fmla="*/ 177 h 355"/>
                <a:gd name="T4" fmla="*/ 176 w 354"/>
                <a:gd name="T5" fmla="*/ 0 h 355"/>
                <a:gd name="T6" fmla="*/ 176 w 354"/>
                <a:gd name="T7" fmla="*/ 0 h 355"/>
                <a:gd name="T8" fmla="*/ 353 w 354"/>
                <a:gd name="T9" fmla="*/ 177 h 355"/>
                <a:gd name="T10" fmla="*/ 353 w 354"/>
                <a:gd name="T11" fmla="*/ 177 h 355"/>
                <a:gd name="T12" fmla="*/ 176 w 354"/>
                <a:gd name="T13" fmla="*/ 354 h 355"/>
                <a:gd name="T14" fmla="*/ 176 w 354"/>
                <a:gd name="T15" fmla="*/ 354 h 355"/>
                <a:gd name="T16" fmla="*/ 0 w 354"/>
                <a:gd name="T17"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5">
                  <a:moveTo>
                    <a:pt x="0" y="177"/>
                  </a:moveTo>
                  <a:lnTo>
                    <a:pt x="0" y="177"/>
                  </a:lnTo>
                  <a:cubicBezTo>
                    <a:pt x="0" y="79"/>
                    <a:pt x="79" y="0"/>
                    <a:pt x="176" y="0"/>
                  </a:cubicBezTo>
                  <a:lnTo>
                    <a:pt x="176" y="0"/>
                  </a:lnTo>
                  <a:cubicBezTo>
                    <a:pt x="274" y="0"/>
                    <a:pt x="353" y="79"/>
                    <a:pt x="353" y="177"/>
                  </a:cubicBezTo>
                  <a:lnTo>
                    <a:pt x="353" y="177"/>
                  </a:lnTo>
                  <a:cubicBezTo>
                    <a:pt x="353" y="274"/>
                    <a:pt x="274" y="354"/>
                    <a:pt x="176" y="354"/>
                  </a:cubicBezTo>
                  <a:lnTo>
                    <a:pt x="176" y="354"/>
                  </a:lnTo>
                  <a:cubicBezTo>
                    <a:pt x="79" y="354"/>
                    <a:pt x="0" y="274"/>
                    <a:pt x="0" y="177"/>
                  </a:cubicBezTo>
                </a:path>
              </a:pathLst>
            </a:custGeom>
            <a:solidFill>
              <a:schemeClr val="accent6"/>
            </a:solidFill>
            <a:ln>
              <a:noFill/>
            </a:ln>
            <a:effectLst/>
          </p:spPr>
          <p:txBody>
            <a:bodyPr wrap="none" anchor="ctr"/>
            <a:lstStyle/>
            <a:p>
              <a:endParaRPr lang="en-US"/>
            </a:p>
          </p:txBody>
        </p:sp>
        <p:sp>
          <p:nvSpPr>
            <p:cNvPr id="13" name="Freeform 11">
              <a:extLst>
                <a:ext uri="{FF2B5EF4-FFF2-40B4-BE49-F238E27FC236}">
                  <a16:creationId xmlns:a16="http://schemas.microsoft.com/office/drawing/2014/main" id="{E0BFB5CC-ADB9-41A6-89F1-38D3C0B026D2}"/>
                </a:ext>
              </a:extLst>
            </p:cNvPr>
            <p:cNvSpPr>
              <a:spLocks noChangeArrowheads="1"/>
            </p:cNvSpPr>
            <p:nvPr/>
          </p:nvSpPr>
          <p:spPr bwMode="auto">
            <a:xfrm>
              <a:off x="19054994" y="5550709"/>
              <a:ext cx="3482521" cy="4251532"/>
            </a:xfrm>
            <a:custGeom>
              <a:avLst/>
              <a:gdLst>
                <a:gd name="T0" fmla="*/ 2752 w 2794"/>
                <a:gd name="T1" fmla="*/ 3089 h 3411"/>
                <a:gd name="T2" fmla="*/ 2752 w 2794"/>
                <a:gd name="T3" fmla="*/ 3089 h 3411"/>
                <a:gd name="T4" fmla="*/ 2471 w 2794"/>
                <a:gd name="T5" fmla="*/ 3370 h 3411"/>
                <a:gd name="T6" fmla="*/ 321 w 2794"/>
                <a:gd name="T7" fmla="*/ 3370 h 3411"/>
                <a:gd name="T8" fmla="*/ 321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5 w 2794"/>
                <a:gd name="T21" fmla="*/ 0 h 3411"/>
                <a:gd name="T22" fmla="*/ 1725 w 2794"/>
                <a:gd name="T23" fmla="*/ 0 h 3411"/>
                <a:gd name="T24" fmla="*/ 1396 w 2794"/>
                <a:gd name="T25" fmla="*/ 239 h 3411"/>
                <a:gd name="T26" fmla="*/ 1396 w 2794"/>
                <a:gd name="T27" fmla="*/ 239 h 3411"/>
                <a:gd name="T28" fmla="*/ 1067 w 2794"/>
                <a:gd name="T29" fmla="*/ 0 h 3411"/>
                <a:gd name="T30" fmla="*/ 321 w 2794"/>
                <a:gd name="T31" fmla="*/ 0 h 3411"/>
                <a:gd name="T32" fmla="*/ 321 w 2794"/>
                <a:gd name="T33" fmla="*/ 0 h 3411"/>
                <a:gd name="T34" fmla="*/ 0 w 2794"/>
                <a:gd name="T35" fmla="*/ 321 h 3411"/>
                <a:gd name="T36" fmla="*/ 0 w 2794"/>
                <a:gd name="T37" fmla="*/ 3089 h 3411"/>
                <a:gd name="T38" fmla="*/ 0 w 2794"/>
                <a:gd name="T39" fmla="*/ 3089 h 3411"/>
                <a:gd name="T40" fmla="*/ 321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1" y="3370"/>
                  </a:lnTo>
                  <a:lnTo>
                    <a:pt x="321" y="3370"/>
                  </a:lnTo>
                  <a:cubicBezTo>
                    <a:pt x="167" y="3370"/>
                    <a:pt x="41" y="3244"/>
                    <a:pt x="41" y="3089"/>
                  </a:cubicBezTo>
                  <a:lnTo>
                    <a:pt x="41" y="935"/>
                  </a:lnTo>
                  <a:lnTo>
                    <a:pt x="2752" y="935"/>
                  </a:lnTo>
                  <a:lnTo>
                    <a:pt x="2752"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3" y="3266"/>
                    <a:pt x="2793" y="3089"/>
                  </a:cubicBezTo>
                  <a:lnTo>
                    <a:pt x="2793" y="321"/>
                  </a:lnTo>
                  <a:lnTo>
                    <a:pt x="2793" y="321"/>
                  </a:lnTo>
                  <a:cubicBezTo>
                    <a:pt x="2793" y="145"/>
                    <a:pt x="2648" y="0"/>
                    <a:pt x="2471" y="0"/>
                  </a:cubicBezTo>
                  <a:close/>
                </a:path>
              </a:pathLst>
            </a:custGeom>
            <a:solidFill>
              <a:schemeClr val="accent5"/>
            </a:solidFill>
            <a:ln>
              <a:noFill/>
            </a:ln>
            <a:effectLst/>
          </p:spPr>
          <p:txBody>
            <a:bodyPr wrap="none" anchor="ctr"/>
            <a:lstStyle/>
            <a:p>
              <a:endParaRPr lang="en-US"/>
            </a:p>
          </p:txBody>
        </p:sp>
        <p:sp>
          <p:nvSpPr>
            <p:cNvPr id="14" name="Freeform 12">
              <a:extLst>
                <a:ext uri="{FF2B5EF4-FFF2-40B4-BE49-F238E27FC236}">
                  <a16:creationId xmlns:a16="http://schemas.microsoft.com/office/drawing/2014/main" id="{B30A741F-217A-40F7-9181-F251389C3E9E}"/>
                </a:ext>
              </a:extLst>
            </p:cNvPr>
            <p:cNvSpPr>
              <a:spLocks noChangeArrowheads="1"/>
            </p:cNvSpPr>
            <p:nvPr/>
          </p:nvSpPr>
          <p:spPr bwMode="auto">
            <a:xfrm>
              <a:off x="14754027" y="5550709"/>
              <a:ext cx="3482521" cy="4251532"/>
            </a:xfrm>
            <a:custGeom>
              <a:avLst/>
              <a:gdLst>
                <a:gd name="T0" fmla="*/ 2752 w 2794"/>
                <a:gd name="T1" fmla="*/ 3089 h 3411"/>
                <a:gd name="T2" fmla="*/ 2752 w 2794"/>
                <a:gd name="T3" fmla="*/ 3089 h 3411"/>
                <a:gd name="T4" fmla="*/ 2472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2 w 2794"/>
                <a:gd name="T19" fmla="*/ 0 h 3411"/>
                <a:gd name="T20" fmla="*/ 1726 w 2794"/>
                <a:gd name="T21" fmla="*/ 0 h 3411"/>
                <a:gd name="T22" fmla="*/ 1726 w 2794"/>
                <a:gd name="T23" fmla="*/ 0 h 3411"/>
                <a:gd name="T24" fmla="*/ 1397 w 2794"/>
                <a:gd name="T25" fmla="*/ 239 h 3411"/>
                <a:gd name="T26" fmla="*/ 1397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2 w 2794"/>
                <a:gd name="T43" fmla="*/ 3410 h 3411"/>
                <a:gd name="T44" fmla="*/ 2472 w 2794"/>
                <a:gd name="T45" fmla="*/ 3410 h 3411"/>
                <a:gd name="T46" fmla="*/ 2793 w 2794"/>
                <a:gd name="T47" fmla="*/ 3089 h 3411"/>
                <a:gd name="T48" fmla="*/ 2793 w 2794"/>
                <a:gd name="T49" fmla="*/ 321 h 3411"/>
                <a:gd name="T50" fmla="*/ 2793 w 2794"/>
                <a:gd name="T51" fmla="*/ 321 h 3411"/>
                <a:gd name="T52" fmla="*/ 2472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2" y="3370"/>
                  </a:cubicBezTo>
                  <a:lnTo>
                    <a:pt x="322" y="3370"/>
                  </a:lnTo>
                  <a:lnTo>
                    <a:pt x="322" y="3370"/>
                  </a:lnTo>
                  <a:cubicBezTo>
                    <a:pt x="167" y="3370"/>
                    <a:pt x="41" y="3244"/>
                    <a:pt x="41" y="3089"/>
                  </a:cubicBezTo>
                  <a:lnTo>
                    <a:pt x="41" y="935"/>
                  </a:lnTo>
                  <a:lnTo>
                    <a:pt x="2752" y="935"/>
                  </a:lnTo>
                  <a:lnTo>
                    <a:pt x="2752" y="3089"/>
                  </a:lnTo>
                  <a:close/>
                  <a:moveTo>
                    <a:pt x="2472" y="0"/>
                  </a:moveTo>
                  <a:lnTo>
                    <a:pt x="1726" y="0"/>
                  </a:lnTo>
                  <a:lnTo>
                    <a:pt x="1726" y="0"/>
                  </a:lnTo>
                  <a:cubicBezTo>
                    <a:pt x="1681" y="139"/>
                    <a:pt x="1551" y="239"/>
                    <a:pt x="1397" y="239"/>
                  </a:cubicBezTo>
                  <a:lnTo>
                    <a:pt x="1397" y="239"/>
                  </a:lnTo>
                  <a:cubicBezTo>
                    <a:pt x="1243" y="239"/>
                    <a:pt x="1113" y="139"/>
                    <a:pt x="1067" y="0"/>
                  </a:cubicBezTo>
                  <a:lnTo>
                    <a:pt x="322" y="0"/>
                  </a:lnTo>
                  <a:lnTo>
                    <a:pt x="322" y="0"/>
                  </a:lnTo>
                  <a:cubicBezTo>
                    <a:pt x="145" y="0"/>
                    <a:pt x="0" y="145"/>
                    <a:pt x="0" y="321"/>
                  </a:cubicBezTo>
                  <a:lnTo>
                    <a:pt x="0" y="3089"/>
                  </a:lnTo>
                  <a:lnTo>
                    <a:pt x="0" y="3089"/>
                  </a:lnTo>
                  <a:cubicBezTo>
                    <a:pt x="0" y="3266"/>
                    <a:pt x="145" y="3410"/>
                    <a:pt x="322" y="3410"/>
                  </a:cubicBezTo>
                  <a:lnTo>
                    <a:pt x="2472" y="3410"/>
                  </a:lnTo>
                  <a:lnTo>
                    <a:pt x="2472" y="3410"/>
                  </a:lnTo>
                  <a:cubicBezTo>
                    <a:pt x="2649" y="3410"/>
                    <a:pt x="2793" y="3266"/>
                    <a:pt x="2793" y="3089"/>
                  </a:cubicBezTo>
                  <a:lnTo>
                    <a:pt x="2793" y="321"/>
                  </a:lnTo>
                  <a:lnTo>
                    <a:pt x="2793" y="321"/>
                  </a:lnTo>
                  <a:cubicBezTo>
                    <a:pt x="2793" y="145"/>
                    <a:pt x="2649" y="0"/>
                    <a:pt x="2472" y="0"/>
                  </a:cubicBezTo>
                  <a:close/>
                </a:path>
              </a:pathLst>
            </a:custGeom>
            <a:solidFill>
              <a:schemeClr val="accent4"/>
            </a:solidFill>
            <a:ln>
              <a:noFill/>
            </a:ln>
            <a:effectLst/>
          </p:spPr>
          <p:txBody>
            <a:bodyPr wrap="none" anchor="ctr"/>
            <a:lstStyle/>
            <a:p>
              <a:endParaRPr lang="en-US"/>
            </a:p>
          </p:txBody>
        </p:sp>
        <p:sp>
          <p:nvSpPr>
            <p:cNvPr id="15" name="Freeform 13">
              <a:extLst>
                <a:ext uri="{FF2B5EF4-FFF2-40B4-BE49-F238E27FC236}">
                  <a16:creationId xmlns:a16="http://schemas.microsoft.com/office/drawing/2014/main" id="{9566FC7D-39A1-4724-842D-982EB79FCA0C}"/>
                </a:ext>
              </a:extLst>
            </p:cNvPr>
            <p:cNvSpPr>
              <a:spLocks noChangeArrowheads="1"/>
            </p:cNvSpPr>
            <p:nvPr/>
          </p:nvSpPr>
          <p:spPr bwMode="auto">
            <a:xfrm>
              <a:off x="16110781" y="5039865"/>
              <a:ext cx="763520" cy="763520"/>
            </a:xfrm>
            <a:custGeom>
              <a:avLst/>
              <a:gdLst>
                <a:gd name="T0" fmla="*/ 306 w 612"/>
                <a:gd name="T1" fmla="*/ 0 h 611"/>
                <a:gd name="T2" fmla="*/ 306 w 612"/>
                <a:gd name="T3" fmla="*/ 0 h 611"/>
                <a:gd name="T4" fmla="*/ 0 w 612"/>
                <a:gd name="T5" fmla="*/ 305 h 611"/>
                <a:gd name="T6" fmla="*/ 0 w 612"/>
                <a:gd name="T7" fmla="*/ 305 h 611"/>
                <a:gd name="T8" fmla="*/ 306 w 612"/>
                <a:gd name="T9" fmla="*/ 610 h 611"/>
                <a:gd name="T10" fmla="*/ 306 w 612"/>
                <a:gd name="T11" fmla="*/ 610 h 611"/>
                <a:gd name="T12" fmla="*/ 611 w 612"/>
                <a:gd name="T13" fmla="*/ 305 h 611"/>
                <a:gd name="T14" fmla="*/ 611 w 612"/>
                <a:gd name="T15" fmla="*/ 305 h 611"/>
                <a:gd name="T16" fmla="*/ 306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6" y="0"/>
                  </a:moveTo>
                  <a:lnTo>
                    <a:pt x="306" y="0"/>
                  </a:lnTo>
                  <a:cubicBezTo>
                    <a:pt x="137" y="0"/>
                    <a:pt x="0" y="136"/>
                    <a:pt x="0" y="305"/>
                  </a:cubicBezTo>
                  <a:lnTo>
                    <a:pt x="0" y="305"/>
                  </a:lnTo>
                  <a:cubicBezTo>
                    <a:pt x="0" y="474"/>
                    <a:pt x="137" y="610"/>
                    <a:pt x="306" y="610"/>
                  </a:cubicBezTo>
                  <a:lnTo>
                    <a:pt x="306" y="610"/>
                  </a:lnTo>
                  <a:cubicBezTo>
                    <a:pt x="474" y="610"/>
                    <a:pt x="611" y="474"/>
                    <a:pt x="611" y="305"/>
                  </a:cubicBezTo>
                  <a:lnTo>
                    <a:pt x="611" y="305"/>
                  </a:lnTo>
                  <a:cubicBezTo>
                    <a:pt x="611" y="136"/>
                    <a:pt x="474" y="0"/>
                    <a:pt x="306" y="0"/>
                  </a:cubicBezTo>
                </a:path>
              </a:pathLst>
            </a:custGeom>
            <a:solidFill>
              <a:schemeClr val="accent4"/>
            </a:solidFill>
            <a:ln>
              <a:noFill/>
            </a:ln>
            <a:effectLst/>
          </p:spPr>
          <p:txBody>
            <a:bodyPr wrap="none" anchor="ctr"/>
            <a:lstStyle/>
            <a:p>
              <a:endParaRPr lang="en-US"/>
            </a:p>
          </p:txBody>
        </p:sp>
        <p:sp>
          <p:nvSpPr>
            <p:cNvPr id="16" name="Freeform 14">
              <a:extLst>
                <a:ext uri="{FF2B5EF4-FFF2-40B4-BE49-F238E27FC236}">
                  <a16:creationId xmlns:a16="http://schemas.microsoft.com/office/drawing/2014/main" id="{BAE653AF-C7B0-4A73-AC48-AED79F8A29EF}"/>
                </a:ext>
              </a:extLst>
            </p:cNvPr>
            <p:cNvSpPr>
              <a:spLocks noChangeArrowheads="1"/>
            </p:cNvSpPr>
            <p:nvPr/>
          </p:nvSpPr>
          <p:spPr bwMode="auto">
            <a:xfrm>
              <a:off x="6146595" y="5550709"/>
              <a:ext cx="3477030" cy="4251532"/>
            </a:xfrm>
            <a:custGeom>
              <a:avLst/>
              <a:gdLst>
                <a:gd name="T0" fmla="*/ 2751 w 2793"/>
                <a:gd name="T1" fmla="*/ 3089 h 3411"/>
                <a:gd name="T2" fmla="*/ 2751 w 2793"/>
                <a:gd name="T3" fmla="*/ 3089 h 3411"/>
                <a:gd name="T4" fmla="*/ 2471 w 2793"/>
                <a:gd name="T5" fmla="*/ 3370 h 3411"/>
                <a:gd name="T6" fmla="*/ 321 w 2793"/>
                <a:gd name="T7" fmla="*/ 3370 h 3411"/>
                <a:gd name="T8" fmla="*/ 321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1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1 w 2793"/>
                <a:gd name="T31" fmla="*/ 0 h 3411"/>
                <a:gd name="T32" fmla="*/ 321 w 2793"/>
                <a:gd name="T33" fmla="*/ 0 h 3411"/>
                <a:gd name="T34" fmla="*/ 0 w 2793"/>
                <a:gd name="T35" fmla="*/ 321 h 3411"/>
                <a:gd name="T36" fmla="*/ 0 w 2793"/>
                <a:gd name="T37" fmla="*/ 3089 h 3411"/>
                <a:gd name="T38" fmla="*/ 0 w 2793"/>
                <a:gd name="T39" fmla="*/ 3089 h 3411"/>
                <a:gd name="T40" fmla="*/ 321 w 2793"/>
                <a:gd name="T41" fmla="*/ 3410 h 3411"/>
                <a:gd name="T42" fmla="*/ 2471 w 2793"/>
                <a:gd name="T43" fmla="*/ 3410 h 3411"/>
                <a:gd name="T44" fmla="*/ 2471 w 2793"/>
                <a:gd name="T45" fmla="*/ 3410 h 3411"/>
                <a:gd name="T46" fmla="*/ 2792 w 2793"/>
                <a:gd name="T47" fmla="*/ 3089 h 3411"/>
                <a:gd name="T48" fmla="*/ 2792 w 2793"/>
                <a:gd name="T49" fmla="*/ 321 h 3411"/>
                <a:gd name="T50" fmla="*/ 2792 w 2793"/>
                <a:gd name="T51" fmla="*/ 321 h 3411"/>
                <a:gd name="T52" fmla="*/ 2471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1" y="3370"/>
                  </a:cubicBezTo>
                  <a:lnTo>
                    <a:pt x="321" y="3370"/>
                  </a:lnTo>
                  <a:lnTo>
                    <a:pt x="321" y="3370"/>
                  </a:lnTo>
                  <a:cubicBezTo>
                    <a:pt x="167" y="3370"/>
                    <a:pt x="41" y="3244"/>
                    <a:pt x="41" y="3089"/>
                  </a:cubicBezTo>
                  <a:lnTo>
                    <a:pt x="41" y="935"/>
                  </a:lnTo>
                  <a:lnTo>
                    <a:pt x="2751" y="935"/>
                  </a:lnTo>
                  <a:lnTo>
                    <a:pt x="2751"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2" y="3266"/>
                    <a:pt x="2792" y="3089"/>
                  </a:cubicBezTo>
                  <a:lnTo>
                    <a:pt x="2792" y="321"/>
                  </a:lnTo>
                  <a:lnTo>
                    <a:pt x="2792" y="321"/>
                  </a:lnTo>
                  <a:cubicBezTo>
                    <a:pt x="2792" y="145"/>
                    <a:pt x="2648" y="0"/>
                    <a:pt x="2471" y="0"/>
                  </a:cubicBezTo>
                  <a:close/>
                </a:path>
              </a:pathLst>
            </a:custGeom>
            <a:solidFill>
              <a:schemeClr val="accent2"/>
            </a:solidFill>
            <a:ln>
              <a:noFill/>
            </a:ln>
            <a:effectLst/>
          </p:spPr>
          <p:txBody>
            <a:bodyPr wrap="none" anchor="ctr"/>
            <a:lstStyle/>
            <a:p>
              <a:endParaRPr lang="en-US"/>
            </a:p>
          </p:txBody>
        </p:sp>
        <p:sp>
          <p:nvSpPr>
            <p:cNvPr id="17" name="Freeform 15">
              <a:extLst>
                <a:ext uri="{FF2B5EF4-FFF2-40B4-BE49-F238E27FC236}">
                  <a16:creationId xmlns:a16="http://schemas.microsoft.com/office/drawing/2014/main" id="{EA9D371A-24B9-4191-9139-D8E52948BC07}"/>
                </a:ext>
              </a:extLst>
            </p:cNvPr>
            <p:cNvSpPr>
              <a:spLocks noChangeArrowheads="1"/>
            </p:cNvSpPr>
            <p:nvPr/>
          </p:nvSpPr>
          <p:spPr bwMode="auto">
            <a:xfrm>
              <a:off x="10447565" y="5550709"/>
              <a:ext cx="3477027" cy="4251532"/>
            </a:xfrm>
            <a:custGeom>
              <a:avLst/>
              <a:gdLst>
                <a:gd name="T0" fmla="*/ 2751 w 2793"/>
                <a:gd name="T1" fmla="*/ 3089 h 3411"/>
                <a:gd name="T2" fmla="*/ 2751 w 2793"/>
                <a:gd name="T3" fmla="*/ 3089 h 3411"/>
                <a:gd name="T4" fmla="*/ 2470 w 2793"/>
                <a:gd name="T5" fmla="*/ 3370 h 3411"/>
                <a:gd name="T6" fmla="*/ 322 w 2793"/>
                <a:gd name="T7" fmla="*/ 3370 h 3411"/>
                <a:gd name="T8" fmla="*/ 322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0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2 w 2793"/>
                <a:gd name="T31" fmla="*/ 0 h 3411"/>
                <a:gd name="T32" fmla="*/ 322 w 2793"/>
                <a:gd name="T33" fmla="*/ 0 h 3411"/>
                <a:gd name="T34" fmla="*/ 0 w 2793"/>
                <a:gd name="T35" fmla="*/ 321 h 3411"/>
                <a:gd name="T36" fmla="*/ 0 w 2793"/>
                <a:gd name="T37" fmla="*/ 3089 h 3411"/>
                <a:gd name="T38" fmla="*/ 0 w 2793"/>
                <a:gd name="T39" fmla="*/ 3089 h 3411"/>
                <a:gd name="T40" fmla="*/ 322 w 2793"/>
                <a:gd name="T41" fmla="*/ 3410 h 3411"/>
                <a:gd name="T42" fmla="*/ 2470 w 2793"/>
                <a:gd name="T43" fmla="*/ 3410 h 3411"/>
                <a:gd name="T44" fmla="*/ 2470 w 2793"/>
                <a:gd name="T45" fmla="*/ 3410 h 3411"/>
                <a:gd name="T46" fmla="*/ 2792 w 2793"/>
                <a:gd name="T47" fmla="*/ 3089 h 3411"/>
                <a:gd name="T48" fmla="*/ 2792 w 2793"/>
                <a:gd name="T49" fmla="*/ 321 h 3411"/>
                <a:gd name="T50" fmla="*/ 2792 w 2793"/>
                <a:gd name="T51" fmla="*/ 321 h 3411"/>
                <a:gd name="T52" fmla="*/ 2470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0" y="3370"/>
                  </a:cubicBezTo>
                  <a:lnTo>
                    <a:pt x="322" y="3370"/>
                  </a:lnTo>
                  <a:lnTo>
                    <a:pt x="322" y="3370"/>
                  </a:lnTo>
                  <a:cubicBezTo>
                    <a:pt x="167" y="3370"/>
                    <a:pt x="41" y="3244"/>
                    <a:pt x="41" y="3089"/>
                  </a:cubicBezTo>
                  <a:lnTo>
                    <a:pt x="41" y="935"/>
                  </a:lnTo>
                  <a:lnTo>
                    <a:pt x="2751" y="935"/>
                  </a:lnTo>
                  <a:lnTo>
                    <a:pt x="2751" y="3089"/>
                  </a:lnTo>
                  <a:close/>
                  <a:moveTo>
                    <a:pt x="2470" y="0"/>
                  </a:moveTo>
                  <a:lnTo>
                    <a:pt x="1725" y="0"/>
                  </a:lnTo>
                  <a:lnTo>
                    <a:pt x="1725" y="0"/>
                  </a:lnTo>
                  <a:cubicBezTo>
                    <a:pt x="1679" y="139"/>
                    <a:pt x="1549" y="239"/>
                    <a:pt x="1396" y="239"/>
                  </a:cubicBezTo>
                  <a:lnTo>
                    <a:pt x="1396" y="239"/>
                  </a:lnTo>
                  <a:cubicBezTo>
                    <a:pt x="1242" y="239"/>
                    <a:pt x="1112" y="139"/>
                    <a:pt x="1067" y="0"/>
                  </a:cubicBezTo>
                  <a:lnTo>
                    <a:pt x="322" y="0"/>
                  </a:lnTo>
                  <a:lnTo>
                    <a:pt x="322" y="0"/>
                  </a:lnTo>
                  <a:cubicBezTo>
                    <a:pt x="144" y="0"/>
                    <a:pt x="0" y="145"/>
                    <a:pt x="0" y="321"/>
                  </a:cubicBezTo>
                  <a:lnTo>
                    <a:pt x="0" y="3089"/>
                  </a:lnTo>
                  <a:lnTo>
                    <a:pt x="0" y="3089"/>
                  </a:lnTo>
                  <a:cubicBezTo>
                    <a:pt x="0" y="3266"/>
                    <a:pt x="144" y="3410"/>
                    <a:pt x="322" y="3410"/>
                  </a:cubicBezTo>
                  <a:lnTo>
                    <a:pt x="2470" y="3410"/>
                  </a:lnTo>
                  <a:lnTo>
                    <a:pt x="2470" y="3410"/>
                  </a:lnTo>
                  <a:cubicBezTo>
                    <a:pt x="2648" y="3410"/>
                    <a:pt x="2792" y="3266"/>
                    <a:pt x="2792" y="3089"/>
                  </a:cubicBezTo>
                  <a:lnTo>
                    <a:pt x="2792" y="321"/>
                  </a:lnTo>
                  <a:lnTo>
                    <a:pt x="2792" y="321"/>
                  </a:lnTo>
                  <a:cubicBezTo>
                    <a:pt x="2792" y="145"/>
                    <a:pt x="2648" y="0"/>
                    <a:pt x="2470" y="0"/>
                  </a:cubicBezTo>
                  <a:close/>
                </a:path>
              </a:pathLst>
            </a:custGeom>
            <a:solidFill>
              <a:srgbClr val="00B050"/>
            </a:solidFill>
            <a:ln>
              <a:noFill/>
            </a:ln>
            <a:effectLst/>
          </p:spPr>
          <p:txBody>
            <a:bodyPr wrap="none" anchor="ctr"/>
            <a:lstStyle/>
            <a:p>
              <a:endParaRPr lang="en-US"/>
            </a:p>
          </p:txBody>
        </p:sp>
        <p:sp>
          <p:nvSpPr>
            <p:cNvPr id="18" name="Freeform 16">
              <a:extLst>
                <a:ext uri="{FF2B5EF4-FFF2-40B4-BE49-F238E27FC236}">
                  <a16:creationId xmlns:a16="http://schemas.microsoft.com/office/drawing/2014/main" id="{49AC238A-D902-4D1B-9496-297B07A369B7}"/>
                </a:ext>
              </a:extLst>
            </p:cNvPr>
            <p:cNvSpPr>
              <a:spLocks noChangeArrowheads="1"/>
            </p:cNvSpPr>
            <p:nvPr/>
          </p:nvSpPr>
          <p:spPr bwMode="auto">
            <a:xfrm>
              <a:off x="1840133" y="5550709"/>
              <a:ext cx="3482521" cy="4251532"/>
            </a:xfrm>
            <a:custGeom>
              <a:avLst/>
              <a:gdLst>
                <a:gd name="T0" fmla="*/ 2752 w 2794"/>
                <a:gd name="T1" fmla="*/ 3089 h 3411"/>
                <a:gd name="T2" fmla="*/ 2752 w 2794"/>
                <a:gd name="T3" fmla="*/ 3089 h 3411"/>
                <a:gd name="T4" fmla="*/ 2471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6 w 2794"/>
                <a:gd name="T21" fmla="*/ 0 h 3411"/>
                <a:gd name="T22" fmla="*/ 1726 w 2794"/>
                <a:gd name="T23" fmla="*/ 0 h 3411"/>
                <a:gd name="T24" fmla="*/ 1396 w 2794"/>
                <a:gd name="T25" fmla="*/ 239 h 3411"/>
                <a:gd name="T26" fmla="*/ 1396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2" y="3370"/>
                  </a:lnTo>
                  <a:lnTo>
                    <a:pt x="322" y="3370"/>
                  </a:lnTo>
                  <a:cubicBezTo>
                    <a:pt x="167" y="3370"/>
                    <a:pt x="41" y="3244"/>
                    <a:pt x="41" y="3089"/>
                  </a:cubicBezTo>
                  <a:lnTo>
                    <a:pt x="41" y="935"/>
                  </a:lnTo>
                  <a:lnTo>
                    <a:pt x="2752" y="935"/>
                  </a:lnTo>
                  <a:lnTo>
                    <a:pt x="2752" y="3089"/>
                  </a:lnTo>
                  <a:close/>
                  <a:moveTo>
                    <a:pt x="2471" y="0"/>
                  </a:moveTo>
                  <a:lnTo>
                    <a:pt x="1726" y="0"/>
                  </a:lnTo>
                  <a:lnTo>
                    <a:pt x="1726" y="0"/>
                  </a:lnTo>
                  <a:cubicBezTo>
                    <a:pt x="1681" y="139"/>
                    <a:pt x="1550" y="239"/>
                    <a:pt x="1396" y="239"/>
                  </a:cubicBezTo>
                  <a:lnTo>
                    <a:pt x="1396" y="239"/>
                  </a:lnTo>
                  <a:cubicBezTo>
                    <a:pt x="1243" y="239"/>
                    <a:pt x="1113" y="139"/>
                    <a:pt x="1067" y="0"/>
                  </a:cubicBezTo>
                  <a:lnTo>
                    <a:pt x="322" y="0"/>
                  </a:lnTo>
                  <a:lnTo>
                    <a:pt x="322" y="0"/>
                  </a:lnTo>
                  <a:cubicBezTo>
                    <a:pt x="144" y="0"/>
                    <a:pt x="0" y="145"/>
                    <a:pt x="0" y="321"/>
                  </a:cubicBezTo>
                  <a:lnTo>
                    <a:pt x="0" y="3089"/>
                  </a:lnTo>
                  <a:lnTo>
                    <a:pt x="0" y="3089"/>
                  </a:lnTo>
                  <a:cubicBezTo>
                    <a:pt x="0" y="3266"/>
                    <a:pt x="144" y="3410"/>
                    <a:pt x="322" y="3410"/>
                  </a:cubicBezTo>
                  <a:lnTo>
                    <a:pt x="2471" y="3410"/>
                  </a:lnTo>
                  <a:lnTo>
                    <a:pt x="2471" y="3410"/>
                  </a:lnTo>
                  <a:cubicBezTo>
                    <a:pt x="2649" y="3410"/>
                    <a:pt x="2793" y="3266"/>
                    <a:pt x="2793" y="3089"/>
                  </a:cubicBezTo>
                  <a:lnTo>
                    <a:pt x="2793" y="321"/>
                  </a:lnTo>
                  <a:lnTo>
                    <a:pt x="2793" y="321"/>
                  </a:lnTo>
                  <a:cubicBezTo>
                    <a:pt x="2793" y="145"/>
                    <a:pt x="2649" y="0"/>
                    <a:pt x="2471" y="0"/>
                  </a:cubicBezTo>
                  <a:close/>
                </a:path>
              </a:pathLst>
            </a:custGeom>
            <a:solidFill>
              <a:srgbClr val="002060"/>
            </a:solidFill>
            <a:ln>
              <a:noFill/>
            </a:ln>
            <a:effectLst/>
          </p:spPr>
          <p:txBody>
            <a:bodyPr wrap="none" anchor="ctr"/>
            <a:lstStyle/>
            <a:p>
              <a:endParaRPr lang="en-US" dirty="0"/>
            </a:p>
          </p:txBody>
        </p:sp>
        <p:sp>
          <p:nvSpPr>
            <p:cNvPr id="19" name="Freeform 17">
              <a:extLst>
                <a:ext uri="{FF2B5EF4-FFF2-40B4-BE49-F238E27FC236}">
                  <a16:creationId xmlns:a16="http://schemas.microsoft.com/office/drawing/2014/main" id="{E7259DB1-E1D7-476F-A287-6A79ADB112EC}"/>
                </a:ext>
              </a:extLst>
            </p:cNvPr>
            <p:cNvSpPr>
              <a:spLocks noChangeArrowheads="1"/>
            </p:cNvSpPr>
            <p:nvPr/>
          </p:nvSpPr>
          <p:spPr bwMode="auto">
            <a:xfrm>
              <a:off x="3202381" y="5039865"/>
              <a:ext cx="763520" cy="76352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7" y="0"/>
                    <a:pt x="0" y="136"/>
                    <a:pt x="0" y="305"/>
                  </a:cubicBezTo>
                  <a:lnTo>
                    <a:pt x="0" y="305"/>
                  </a:lnTo>
                  <a:cubicBezTo>
                    <a:pt x="0" y="474"/>
                    <a:pt x="137" y="610"/>
                    <a:pt x="305" y="610"/>
                  </a:cubicBezTo>
                  <a:lnTo>
                    <a:pt x="305" y="610"/>
                  </a:lnTo>
                  <a:cubicBezTo>
                    <a:pt x="474" y="610"/>
                    <a:pt x="611" y="474"/>
                    <a:pt x="611" y="305"/>
                  </a:cubicBezTo>
                  <a:lnTo>
                    <a:pt x="611" y="305"/>
                  </a:lnTo>
                  <a:cubicBezTo>
                    <a:pt x="611" y="136"/>
                    <a:pt x="474" y="0"/>
                    <a:pt x="305" y="0"/>
                  </a:cubicBezTo>
                </a:path>
              </a:pathLst>
            </a:custGeom>
            <a:solidFill>
              <a:schemeClr val="accent1"/>
            </a:solidFill>
            <a:ln>
              <a:noFill/>
            </a:ln>
            <a:effectLst/>
          </p:spPr>
          <p:txBody>
            <a:bodyPr wrap="none" anchor="ctr"/>
            <a:lstStyle/>
            <a:p>
              <a:endParaRPr lang="en-US"/>
            </a:p>
          </p:txBody>
        </p:sp>
        <p:sp>
          <p:nvSpPr>
            <p:cNvPr id="20" name="Freeform 18">
              <a:extLst>
                <a:ext uri="{FF2B5EF4-FFF2-40B4-BE49-F238E27FC236}">
                  <a16:creationId xmlns:a16="http://schemas.microsoft.com/office/drawing/2014/main" id="{4BE7A5F8-4EDA-4865-A96F-0B8E0D66BF40}"/>
                </a:ext>
              </a:extLst>
            </p:cNvPr>
            <p:cNvSpPr>
              <a:spLocks noChangeArrowheads="1"/>
            </p:cNvSpPr>
            <p:nvPr/>
          </p:nvSpPr>
          <p:spPr bwMode="auto">
            <a:xfrm>
              <a:off x="7503352" y="5039865"/>
              <a:ext cx="763516" cy="763520"/>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4" y="610"/>
                    <a:pt x="610" y="474"/>
                    <a:pt x="610" y="305"/>
                  </a:cubicBezTo>
                  <a:lnTo>
                    <a:pt x="610" y="305"/>
                  </a:lnTo>
                  <a:cubicBezTo>
                    <a:pt x="610" y="136"/>
                    <a:pt x="474" y="0"/>
                    <a:pt x="305" y="0"/>
                  </a:cubicBezTo>
                </a:path>
              </a:pathLst>
            </a:custGeom>
            <a:solidFill>
              <a:schemeClr val="accent2"/>
            </a:solidFill>
            <a:ln>
              <a:noFill/>
            </a:ln>
            <a:effectLst/>
          </p:spPr>
          <p:txBody>
            <a:bodyPr wrap="none" anchor="ctr"/>
            <a:lstStyle/>
            <a:p>
              <a:endParaRPr lang="en-US"/>
            </a:p>
          </p:txBody>
        </p:sp>
        <p:sp>
          <p:nvSpPr>
            <p:cNvPr id="21" name="Freeform 19">
              <a:extLst>
                <a:ext uri="{FF2B5EF4-FFF2-40B4-BE49-F238E27FC236}">
                  <a16:creationId xmlns:a16="http://schemas.microsoft.com/office/drawing/2014/main" id="{82188613-B8B9-4551-8B21-7957EB278CEF}"/>
                </a:ext>
              </a:extLst>
            </p:cNvPr>
            <p:cNvSpPr>
              <a:spLocks noChangeArrowheads="1"/>
            </p:cNvSpPr>
            <p:nvPr/>
          </p:nvSpPr>
          <p:spPr bwMode="auto">
            <a:xfrm>
              <a:off x="11805745" y="5039865"/>
              <a:ext cx="763516" cy="763519"/>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3" y="610"/>
                    <a:pt x="610" y="474"/>
                    <a:pt x="610" y="305"/>
                  </a:cubicBezTo>
                  <a:lnTo>
                    <a:pt x="610" y="305"/>
                  </a:lnTo>
                  <a:cubicBezTo>
                    <a:pt x="610" y="136"/>
                    <a:pt x="473" y="0"/>
                    <a:pt x="305" y="0"/>
                  </a:cubicBezTo>
                </a:path>
              </a:pathLst>
            </a:custGeom>
            <a:solidFill>
              <a:srgbClr val="00B050"/>
            </a:solidFill>
            <a:ln>
              <a:noFill/>
            </a:ln>
            <a:effectLst/>
          </p:spPr>
          <p:txBody>
            <a:bodyPr wrap="none" anchor="ctr"/>
            <a:lstStyle/>
            <a:p>
              <a:endParaRPr lang="en-US"/>
            </a:p>
          </p:txBody>
        </p:sp>
        <p:sp>
          <p:nvSpPr>
            <p:cNvPr id="22" name="Freeform 20">
              <a:extLst>
                <a:ext uri="{FF2B5EF4-FFF2-40B4-BE49-F238E27FC236}">
                  <a16:creationId xmlns:a16="http://schemas.microsoft.com/office/drawing/2014/main" id="{AC4D6D78-A2B6-436C-8D4B-AB1BDEBC37ED}"/>
                </a:ext>
              </a:extLst>
            </p:cNvPr>
            <p:cNvSpPr>
              <a:spLocks noChangeArrowheads="1"/>
            </p:cNvSpPr>
            <p:nvPr/>
          </p:nvSpPr>
          <p:spPr bwMode="auto">
            <a:xfrm>
              <a:off x="20417242" y="5039865"/>
              <a:ext cx="763520" cy="76352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6" y="0"/>
                    <a:pt x="0" y="136"/>
                    <a:pt x="0" y="305"/>
                  </a:cubicBezTo>
                  <a:lnTo>
                    <a:pt x="0" y="305"/>
                  </a:lnTo>
                  <a:cubicBezTo>
                    <a:pt x="0" y="474"/>
                    <a:pt x="136" y="610"/>
                    <a:pt x="305" y="610"/>
                  </a:cubicBezTo>
                  <a:lnTo>
                    <a:pt x="305" y="610"/>
                  </a:lnTo>
                  <a:cubicBezTo>
                    <a:pt x="474" y="610"/>
                    <a:pt x="611" y="474"/>
                    <a:pt x="611" y="305"/>
                  </a:cubicBezTo>
                  <a:lnTo>
                    <a:pt x="611" y="305"/>
                  </a:lnTo>
                  <a:cubicBezTo>
                    <a:pt x="611" y="136"/>
                    <a:pt x="474" y="0"/>
                    <a:pt x="305" y="0"/>
                  </a:cubicBezTo>
                </a:path>
              </a:pathLst>
            </a:custGeom>
            <a:solidFill>
              <a:schemeClr val="accent5"/>
            </a:solidFill>
            <a:ln>
              <a:noFill/>
            </a:ln>
            <a:effectLst/>
          </p:spPr>
          <p:txBody>
            <a:bodyPr wrap="none" anchor="ctr"/>
            <a:lstStyle/>
            <a:p>
              <a:endParaRPr lang="en-US"/>
            </a:p>
          </p:txBody>
        </p:sp>
        <p:sp>
          <p:nvSpPr>
            <p:cNvPr id="23" name="Subtitle 2">
              <a:extLst>
                <a:ext uri="{FF2B5EF4-FFF2-40B4-BE49-F238E27FC236}">
                  <a16:creationId xmlns:a16="http://schemas.microsoft.com/office/drawing/2014/main" id="{FCEBB881-8B71-4936-9FE5-DD14DA9E04BA}"/>
                </a:ext>
              </a:extLst>
            </p:cNvPr>
            <p:cNvSpPr txBox="1">
              <a:spLocks/>
            </p:cNvSpPr>
            <p:nvPr/>
          </p:nvSpPr>
          <p:spPr>
            <a:xfrm>
              <a:off x="1753952" y="6958644"/>
              <a:ext cx="3563207" cy="248677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or-IN" sz="1400" dirty="0">
                  <a:solidFill>
                    <a:srgbClr val="002060"/>
                  </a:solidFill>
                  <a:latin typeface="Calibri" pitchFamily="34" charset="0"/>
                  <a:cs typeface="Calibri" pitchFamily="34" charset="0"/>
                </a:rPr>
                <a:t>ଗ୍ରାହକ </a:t>
              </a:r>
              <a:r>
                <a:rPr lang="en-IN" sz="1400" dirty="0">
                  <a:solidFill>
                    <a:srgbClr val="002060"/>
                  </a:solidFill>
                  <a:latin typeface="Calibri" pitchFamily="34" charset="0"/>
                  <a:cs typeface="Calibri" pitchFamily="34" charset="0"/>
                </a:rPr>
                <a:t>EMI </a:t>
              </a:r>
              <a:r>
                <a:rPr lang="or-IN" sz="1400" dirty="0">
                  <a:solidFill>
                    <a:srgbClr val="002060"/>
                  </a:solidFill>
                  <a:latin typeface="Calibri" pitchFamily="34" charset="0"/>
                  <a:cs typeface="Calibri" pitchFamily="34" charset="0"/>
                </a:rPr>
                <a:t>ଜମା ପାଇଁ କେନ୍ଦ୍ରରେ ଥିବା ବିସି ଏଜେଣ୍ଟ ସହିତ </a:t>
              </a:r>
              <a:r>
                <a:rPr lang="en-IN" sz="1400" dirty="0">
                  <a:solidFill>
                    <a:srgbClr val="002060"/>
                  </a:solidFill>
                  <a:latin typeface="Calibri" pitchFamily="34" charset="0"/>
                  <a:cs typeface="Calibri" pitchFamily="34" charset="0"/>
                </a:rPr>
                <a:t>an </a:t>
              </a:r>
              <a:r>
                <a:rPr lang="or-IN" sz="1400" dirty="0">
                  <a:solidFill>
                    <a:srgbClr val="002060"/>
                  </a:solidFill>
                  <a:latin typeface="Calibri" pitchFamily="34" charset="0"/>
                  <a:cs typeface="Calibri" pitchFamily="34" charset="0"/>
                </a:rPr>
                <a:t>ଣ ଆକ୍ ନୋ ଏବଂ ମୋବାଇଲ୍ ନଂ / </a:t>
              </a:r>
              <a:r>
                <a:rPr lang="en-IN" sz="1400" dirty="0">
                  <a:solidFill>
                    <a:srgbClr val="002060"/>
                  </a:solidFill>
                  <a:latin typeface="Calibri" pitchFamily="34" charset="0"/>
                  <a:cs typeface="Calibri" pitchFamily="34" charset="0"/>
                </a:rPr>
                <a:t>DOB / PAN </a:t>
              </a:r>
              <a:r>
                <a:rPr lang="or-IN" sz="1400" dirty="0">
                  <a:solidFill>
                    <a:srgbClr val="002060"/>
                  </a:solidFill>
                  <a:latin typeface="Calibri" pitchFamily="34" charset="0"/>
                  <a:cs typeface="Calibri" pitchFamily="34" charset="0"/>
                </a:rPr>
                <a:t>ଅଂଶୀଦାର କରନ୍ତି |</a:t>
              </a:r>
              <a:endParaRPr lang="en-IN" sz="1400" dirty="0">
                <a:solidFill>
                  <a:srgbClr val="002060"/>
                </a:solidFill>
                <a:latin typeface="Calibri" pitchFamily="34" charset="0"/>
                <a:cs typeface="Calibri" pitchFamily="34" charset="0"/>
              </a:endParaRPr>
            </a:p>
          </p:txBody>
        </p:sp>
        <p:sp>
          <p:nvSpPr>
            <p:cNvPr id="24" name="TextBox 23">
              <a:extLst>
                <a:ext uri="{FF2B5EF4-FFF2-40B4-BE49-F238E27FC236}">
                  <a16:creationId xmlns:a16="http://schemas.microsoft.com/office/drawing/2014/main" id="{76602D79-EEA1-4116-A662-A05972D644E6}"/>
                </a:ext>
              </a:extLst>
            </p:cNvPr>
            <p:cNvSpPr txBox="1"/>
            <p:nvPr/>
          </p:nvSpPr>
          <p:spPr>
            <a:xfrm>
              <a:off x="2583481" y="6047732"/>
              <a:ext cx="1995836" cy="559586"/>
            </a:xfrm>
            <a:prstGeom prst="rect">
              <a:avLst/>
            </a:prstGeom>
            <a:noFill/>
          </p:spPr>
          <p:txBody>
            <a:bodyPr wrap="none" rtlCol="0" anchor="b" anchorCtr="0">
              <a:spAutoFit/>
            </a:bodyPr>
            <a:lstStyle/>
            <a:p>
              <a:pPr algn="ctr"/>
              <a:r>
                <a:rPr lang="or-IN" sz="1400" b="1" dirty="0">
                  <a:solidFill>
                    <a:schemeClr val="bg1"/>
                  </a:solidFill>
                  <a:latin typeface="Poppins" pitchFamily="2" charset="77"/>
                  <a:cs typeface="Poppins" pitchFamily="2" charset="77"/>
                </a:rPr>
                <a:t>ଗ୍ରାହକ ବିବରଣୀ</a:t>
              </a:r>
              <a:endParaRPr lang="en-US" sz="1400" b="1" dirty="0">
                <a:solidFill>
                  <a:schemeClr val="bg1"/>
                </a:solidFill>
                <a:latin typeface="Poppins" pitchFamily="2" charset="77"/>
                <a:cs typeface="Poppins" pitchFamily="2" charset="77"/>
              </a:endParaRPr>
            </a:p>
          </p:txBody>
        </p:sp>
        <p:sp>
          <p:nvSpPr>
            <p:cNvPr id="26" name="TextBox 25">
              <a:extLst>
                <a:ext uri="{FF2B5EF4-FFF2-40B4-BE49-F238E27FC236}">
                  <a16:creationId xmlns:a16="http://schemas.microsoft.com/office/drawing/2014/main" id="{BB319CB4-FE98-411E-9643-B30257BF4D0D}"/>
                </a:ext>
              </a:extLst>
            </p:cNvPr>
            <p:cNvSpPr txBox="1"/>
            <p:nvPr/>
          </p:nvSpPr>
          <p:spPr>
            <a:xfrm>
              <a:off x="6951089" y="6047732"/>
              <a:ext cx="1868045" cy="559586"/>
            </a:xfrm>
            <a:prstGeom prst="rect">
              <a:avLst/>
            </a:prstGeom>
            <a:noFill/>
          </p:spPr>
          <p:txBody>
            <a:bodyPr wrap="none" rtlCol="0" anchor="b" anchorCtr="0">
              <a:spAutoFit/>
            </a:bodyPr>
            <a:lstStyle/>
            <a:p>
              <a:pPr algn="ctr"/>
              <a:r>
                <a:rPr lang="or-IN" sz="1400" b="1" dirty="0">
                  <a:solidFill>
                    <a:schemeClr val="bg1"/>
                  </a:solidFill>
                  <a:latin typeface="Poppins" pitchFamily="2" charset="77"/>
                  <a:cs typeface="Poppins" pitchFamily="2" charset="77"/>
                </a:rPr>
                <a:t>ସିଷ୍ଟମ୍ ଇନପୁଟ୍</a:t>
              </a:r>
              <a:endParaRPr lang="en-US" sz="1400" b="1" dirty="0">
                <a:solidFill>
                  <a:schemeClr val="bg1"/>
                </a:solidFill>
                <a:latin typeface="Poppins" pitchFamily="2" charset="77"/>
                <a:cs typeface="Poppins" pitchFamily="2" charset="77"/>
              </a:endParaRPr>
            </a:p>
          </p:txBody>
        </p:sp>
        <p:sp>
          <p:nvSpPr>
            <p:cNvPr id="28" name="TextBox 27">
              <a:extLst>
                <a:ext uri="{FF2B5EF4-FFF2-40B4-BE49-F238E27FC236}">
                  <a16:creationId xmlns:a16="http://schemas.microsoft.com/office/drawing/2014/main" id="{E175BDD3-4C3D-46E8-9F51-1AB056B94400}"/>
                </a:ext>
              </a:extLst>
            </p:cNvPr>
            <p:cNvSpPr txBox="1"/>
            <p:nvPr/>
          </p:nvSpPr>
          <p:spPr>
            <a:xfrm>
              <a:off x="11390013" y="6047732"/>
              <a:ext cx="1592137" cy="559586"/>
            </a:xfrm>
            <a:prstGeom prst="rect">
              <a:avLst/>
            </a:prstGeom>
            <a:noFill/>
          </p:spPr>
          <p:txBody>
            <a:bodyPr wrap="none" rtlCol="0" anchor="b" anchorCtr="0">
              <a:spAutoFit/>
            </a:bodyPr>
            <a:lstStyle/>
            <a:p>
              <a:pPr algn="ctr"/>
              <a:r>
                <a:rPr lang="or-IN" sz="1400" b="1" dirty="0">
                  <a:solidFill>
                    <a:schemeClr val="bg1"/>
                  </a:solidFill>
                  <a:latin typeface="Poppins" pitchFamily="2" charset="77"/>
                  <a:cs typeface="Poppins" pitchFamily="2" charset="77"/>
                </a:rPr>
                <a:t>ରାଶି ଯାଞ୍ଚ |</a:t>
              </a:r>
              <a:endParaRPr lang="en-US" sz="1400" b="1" dirty="0">
                <a:solidFill>
                  <a:schemeClr val="bg1"/>
                </a:solidFill>
                <a:latin typeface="Poppins" pitchFamily="2" charset="77"/>
                <a:cs typeface="Poppins" pitchFamily="2" charset="77"/>
              </a:endParaRPr>
            </a:p>
          </p:txBody>
        </p:sp>
        <p:sp>
          <p:nvSpPr>
            <p:cNvPr id="30" name="TextBox 29">
              <a:extLst>
                <a:ext uri="{FF2B5EF4-FFF2-40B4-BE49-F238E27FC236}">
                  <a16:creationId xmlns:a16="http://schemas.microsoft.com/office/drawing/2014/main" id="{39D4B933-F3C0-47AF-AEA8-D7FB8BB4976F}"/>
                </a:ext>
              </a:extLst>
            </p:cNvPr>
            <p:cNvSpPr txBox="1"/>
            <p:nvPr/>
          </p:nvSpPr>
          <p:spPr>
            <a:xfrm>
              <a:off x="15975131" y="6047732"/>
              <a:ext cx="1040319" cy="559586"/>
            </a:xfrm>
            <a:prstGeom prst="rect">
              <a:avLst/>
            </a:prstGeom>
            <a:noFill/>
          </p:spPr>
          <p:txBody>
            <a:bodyPr wrap="none" rtlCol="0" anchor="b" anchorCtr="0">
              <a:spAutoFit/>
            </a:bodyPr>
            <a:lstStyle/>
            <a:p>
              <a:pPr algn="ctr"/>
              <a:r>
                <a:rPr lang="or-IN" sz="1400" b="1" dirty="0">
                  <a:solidFill>
                    <a:schemeClr val="bg1"/>
                  </a:solidFill>
                  <a:latin typeface="Poppins" pitchFamily="2" charset="77"/>
                  <a:cs typeface="Poppins" pitchFamily="2" charset="77"/>
                </a:rPr>
                <a:t>ସଂଗ୍ରହ</a:t>
              </a:r>
              <a:endParaRPr lang="en-US" sz="1400" b="1" dirty="0">
                <a:solidFill>
                  <a:schemeClr val="bg1"/>
                </a:solidFill>
                <a:latin typeface="Poppins" pitchFamily="2" charset="77"/>
                <a:cs typeface="Poppins" pitchFamily="2" charset="77"/>
              </a:endParaRPr>
            </a:p>
          </p:txBody>
        </p:sp>
        <p:sp>
          <p:nvSpPr>
            <p:cNvPr id="32" name="TextBox 31">
              <a:extLst>
                <a:ext uri="{FF2B5EF4-FFF2-40B4-BE49-F238E27FC236}">
                  <a16:creationId xmlns:a16="http://schemas.microsoft.com/office/drawing/2014/main" id="{EBDD3A2D-E0E6-4CE7-B2EF-ED7749D99886}"/>
                </a:ext>
              </a:extLst>
            </p:cNvPr>
            <p:cNvSpPr txBox="1"/>
            <p:nvPr/>
          </p:nvSpPr>
          <p:spPr>
            <a:xfrm>
              <a:off x="19982257" y="6047732"/>
              <a:ext cx="1595041" cy="559586"/>
            </a:xfrm>
            <a:prstGeom prst="rect">
              <a:avLst/>
            </a:prstGeom>
            <a:noFill/>
          </p:spPr>
          <p:txBody>
            <a:bodyPr wrap="none" rtlCol="0" anchor="b" anchorCtr="0">
              <a:spAutoFit/>
            </a:bodyPr>
            <a:lstStyle/>
            <a:p>
              <a:pPr algn="ctr"/>
              <a:r>
                <a:rPr lang="or-IN" sz="1400" b="1" dirty="0">
                  <a:solidFill>
                    <a:schemeClr val="bg1"/>
                  </a:solidFill>
                  <a:latin typeface="Poppins" pitchFamily="2" charset="77"/>
                  <a:ea typeface="League Spartan" charset="0"/>
                  <a:cs typeface="Poppins" pitchFamily="2" charset="77"/>
                </a:rPr>
                <a:t>ନିଶ୍ଚିତକରଣ</a:t>
              </a:r>
              <a:endParaRPr lang="en-US" sz="1400" b="1" dirty="0">
                <a:solidFill>
                  <a:schemeClr val="bg1"/>
                </a:solidFill>
                <a:latin typeface="Poppins" pitchFamily="2" charset="77"/>
                <a:ea typeface="League Spartan" charset="0"/>
                <a:cs typeface="Poppins" pitchFamily="2" charset="77"/>
              </a:endParaRPr>
            </a:p>
          </p:txBody>
        </p:sp>
        <p:sp>
          <p:nvSpPr>
            <p:cNvPr id="33" name="TextBox 32">
              <a:extLst>
                <a:ext uri="{FF2B5EF4-FFF2-40B4-BE49-F238E27FC236}">
                  <a16:creationId xmlns:a16="http://schemas.microsoft.com/office/drawing/2014/main" id="{706F975D-0970-452F-B44A-646165D21F03}"/>
                </a:ext>
              </a:extLst>
            </p:cNvPr>
            <p:cNvSpPr txBox="1"/>
            <p:nvPr/>
          </p:nvSpPr>
          <p:spPr>
            <a:xfrm>
              <a:off x="3324230" y="4991728"/>
              <a:ext cx="508835" cy="727462"/>
            </a:xfrm>
            <a:prstGeom prst="rect">
              <a:avLst/>
            </a:prstGeom>
            <a:solidFill>
              <a:srgbClr val="002060"/>
            </a:solidFill>
          </p:spPr>
          <p:txBody>
            <a:bodyPr wrap="none" rtlCol="0" anchor="b" anchorCtr="0">
              <a:spAutoFit/>
            </a:bodyPr>
            <a:lstStyle/>
            <a:p>
              <a:pPr algn="ctr"/>
              <a:r>
                <a:rPr lang="en-US" sz="2000" b="1" dirty="0">
                  <a:solidFill>
                    <a:schemeClr val="bg1"/>
                  </a:solidFill>
                  <a:latin typeface="Poppins" pitchFamily="2" charset="77"/>
                  <a:ea typeface="League Spartan" charset="0"/>
                  <a:cs typeface="Poppins" pitchFamily="2" charset="77"/>
                </a:rPr>
                <a:t>1</a:t>
              </a:r>
            </a:p>
          </p:txBody>
        </p:sp>
        <p:sp>
          <p:nvSpPr>
            <p:cNvPr id="34" name="TextBox 33">
              <a:extLst>
                <a:ext uri="{FF2B5EF4-FFF2-40B4-BE49-F238E27FC236}">
                  <a16:creationId xmlns:a16="http://schemas.microsoft.com/office/drawing/2014/main" id="{EA1D9C23-C0C8-4C3E-AD20-84D2E4A31C5E}"/>
                </a:ext>
              </a:extLst>
            </p:cNvPr>
            <p:cNvSpPr txBox="1"/>
            <p:nvPr/>
          </p:nvSpPr>
          <p:spPr>
            <a:xfrm>
              <a:off x="7585676" y="4991728"/>
              <a:ext cx="598868" cy="727462"/>
            </a:xfrm>
            <a:prstGeom prst="rect">
              <a:avLst/>
            </a:prstGeom>
            <a:noFill/>
          </p:spPr>
          <p:txBody>
            <a:bodyPr wrap="none" rtlCol="0" anchor="b" anchorCtr="0">
              <a:spAutoFit/>
            </a:bodyPr>
            <a:lstStyle/>
            <a:p>
              <a:pPr algn="ctr"/>
              <a:r>
                <a:rPr lang="en-US" sz="2000" b="1" dirty="0">
                  <a:solidFill>
                    <a:schemeClr val="bg1"/>
                  </a:solidFill>
                  <a:latin typeface="Poppins" pitchFamily="2" charset="77"/>
                  <a:cs typeface="Poppins" pitchFamily="2" charset="77"/>
                </a:rPr>
                <a:t>2</a:t>
              </a:r>
            </a:p>
          </p:txBody>
        </p:sp>
        <p:sp>
          <p:nvSpPr>
            <p:cNvPr id="35" name="TextBox 34">
              <a:extLst>
                <a:ext uri="{FF2B5EF4-FFF2-40B4-BE49-F238E27FC236}">
                  <a16:creationId xmlns:a16="http://schemas.microsoft.com/office/drawing/2014/main" id="{7BC98CF8-63CB-40C4-B8C1-6EFC071C91F2}"/>
                </a:ext>
              </a:extLst>
            </p:cNvPr>
            <p:cNvSpPr txBox="1"/>
            <p:nvPr/>
          </p:nvSpPr>
          <p:spPr>
            <a:xfrm>
              <a:off x="11880679" y="4991728"/>
              <a:ext cx="616294" cy="727462"/>
            </a:xfrm>
            <a:prstGeom prst="rect">
              <a:avLst/>
            </a:prstGeom>
            <a:noFill/>
          </p:spPr>
          <p:txBody>
            <a:bodyPr wrap="none" rtlCol="0" anchor="b" anchorCtr="0">
              <a:spAutoFit/>
            </a:bodyPr>
            <a:lstStyle/>
            <a:p>
              <a:pPr algn="ctr"/>
              <a:r>
                <a:rPr lang="en-US" sz="2000" b="1" dirty="0">
                  <a:solidFill>
                    <a:schemeClr val="bg1"/>
                  </a:solidFill>
                  <a:latin typeface="Poppins" pitchFamily="2" charset="77"/>
                  <a:cs typeface="Poppins" pitchFamily="2" charset="77"/>
                </a:rPr>
                <a:t>3</a:t>
              </a:r>
            </a:p>
          </p:txBody>
        </p:sp>
        <p:sp>
          <p:nvSpPr>
            <p:cNvPr id="36" name="TextBox 35">
              <a:extLst>
                <a:ext uri="{FF2B5EF4-FFF2-40B4-BE49-F238E27FC236}">
                  <a16:creationId xmlns:a16="http://schemas.microsoft.com/office/drawing/2014/main" id="{228ADD85-0BAE-44BF-B1C4-F0DE4AC561B9}"/>
                </a:ext>
              </a:extLst>
            </p:cNvPr>
            <p:cNvSpPr txBox="1"/>
            <p:nvPr/>
          </p:nvSpPr>
          <p:spPr>
            <a:xfrm>
              <a:off x="16168420" y="4991728"/>
              <a:ext cx="648241" cy="727462"/>
            </a:xfrm>
            <a:prstGeom prst="rect">
              <a:avLst/>
            </a:prstGeom>
            <a:noFill/>
          </p:spPr>
          <p:txBody>
            <a:bodyPr wrap="none" rtlCol="0" anchor="b" anchorCtr="0">
              <a:spAutoFit/>
            </a:bodyPr>
            <a:lstStyle/>
            <a:p>
              <a:pPr algn="ctr"/>
              <a:r>
                <a:rPr lang="en-US" sz="2000" b="1" dirty="0">
                  <a:solidFill>
                    <a:schemeClr val="bg1"/>
                  </a:solidFill>
                  <a:latin typeface="Poppins" pitchFamily="2" charset="77"/>
                  <a:cs typeface="Poppins" pitchFamily="2" charset="77"/>
                </a:rPr>
                <a:t>4</a:t>
              </a:r>
            </a:p>
          </p:txBody>
        </p:sp>
        <p:sp>
          <p:nvSpPr>
            <p:cNvPr id="37" name="TextBox 36">
              <a:extLst>
                <a:ext uri="{FF2B5EF4-FFF2-40B4-BE49-F238E27FC236}">
                  <a16:creationId xmlns:a16="http://schemas.microsoft.com/office/drawing/2014/main" id="{A751DD4B-B87F-4560-BB1C-65453F1777CD}"/>
                </a:ext>
              </a:extLst>
            </p:cNvPr>
            <p:cNvSpPr txBox="1"/>
            <p:nvPr/>
          </p:nvSpPr>
          <p:spPr>
            <a:xfrm>
              <a:off x="20477941" y="4991728"/>
              <a:ext cx="636624" cy="727462"/>
            </a:xfrm>
            <a:prstGeom prst="rect">
              <a:avLst/>
            </a:prstGeom>
            <a:noFill/>
          </p:spPr>
          <p:txBody>
            <a:bodyPr wrap="none" rtlCol="0" anchor="b" anchorCtr="0">
              <a:spAutoFit/>
            </a:bodyPr>
            <a:lstStyle/>
            <a:p>
              <a:pPr algn="ctr"/>
              <a:r>
                <a:rPr lang="en-US" sz="2000" b="1" dirty="0">
                  <a:solidFill>
                    <a:schemeClr val="bg1"/>
                  </a:solidFill>
                  <a:latin typeface="Poppins" pitchFamily="2" charset="77"/>
                  <a:cs typeface="Poppins" pitchFamily="2" charset="77"/>
                </a:rPr>
                <a:t>5</a:t>
              </a:r>
            </a:p>
          </p:txBody>
        </p:sp>
      </p:grpSp>
      <p:sp>
        <p:nvSpPr>
          <p:cNvPr id="41" name="Subtitle 2">
            <a:extLst>
              <a:ext uri="{FF2B5EF4-FFF2-40B4-BE49-F238E27FC236}">
                <a16:creationId xmlns:a16="http://schemas.microsoft.com/office/drawing/2014/main" id="{71009441-BB45-46F8-A7EF-C32BDD1F049D}"/>
              </a:ext>
            </a:extLst>
          </p:cNvPr>
          <p:cNvSpPr txBox="1">
            <a:spLocks/>
          </p:cNvSpPr>
          <p:nvPr/>
        </p:nvSpPr>
        <p:spPr>
          <a:xfrm>
            <a:off x="2799122" y="2970361"/>
            <a:ext cx="1914376" cy="1109214"/>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or-IN" sz="1400" dirty="0">
                <a:solidFill>
                  <a:srgbClr val="002060"/>
                </a:solidFill>
                <a:latin typeface="Calibri" pitchFamily="34" charset="0"/>
                <a:cs typeface="Calibri" pitchFamily="34" charset="0"/>
              </a:rPr>
              <a:t>ବିସି ଏଜେଣ୍ଟ </a:t>
            </a:r>
            <a:r>
              <a:rPr lang="en-IN" sz="1400" dirty="0">
                <a:solidFill>
                  <a:srgbClr val="002060"/>
                </a:solidFill>
                <a:latin typeface="Calibri" pitchFamily="34" charset="0"/>
                <a:cs typeface="Calibri" pitchFamily="34" charset="0"/>
              </a:rPr>
              <a:t>DSP </a:t>
            </a:r>
            <a:r>
              <a:rPr lang="or-IN" sz="1400" dirty="0">
                <a:solidFill>
                  <a:srgbClr val="002060"/>
                </a:solidFill>
                <a:latin typeface="Calibri" pitchFamily="34" charset="0"/>
                <a:cs typeface="Calibri" pitchFamily="34" charset="0"/>
              </a:rPr>
              <a:t>ରେ ସବିଶେଷ ତଥ୍ୟ ଇନପୁଟ୍ କରେ ଏବଂ ଏହି ସୂଚନା କେସ୍ ଆଧାରରେ ଖୋଜେ |</a:t>
            </a:r>
            <a:endParaRPr lang="en-IN" sz="1400" dirty="0">
              <a:solidFill>
                <a:srgbClr val="002060"/>
              </a:solidFill>
              <a:latin typeface="Calibri" pitchFamily="34" charset="0"/>
              <a:cs typeface="Calibri" pitchFamily="34" charset="0"/>
            </a:endParaRPr>
          </a:p>
        </p:txBody>
      </p:sp>
      <p:sp>
        <p:nvSpPr>
          <p:cNvPr id="42" name="Subtitle 2">
            <a:extLst>
              <a:ext uri="{FF2B5EF4-FFF2-40B4-BE49-F238E27FC236}">
                <a16:creationId xmlns:a16="http://schemas.microsoft.com/office/drawing/2014/main" id="{AA3B2AB1-ED7F-4FE8-AB31-26C349D9895B}"/>
              </a:ext>
            </a:extLst>
          </p:cNvPr>
          <p:cNvSpPr txBox="1">
            <a:spLocks/>
          </p:cNvSpPr>
          <p:nvPr/>
        </p:nvSpPr>
        <p:spPr>
          <a:xfrm>
            <a:off x="5153157" y="2967638"/>
            <a:ext cx="1988003" cy="1374222"/>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or-IN" sz="1400" dirty="0">
                <a:solidFill>
                  <a:srgbClr val="002060"/>
                </a:solidFill>
                <a:latin typeface="Calibri" pitchFamily="34" charset="0"/>
                <a:cs typeface="Calibri" pitchFamily="34" charset="0"/>
              </a:rPr>
              <a:t>ବିସି ଏଜେଣ୍ଟ ସିଷ୍ଟମରୁ </a:t>
            </a:r>
            <a:r>
              <a:rPr lang="en-IN" sz="1400" dirty="0">
                <a:solidFill>
                  <a:srgbClr val="002060"/>
                </a:solidFill>
                <a:latin typeface="Calibri" pitchFamily="34" charset="0"/>
                <a:cs typeface="Calibri" pitchFamily="34" charset="0"/>
              </a:rPr>
              <a:t>EMI </a:t>
            </a:r>
            <a:r>
              <a:rPr lang="or-IN" sz="1400" dirty="0">
                <a:solidFill>
                  <a:srgbClr val="002060"/>
                </a:solidFill>
                <a:latin typeface="Calibri" pitchFamily="34" charset="0"/>
                <a:cs typeface="Calibri" pitchFamily="34" charset="0"/>
              </a:rPr>
              <a:t>ସମୟସୀମା / ସଂଗ୍ରହ ଯୋଗ୍ୟ ପରିମାଣ ଯାଞ୍ଚ କରେ | ଗ୍ରାହକଙ୍କ ସାମ୍ପ୍ରତିକ / ବିକଳ୍ପ ମୋବାଇଲ୍ ନଂ। ଧରାପଡିଛି |</a:t>
            </a:r>
            <a:endParaRPr lang="en-IN" sz="1400" dirty="0">
              <a:solidFill>
                <a:srgbClr val="002060"/>
              </a:solidFill>
              <a:latin typeface="Calibri" pitchFamily="34" charset="0"/>
              <a:cs typeface="Calibri" pitchFamily="34" charset="0"/>
            </a:endParaRPr>
          </a:p>
        </p:txBody>
      </p:sp>
      <p:sp>
        <p:nvSpPr>
          <p:cNvPr id="43" name="Subtitle 2">
            <a:extLst>
              <a:ext uri="{FF2B5EF4-FFF2-40B4-BE49-F238E27FC236}">
                <a16:creationId xmlns:a16="http://schemas.microsoft.com/office/drawing/2014/main" id="{318593AE-5A9C-4303-BC0D-4A7CAC7C6114}"/>
              </a:ext>
            </a:extLst>
          </p:cNvPr>
          <p:cNvSpPr txBox="1">
            <a:spLocks/>
          </p:cNvSpPr>
          <p:nvPr/>
        </p:nvSpPr>
        <p:spPr>
          <a:xfrm>
            <a:off x="7643318" y="3005247"/>
            <a:ext cx="1844950" cy="857158"/>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or-IN" sz="1400" dirty="0">
                <a:solidFill>
                  <a:srgbClr val="002060"/>
                </a:solidFill>
                <a:latin typeface="Calibri" pitchFamily="34" charset="0"/>
                <a:cs typeface="Calibri" pitchFamily="34" charset="0"/>
              </a:rPr>
              <a:t>ବିସି ଏଜେଣ୍ଟ ଗ୍ରାହକଙ୍କଠାରୁ ରାଶି ସଂଗ୍ରହ କରନ୍ତି ଏବଂ ତାଙ୍କୁ ରସିଦ ପ୍ରଦାନ କରନ୍ତି |</a:t>
            </a:r>
            <a:endParaRPr lang="en-IN" sz="1400" dirty="0">
              <a:solidFill>
                <a:srgbClr val="002060"/>
              </a:solidFill>
              <a:latin typeface="Calibri" pitchFamily="34" charset="0"/>
              <a:cs typeface="Calibri" pitchFamily="34" charset="0"/>
            </a:endParaRPr>
          </a:p>
        </p:txBody>
      </p:sp>
      <p:sp>
        <p:nvSpPr>
          <p:cNvPr id="44" name="Subtitle 2">
            <a:extLst>
              <a:ext uri="{FF2B5EF4-FFF2-40B4-BE49-F238E27FC236}">
                <a16:creationId xmlns:a16="http://schemas.microsoft.com/office/drawing/2014/main" id="{59887DC2-52DD-4139-8080-F52A7B51F0D4}"/>
              </a:ext>
            </a:extLst>
          </p:cNvPr>
          <p:cNvSpPr txBox="1">
            <a:spLocks/>
          </p:cNvSpPr>
          <p:nvPr/>
        </p:nvSpPr>
        <p:spPr>
          <a:xfrm>
            <a:off x="9940001" y="3000967"/>
            <a:ext cx="1922147" cy="857158"/>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or-IN" sz="1400" dirty="0">
                <a:solidFill>
                  <a:srgbClr val="002060"/>
                </a:solidFill>
                <a:latin typeface="Calibri" pitchFamily="34" charset="0"/>
                <a:cs typeface="Calibri" pitchFamily="34" charset="0"/>
              </a:rPr>
              <a:t>ବ୍ୟାଙ୍କ ପେମେଣ୍ଟ ପାଇବା ପରେ ଗ୍ରାହକ ଦେୟ ଗ୍ରହଣ ପାଇଁ ଏକ ନିଶ୍ଚିତକରଣ </a:t>
            </a:r>
            <a:r>
              <a:rPr lang="en-IN" sz="1400" dirty="0">
                <a:solidFill>
                  <a:srgbClr val="002060"/>
                </a:solidFill>
                <a:latin typeface="Calibri" pitchFamily="34" charset="0"/>
                <a:cs typeface="Calibri" pitchFamily="34" charset="0"/>
              </a:rPr>
              <a:t>SMS </a:t>
            </a:r>
            <a:r>
              <a:rPr lang="or-IN" sz="1400" dirty="0">
                <a:solidFill>
                  <a:srgbClr val="002060"/>
                </a:solidFill>
                <a:latin typeface="Calibri" pitchFamily="34" charset="0"/>
                <a:cs typeface="Calibri" pitchFamily="34" charset="0"/>
              </a:rPr>
              <a:t>ପାଆନ୍ତି |</a:t>
            </a:r>
            <a:endParaRPr lang="en-IN" sz="1400"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1527958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7357"/>
            <a:ext cx="12192000" cy="646331"/>
          </a:xfrm>
          <a:prstGeom prst="rect">
            <a:avLst/>
          </a:prstGeom>
        </p:spPr>
        <p:txBody>
          <a:bodyPr wrap="square">
            <a:spAutoFit/>
          </a:bodyPr>
          <a:lstStyle/>
          <a:p>
            <a:r>
              <a:rPr lang="or-IN" dirty="0"/>
              <a:t>ସୁଲଭ ଜୀବନ, ​​ଦୁର୍ଘଟଣା କଭର ଏବଂ ଏକ ସୁନିଶ୍ଚିତ ପେନ୍ସନ୍ ଯୋଜନା ସହିତ ଭାରତ ସରକାର ବିଭିନ୍ନ ସାମାଜିକ ସୁରକ୍ଷା ଯୋଜନା ପ୍ରଦାନ କରନ୍ତି |</a:t>
            </a:r>
            <a:endParaRPr lang="en-IN" dirty="0"/>
          </a:p>
          <a:p>
            <a:r>
              <a:rPr lang="or-IN" dirty="0"/>
              <a:t>ଜଣେ </a:t>
            </a:r>
            <a:r>
              <a:rPr lang="en-IN" dirty="0"/>
              <a:t>HDFC </a:t>
            </a:r>
            <a:r>
              <a:rPr lang="or-IN" dirty="0"/>
              <a:t>ବ୍ୟାଙ୍କ ସେଭିଂ ଆକାଉଣ୍ଟ ମାଧ୍ୟମରେ ସେମାନଙ୍କ ମଧ୍ୟରେ ବିନିଯୋଗ କରିପାରିବେ |</a:t>
            </a:r>
            <a:endParaRPr lang="en-IN" dirty="0"/>
          </a:p>
        </p:txBody>
      </p:sp>
      <p:sp>
        <p:nvSpPr>
          <p:cNvPr id="17" name="Rectangle 16"/>
          <p:cNvSpPr/>
          <p:nvPr/>
        </p:nvSpPr>
        <p:spPr>
          <a:xfrm>
            <a:off x="1449978" y="2055610"/>
            <a:ext cx="10633165" cy="1569660"/>
          </a:xfrm>
          <a:prstGeom prst="rect">
            <a:avLst/>
          </a:prstGeom>
        </p:spPr>
        <p:txBody>
          <a:bodyPr wrap="square">
            <a:spAutoFit/>
          </a:bodyPr>
          <a:lstStyle/>
          <a:p>
            <a:r>
              <a:rPr lang="or-IN" sz="1600" b="1" dirty="0"/>
              <a:t>ପ୍ରଧାନ ମନ୍ତ୍ର ଜୀଭନ୍ ଜ୍ୟୋତି ବିମା ଯୋଜନା (</a:t>
            </a:r>
            <a:r>
              <a:rPr lang="en-IN" sz="1600" b="1" dirty="0"/>
              <a:t>PMJJBY)</a:t>
            </a:r>
          </a:p>
          <a:p>
            <a:endParaRPr lang="en-IN" sz="1600" b="1" dirty="0"/>
          </a:p>
          <a:p>
            <a:pPr lvl="0" defTabSz="914400" eaLnBrk="0" fontAlgn="base" hangingPunct="0">
              <a:spcBef>
                <a:spcPct val="0"/>
              </a:spcBef>
              <a:spcAft>
                <a:spcPct val="0"/>
              </a:spcAft>
              <a:buFont typeface="Wingdings" pitchFamily="2" charset="2"/>
              <a:buChar char="ü"/>
            </a:pPr>
            <a:r>
              <a:rPr lang="or-IN" sz="1600" dirty="0">
                <a:cs typeface="Arial" pitchFamily="34" charset="0"/>
              </a:rPr>
              <a:t>ବର୍ଷକୁ </a:t>
            </a:r>
            <a:r>
              <a:rPr lang="en-US" sz="1600" dirty="0">
                <a:cs typeface="Arial" pitchFamily="34" charset="0"/>
              </a:rPr>
              <a:t>₹ 330 </a:t>
            </a:r>
            <a:r>
              <a:rPr lang="or-IN" sz="1600" dirty="0">
                <a:cs typeface="Arial" pitchFamily="34" charset="0"/>
              </a:rPr>
              <a:t>ପ୍ରିମିୟମ ପାଇଁ </a:t>
            </a:r>
            <a:r>
              <a:rPr lang="en-US" sz="1600" dirty="0">
                <a:cs typeface="Arial" pitchFamily="34" charset="0"/>
              </a:rPr>
              <a:t>l 2 </a:t>
            </a:r>
            <a:r>
              <a:rPr lang="or-IN" sz="1600" dirty="0">
                <a:cs typeface="Arial" pitchFamily="34" charset="0"/>
              </a:rPr>
              <a:t>ଲକ୍ଷର ଜୀବନ କଭର ପାଆନ୍ତୁ |</a:t>
            </a:r>
          </a:p>
          <a:p>
            <a:pPr lvl="0" defTabSz="914400" eaLnBrk="0" fontAlgn="base" hangingPunct="0">
              <a:spcBef>
                <a:spcPct val="0"/>
              </a:spcBef>
              <a:spcAft>
                <a:spcPct val="0"/>
              </a:spcAft>
              <a:buFont typeface="Wingdings" pitchFamily="2" charset="2"/>
              <a:buChar char="ü"/>
            </a:pPr>
            <a:r>
              <a:rPr lang="en-US" sz="1600" dirty="0">
                <a:cs typeface="Arial" pitchFamily="34" charset="0"/>
              </a:rPr>
              <a:t>SMS </a:t>
            </a:r>
            <a:r>
              <a:rPr lang="or-IN" sz="1600" dirty="0">
                <a:cs typeface="Arial" pitchFamily="34" charset="0"/>
              </a:rPr>
              <a:t>କିମ୍ବା </a:t>
            </a:r>
            <a:r>
              <a:rPr lang="en-US" sz="1600" dirty="0" err="1">
                <a:cs typeface="Arial" pitchFamily="34" charset="0"/>
              </a:rPr>
              <a:t>NetBanking</a:t>
            </a:r>
            <a:r>
              <a:rPr lang="en-US" sz="1600" dirty="0">
                <a:cs typeface="Arial" pitchFamily="34" charset="0"/>
              </a:rPr>
              <a:t> </a:t>
            </a:r>
            <a:r>
              <a:rPr lang="or-IN" sz="1600" dirty="0">
                <a:cs typeface="Arial" pitchFamily="34" charset="0"/>
              </a:rPr>
              <a:t>ମାଧ୍ୟମରେ ସବସ୍କ୍ରାଇବ କରନ୍ତୁ |</a:t>
            </a:r>
          </a:p>
          <a:p>
            <a:pPr lvl="0" defTabSz="914400" eaLnBrk="0" fontAlgn="base" hangingPunct="0">
              <a:spcBef>
                <a:spcPct val="0"/>
              </a:spcBef>
              <a:spcAft>
                <a:spcPct val="0"/>
              </a:spcAft>
              <a:buFont typeface="Wingdings" pitchFamily="2" charset="2"/>
              <a:buChar char="ü"/>
            </a:pPr>
            <a:r>
              <a:rPr lang="or-IN" sz="1600" dirty="0">
                <a:cs typeface="Arial" pitchFamily="34" charset="0"/>
              </a:rPr>
              <a:t>ସ୍ୱୟଂଚାଳିତ ଭାବରେ ତୁମର ପ୍ରିମିୟମ ଦିଅ |</a:t>
            </a:r>
            <a:endParaRPr lang="en-US" sz="1600" dirty="0">
              <a:cs typeface="Arial" pitchFamily="34" charset="0"/>
            </a:endParaRPr>
          </a:p>
          <a:p>
            <a:endParaRPr lang="en-IN" sz="1600" dirty="0"/>
          </a:p>
        </p:txBody>
      </p:sp>
      <p:pic>
        <p:nvPicPr>
          <p:cNvPr id="1038" name="Picture 14" descr="https://www.hdfcbank.com/content/api/contentstream-id/723fb80a-2dde-42a3-9793-7ae1be57c87f/03fd5057-07f3-4d92-a421-c54e8bc46e7d/Personal/Insure/Social%20Security%20Schemes/pradhan_mantri_jeevan_jyoti_bima_yojana_thumb.png">
            <a:hlinkClick r:id="rId2" tooltip="Card Image"/>
          </p:cNvPr>
          <p:cNvPicPr>
            <a:picLocks noChangeAspect="1" noChangeArrowheads="1"/>
          </p:cNvPicPr>
          <p:nvPr/>
        </p:nvPicPr>
        <p:blipFill>
          <a:blip r:embed="rId3"/>
          <a:srcRect/>
          <a:stretch>
            <a:fillRect/>
          </a:stretch>
        </p:blipFill>
        <p:spPr bwMode="auto">
          <a:xfrm>
            <a:off x="0" y="2249619"/>
            <a:ext cx="1390650" cy="933450"/>
          </a:xfrm>
          <a:prstGeom prst="rect">
            <a:avLst/>
          </a:prstGeom>
          <a:noFill/>
        </p:spPr>
      </p:pic>
      <p:sp>
        <p:nvSpPr>
          <p:cNvPr id="1039" name="Rectangle 15"/>
          <p:cNvSpPr>
            <a:spLocks noChangeArrowheads="1"/>
          </p:cNvSpPr>
          <p:nvPr/>
        </p:nvSpPr>
        <p:spPr bwMode="auto">
          <a:xfrm>
            <a:off x="0" y="0"/>
            <a:ext cx="65" cy="430887"/>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dirty="0">
              <a:ln>
                <a:noFill/>
              </a:ln>
              <a:solidFill>
                <a:srgbClr val="444444"/>
              </a:solidFill>
              <a:effectLst/>
              <a:latin typeface="&amp;quot"/>
              <a:cs typeface="Arial" pitchFamily="34" charset="0"/>
            </a:endParaRPr>
          </a:p>
        </p:txBody>
      </p:sp>
      <p:sp>
        <p:nvSpPr>
          <p:cNvPr id="22" name="Rectangle 21"/>
          <p:cNvSpPr/>
          <p:nvPr/>
        </p:nvSpPr>
        <p:spPr>
          <a:xfrm>
            <a:off x="1449973" y="3858287"/>
            <a:ext cx="9836332" cy="1384995"/>
          </a:xfrm>
          <a:prstGeom prst="rect">
            <a:avLst/>
          </a:prstGeom>
        </p:spPr>
        <p:txBody>
          <a:bodyPr wrap="square">
            <a:spAutoFit/>
          </a:bodyPr>
          <a:lstStyle/>
          <a:p>
            <a:r>
              <a:rPr lang="or-IN" b="1" dirty="0"/>
              <a:t>ପ୍ରଧାନ ମନ୍ତ୍ର ସୁରକ୍ଷ ବିମା ଯୋଜନା (</a:t>
            </a:r>
            <a:r>
              <a:rPr lang="en-IN" b="1" dirty="0"/>
              <a:t>PMSBY)</a:t>
            </a:r>
          </a:p>
          <a:p>
            <a:pPr>
              <a:buFont typeface="Wingdings" pitchFamily="2" charset="2"/>
              <a:buChar char="ü"/>
            </a:pPr>
            <a:r>
              <a:rPr lang="or-IN" sz="1600" dirty="0"/>
              <a:t>ବର୍ଷକୁ ମାତ୍ର </a:t>
            </a:r>
            <a:r>
              <a:rPr lang="en-IN" sz="1600" dirty="0"/>
              <a:t>₹ 12 </a:t>
            </a:r>
            <a:r>
              <a:rPr lang="or-IN" sz="1600" dirty="0"/>
              <a:t>ପ୍ରିମିୟମ ଦିଅ |</a:t>
            </a:r>
          </a:p>
          <a:p>
            <a:pPr>
              <a:buFont typeface="Wingdings" pitchFamily="2" charset="2"/>
              <a:buChar char="ü"/>
            </a:pPr>
            <a:r>
              <a:rPr lang="or-IN" sz="1600" dirty="0"/>
              <a:t>ଦୁର୍ଘଟଣା ବୀମା କଭର </a:t>
            </a:r>
            <a:r>
              <a:rPr lang="en-IN" sz="1600" dirty="0"/>
              <a:t>₹ 2 </a:t>
            </a:r>
            <a:r>
              <a:rPr lang="or-IN" sz="1600" dirty="0"/>
              <a:t>ଲକ୍ଷ ପର୍ଯ୍ୟନ୍ତ ପାଆନ୍ତୁ |</a:t>
            </a:r>
          </a:p>
          <a:p>
            <a:pPr>
              <a:buFont typeface="Wingdings" pitchFamily="2" charset="2"/>
              <a:buChar char="ü"/>
            </a:pPr>
            <a:r>
              <a:rPr lang="en-IN" sz="1600" dirty="0"/>
              <a:t>SMS </a:t>
            </a:r>
            <a:r>
              <a:rPr lang="or-IN" sz="1600" dirty="0"/>
              <a:t>କିମ୍ବା </a:t>
            </a:r>
            <a:r>
              <a:rPr lang="en-IN" sz="1600" dirty="0" err="1"/>
              <a:t>NetBanking</a:t>
            </a:r>
            <a:r>
              <a:rPr lang="en-IN" sz="1600" dirty="0"/>
              <a:t> </a:t>
            </a:r>
            <a:r>
              <a:rPr lang="or-IN" sz="1600" dirty="0"/>
              <a:t>ମାଧ୍ୟମରେ ସହଜରେ ଦେୟ |</a:t>
            </a:r>
            <a:endParaRPr lang="en-IN" sz="1600" dirty="0"/>
          </a:p>
          <a:p>
            <a:endParaRPr lang="en-IN" dirty="0"/>
          </a:p>
        </p:txBody>
      </p:sp>
      <p:pic>
        <p:nvPicPr>
          <p:cNvPr id="1043" name="Picture 19" descr="https://www.hdfcbank.com/content/api/contentstream-id/723fb80a-2dde-42a3-9793-7ae1be57c87f/93d2505d-ddd4-4928-b947-92be371ec8e2/Personal/Insure/Social%20Security%20Schemes/pradhan_mantri-suraksha_bima_yojana_thumb.png">
            <a:hlinkClick r:id="rId4" tooltip="Card Image"/>
          </p:cNvPr>
          <p:cNvPicPr>
            <a:picLocks noChangeAspect="1" noChangeArrowheads="1"/>
          </p:cNvPicPr>
          <p:nvPr/>
        </p:nvPicPr>
        <p:blipFill>
          <a:blip r:embed="rId5"/>
          <a:srcRect/>
          <a:stretch>
            <a:fillRect/>
          </a:stretch>
        </p:blipFill>
        <p:spPr bwMode="auto">
          <a:xfrm>
            <a:off x="74112" y="3986984"/>
            <a:ext cx="1390650" cy="933450"/>
          </a:xfrm>
          <a:prstGeom prst="rect">
            <a:avLst/>
          </a:prstGeom>
          <a:noFill/>
        </p:spPr>
      </p:pic>
      <p:sp>
        <p:nvSpPr>
          <p:cNvPr id="24" name="Rectangle 23"/>
          <p:cNvSpPr/>
          <p:nvPr/>
        </p:nvSpPr>
        <p:spPr>
          <a:xfrm>
            <a:off x="1528354" y="5282140"/>
            <a:ext cx="10463349" cy="1384995"/>
          </a:xfrm>
          <a:prstGeom prst="rect">
            <a:avLst/>
          </a:prstGeom>
        </p:spPr>
        <p:txBody>
          <a:bodyPr wrap="square">
            <a:spAutoFit/>
          </a:bodyPr>
          <a:lstStyle/>
          <a:p>
            <a:r>
              <a:rPr lang="or-IN" b="1" dirty="0"/>
              <a:t>ଅଟଳ ପେନ୍ସନ୍ ଯୋଜନା</a:t>
            </a:r>
            <a:endParaRPr lang="en-IN" b="1" dirty="0"/>
          </a:p>
          <a:p>
            <a:pPr>
              <a:buFont typeface="Wingdings" pitchFamily="2" charset="2"/>
              <a:buChar char="ü"/>
            </a:pPr>
            <a:r>
              <a:rPr lang="or-IN" sz="1600" dirty="0"/>
              <a:t>60 ବର୍ଷ ବୟସରେ ନିଶ୍ଚିତ ମାସିକ ପେନ୍ସନ୍ ପ୍ରାପ୍ତ କରନ୍ତୁ |</a:t>
            </a:r>
          </a:p>
          <a:p>
            <a:pPr>
              <a:buFont typeface="Wingdings" pitchFamily="2" charset="2"/>
              <a:buChar char="ü"/>
            </a:pPr>
            <a:r>
              <a:rPr lang="or-IN" sz="1600" dirty="0"/>
              <a:t>ମାସିକ ବିନିଯୋଗ </a:t>
            </a:r>
            <a:r>
              <a:rPr lang="en-IN" sz="1600" dirty="0"/>
              <a:t>₹ 42 </a:t>
            </a:r>
            <a:r>
              <a:rPr lang="or-IN" sz="1600" dirty="0"/>
              <a:t>ପରି କମ୍ ହୋଇପାରେ |</a:t>
            </a:r>
          </a:p>
          <a:p>
            <a:pPr>
              <a:buFont typeface="Wingdings" pitchFamily="2" charset="2"/>
              <a:buChar char="ü"/>
            </a:pPr>
            <a:r>
              <a:rPr lang="or-IN" sz="1600" dirty="0"/>
              <a:t>ଆପଣଙ୍କର ପେନ୍ସନ୍ ରାଶି </a:t>
            </a:r>
            <a:r>
              <a:rPr lang="en-IN" sz="1600" dirty="0"/>
              <a:t>₹ 1,000 </a:t>
            </a:r>
            <a:r>
              <a:rPr lang="or-IN" sz="1600" dirty="0"/>
              <a:t>ରୁ </a:t>
            </a:r>
            <a:r>
              <a:rPr lang="en-IN" sz="1600" dirty="0"/>
              <a:t>₹ 5,000 </a:t>
            </a:r>
            <a:r>
              <a:rPr lang="or-IN" sz="1600" dirty="0"/>
              <a:t>ବାଛନ୍ତୁ |</a:t>
            </a:r>
            <a:endParaRPr lang="en-IN" sz="1600" dirty="0"/>
          </a:p>
          <a:p>
            <a:endParaRPr lang="en-IN" dirty="0"/>
          </a:p>
        </p:txBody>
      </p:sp>
      <p:pic>
        <p:nvPicPr>
          <p:cNvPr id="1045" name="Picture 21" descr="https://www.hdfcbank.com/content/api/contentstream-id/723fb80a-2dde-42a3-9793-7ae1be57c87f/653cfea2-ea0f-45b3-833f-173b7510bf55/Personal/Insure/Social%20Security%20Schemes/atal_pension_yojana_thumb.png">
            <a:hlinkClick r:id="rId6" tooltip="Card Image"/>
          </p:cNvPr>
          <p:cNvPicPr>
            <a:picLocks noChangeAspect="1" noChangeArrowheads="1"/>
          </p:cNvPicPr>
          <p:nvPr/>
        </p:nvPicPr>
        <p:blipFill>
          <a:blip r:embed="rId7"/>
          <a:srcRect/>
          <a:stretch>
            <a:fillRect/>
          </a:stretch>
        </p:blipFill>
        <p:spPr bwMode="auto">
          <a:xfrm>
            <a:off x="34923" y="5457009"/>
            <a:ext cx="1390650" cy="933450"/>
          </a:xfrm>
          <a:prstGeom prst="rect">
            <a:avLst/>
          </a:prstGeom>
          <a:noFill/>
        </p:spPr>
      </p:pic>
      <p:sp>
        <p:nvSpPr>
          <p:cNvPr id="27" name="TextBox 26"/>
          <p:cNvSpPr txBox="1"/>
          <p:nvPr/>
        </p:nvSpPr>
        <p:spPr>
          <a:xfrm>
            <a:off x="5379" y="155943"/>
            <a:ext cx="9314916" cy="646331"/>
          </a:xfrm>
          <a:prstGeom prst="rect">
            <a:avLst/>
          </a:prstGeom>
          <a:noFill/>
        </p:spPr>
        <p:txBody>
          <a:bodyPr wrap="square" rtlCol="0">
            <a:spAutoFit/>
          </a:bodyPr>
          <a:lstStyle/>
          <a:p>
            <a:pPr lvl="0" defTabSz="914400">
              <a:defRPr/>
            </a:pPr>
            <a:r>
              <a:rPr lang="or-IN" sz="3600" b="1">
                <a:solidFill>
                  <a:srgbClr val="FEFEFE"/>
                </a:solidFill>
                <a:latin typeface="Helvetica" panose="020B0604020202020204" pitchFamily="34" charset="0"/>
                <a:ea typeface="Helvetica" charset="0"/>
                <a:cs typeface="Helvetica" panose="020B0604020202020204" pitchFamily="34" charset="0"/>
              </a:rPr>
              <a:t>ସାମାଜିକ ସୁରକ୍ଷା ଯୋଜନା</a:t>
            </a:r>
            <a:endParaRPr kumimoji="0" lang="en-US" sz="3600" b="1" i="0" u="none" strike="noStrike" kern="1200" cap="none" spc="0" normalizeH="0" baseline="0" noProof="0" dirty="0">
              <a:ln>
                <a:noFill/>
              </a:ln>
              <a:solidFill>
                <a:srgbClr val="FEFEFE"/>
              </a:solidFill>
              <a:effectLst/>
              <a:uLnTx/>
              <a:uFillTx/>
              <a:latin typeface="Helvetica" panose="020B0604020202020204" pitchFamily="34" charset="0"/>
              <a:ea typeface="Helvetica" charset="0"/>
              <a:cs typeface="Helvetica" panose="020B0604020202020204" pitchFamily="34" charset="0"/>
            </a:endParaRPr>
          </a:p>
        </p:txBody>
      </p:sp>
      <p:pic>
        <p:nvPicPr>
          <p:cNvPr id="12" name="Picture 40">
            <a:extLst>
              <a:ext uri="{FF2B5EF4-FFF2-40B4-BE49-F238E27FC236}">
                <a16:creationId xmlns:a16="http://schemas.microsoft.com/office/drawing/2014/main" id="{16CCC5B9-8759-476D-902D-3B9B90D5CF2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3246BC4D-CBE7-4C24-AFFA-1B4CAA9EADF4}"/>
              </a:ext>
            </a:extLst>
          </p:cNvPr>
          <p:cNvSpPr/>
          <p:nvPr/>
        </p:nvSpPr>
        <p:spPr>
          <a:xfrm>
            <a:off x="0" y="6558686"/>
            <a:ext cx="12192000" cy="276999"/>
          </a:xfrm>
          <a:prstGeom prst="rect">
            <a:avLst/>
          </a:prstGeom>
        </p:spPr>
        <p:txBody>
          <a:bodyPr wrap="square">
            <a:spAutoFit/>
          </a:bodyPr>
          <a:lstStyle/>
          <a:p>
            <a:pPr algn="ctr"/>
            <a:r>
              <a:rPr lang="or-IN" sz="1200" dirty="0">
                <a:solidFill>
                  <a:schemeClr val="bg1">
                    <a:lumMod val="50000"/>
                  </a:schemeClr>
                </a:solidFill>
                <a:latin typeface="Helvetica" charset="0"/>
                <a:ea typeface="Helvetica" charset="0"/>
                <a:cs typeface="Helvetica" charset="0"/>
              </a:rPr>
              <a:t>କପିରାଇଟ୍ © </a:t>
            </a:r>
            <a:r>
              <a:rPr lang="en-US" sz="1200" dirty="0">
                <a:solidFill>
                  <a:schemeClr val="bg1">
                    <a:lumMod val="50000"/>
                  </a:schemeClr>
                </a:solidFill>
                <a:latin typeface="Helvetica" charset="0"/>
                <a:ea typeface="Helvetica" charset="0"/>
                <a:cs typeface="Helvetica" charset="0"/>
              </a:rPr>
              <a:t>HDFC </a:t>
            </a:r>
            <a:r>
              <a:rPr lang="or-IN" sz="1200" dirty="0">
                <a:solidFill>
                  <a:schemeClr val="bg1">
                    <a:lumMod val="50000"/>
                  </a:schemeClr>
                </a:solidFill>
                <a:latin typeface="Helvetica" charset="0"/>
                <a:ea typeface="Helvetica" charset="0"/>
                <a:cs typeface="Helvetica" charset="0"/>
              </a:rPr>
              <a:t>ବ୍ୟାଙ୍କ |</a:t>
            </a:r>
            <a:r>
              <a:rPr lang="en-US" sz="1200" dirty="0">
                <a:solidFill>
                  <a:schemeClr val="bg1">
                    <a:lumMod val="50000"/>
                  </a:schemeClr>
                </a:solidFill>
                <a:latin typeface="Helvetica" charset="0"/>
                <a:ea typeface="Helvetica" charset="0"/>
                <a:cs typeface="Helvetica" charset="0"/>
              </a:rPr>
              <a:t>            </a:t>
            </a:r>
            <a:r>
              <a:rPr lang="or-IN" sz="1200" dirty="0">
                <a:solidFill>
                  <a:schemeClr val="bg1">
                    <a:lumMod val="50000"/>
                  </a:schemeClr>
                </a:solidFill>
                <a:latin typeface="Helvetica" charset="0"/>
                <a:ea typeface="Helvetica" charset="0"/>
                <a:cs typeface="Helvetica" charset="0"/>
              </a:rPr>
              <a:t>ଗୋପନୀୟ</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ପ୍ରତିବନ୍ଧିତ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ଆଭ୍ୟନ୍ତରୀଣ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ଜନସାଧାରଣ |</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C43840-AC7B-4735-B540-F9E6F4E291FC}"/>
              </a:ext>
            </a:extLst>
          </p:cNvPr>
          <p:cNvSpPr/>
          <p:nvPr/>
        </p:nvSpPr>
        <p:spPr>
          <a:xfrm>
            <a:off x="0" y="1573492"/>
            <a:ext cx="9144000" cy="3657155"/>
          </a:xfrm>
          <a:prstGeom prst="rect">
            <a:avLst/>
          </a:prstGeom>
        </p:spPr>
        <p:txBody>
          <a:bodyPr wrap="square">
            <a:spAutoFit/>
          </a:bodyPr>
          <a:lstStyle/>
          <a:p>
            <a:pPr marL="342900" lvl="0" indent="-342900">
              <a:lnSpc>
                <a:spcPct val="150000"/>
              </a:lnSpc>
              <a:buFont typeface="Wingdings" panose="05000000000000000000" pitchFamily="2" charset="2"/>
              <a:buChar char="ü"/>
            </a:pPr>
            <a:r>
              <a:rPr lang="or-IN" sz="2000" dirty="0">
                <a:latin typeface="Calibri" panose="020F0502020204030204" pitchFamily="34" charset="0"/>
              </a:rPr>
              <a:t>ଗ୍ରାହକଙ୍କ ପ୍ରତି ନ୍ୟାୟ ଏବଂ ସମ୍ମାନର ସହିତ ବ୍ୟବହାର |</a:t>
            </a:r>
          </a:p>
          <a:p>
            <a:pPr marL="342900" lvl="0" indent="-342900">
              <a:lnSpc>
                <a:spcPct val="150000"/>
              </a:lnSpc>
              <a:buFont typeface="Wingdings" panose="05000000000000000000" pitchFamily="2" charset="2"/>
              <a:buChar char="ü"/>
            </a:pPr>
            <a:r>
              <a:rPr lang="or-IN" sz="2000" dirty="0">
                <a:latin typeface="Calibri" panose="020F0502020204030204" pitchFamily="34" charset="0"/>
              </a:rPr>
              <a:t>ପ୍ରତ୍ୟେକ ଗ୍ରାହକଙ୍କୁ ଉପଯୁକ୍ତ ଉତ୍ପାଦ ବିତରଣ |</a:t>
            </a:r>
          </a:p>
          <a:p>
            <a:pPr marL="342900" lvl="0" indent="-342900">
              <a:lnSpc>
                <a:spcPct val="150000"/>
              </a:lnSpc>
              <a:buFont typeface="Wingdings" panose="05000000000000000000" pitchFamily="2" charset="2"/>
              <a:buChar char="ü"/>
            </a:pPr>
            <a:r>
              <a:rPr lang="or-IN" sz="2000" dirty="0">
                <a:latin typeface="Calibri" panose="020F0502020204030204" pitchFamily="34" charset="0"/>
              </a:rPr>
              <a:t>ସମସ୍ତ ଉତ୍ପାଦ ବିବରଣୀ ଉପରେ ଗ୍ରାହକଙ୍କ ସହିତ ସ୍ୱଚ୍ଛତା |</a:t>
            </a:r>
          </a:p>
          <a:p>
            <a:pPr marL="342900" lvl="0" indent="-342900">
              <a:lnSpc>
                <a:spcPct val="150000"/>
              </a:lnSpc>
              <a:buFont typeface="Wingdings" panose="05000000000000000000" pitchFamily="2" charset="2"/>
              <a:buChar char="ü"/>
            </a:pPr>
            <a:r>
              <a:rPr lang="or-IN" sz="2000" dirty="0">
                <a:latin typeface="Calibri" panose="020F0502020204030204" pitchFamily="34" charset="0"/>
              </a:rPr>
              <a:t>ଗ୍ରାହକଙ୍କ ତଥ୍ୟ ବ୍ୟବହାରରେ ଗୋପନୀୟତା, ସୁରକ୍ଷା |</a:t>
            </a:r>
          </a:p>
          <a:p>
            <a:pPr marL="342900" lvl="0" indent="-342900">
              <a:lnSpc>
                <a:spcPct val="150000"/>
              </a:lnSpc>
              <a:buFont typeface="Wingdings" panose="05000000000000000000" pitchFamily="2" charset="2"/>
              <a:buChar char="ü"/>
            </a:pPr>
            <a:r>
              <a:rPr lang="or-IN" sz="2000" dirty="0">
                <a:latin typeface="Calibri" panose="020F0502020204030204" pitchFamily="34" charset="0"/>
              </a:rPr>
              <a:t>ଗ୍ରାହକଙ୍କ ଅଭିଯୋଗ ସମାଧାନ ଏବଂ ମତାମତ |</a:t>
            </a:r>
          </a:p>
          <a:p>
            <a:pPr marL="342900" lvl="0" indent="-342900">
              <a:lnSpc>
                <a:spcPct val="150000"/>
              </a:lnSpc>
              <a:buFont typeface="Wingdings" panose="05000000000000000000" pitchFamily="2" charset="2"/>
              <a:buChar char="ü"/>
            </a:pPr>
            <a:r>
              <a:rPr lang="or-IN" sz="2000" dirty="0">
                <a:latin typeface="Calibri" panose="020F0502020204030204" pitchFamily="34" charset="0"/>
              </a:rPr>
              <a:t>ଗ୍ରାହକଙ୍କ ସଚେତନତାକୁ ପ୍ରୋତ୍ସାହିତ କରନ୍ତୁ ଏବଂ ଉପଲବ୍ଧ ଆର୍ଥିକ ଉତ୍ପାଦ ଏବଂ ସେବାଗୁଡିକ ବୁ </a:t>
            </a:r>
            <a:r>
              <a:rPr lang="en-US" sz="2000" dirty="0">
                <a:latin typeface="Calibri" panose="020F0502020204030204" pitchFamily="34" charset="0"/>
              </a:rPr>
              <a:t>understand </a:t>
            </a:r>
            <a:r>
              <a:rPr lang="or-IN" sz="2000" dirty="0">
                <a:latin typeface="Calibri" panose="020F0502020204030204" pitchFamily="34" charset="0"/>
              </a:rPr>
              <a:t>ିବାକୁ ସେମାନଙ୍କୁ ସକ୍ଷମ କରନ୍ତୁ |</a:t>
            </a:r>
            <a:endParaRPr lang="en-IN" sz="2000" dirty="0"/>
          </a:p>
          <a:p>
            <a:pPr marL="285750" indent="-285750">
              <a:lnSpc>
                <a:spcPct val="115000"/>
              </a:lnSpc>
              <a:spcAft>
                <a:spcPts val="1000"/>
              </a:spcAft>
              <a:buFont typeface="Wingdings" panose="05000000000000000000" pitchFamily="2" charset="2"/>
              <a:buChar char="ü"/>
            </a:pP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74995765-4887-4583-A090-AA872610E3FD}"/>
              </a:ext>
            </a:extLst>
          </p:cNvPr>
          <p:cNvSpPr/>
          <p:nvPr/>
        </p:nvSpPr>
        <p:spPr>
          <a:xfrm>
            <a:off x="14303" y="160361"/>
            <a:ext cx="7765774" cy="646331"/>
          </a:xfrm>
          <a:prstGeom prst="rect">
            <a:avLst/>
          </a:prstGeom>
        </p:spPr>
        <p:txBody>
          <a:bodyPr wrap="square">
            <a:spAutoFit/>
          </a:bodyPr>
          <a:lstStyle/>
          <a:p>
            <a:r>
              <a:rPr lang="or-IN" sz="3600" b="1" dirty="0">
                <a:solidFill>
                  <a:schemeClr val="bg1"/>
                </a:solidFill>
                <a:latin typeface="Arial" panose="020B0604020202020204" pitchFamily="34" charset="0"/>
                <a:cs typeface="Arial" panose="020B0604020202020204" pitchFamily="34" charset="0"/>
              </a:rPr>
              <a:t>ଆଦର୍ଶ ଆଚରଣ ବିଧି</a:t>
            </a:r>
            <a:endParaRPr lang="en-IN" sz="3600" b="1" dirty="0">
              <a:solidFill>
                <a:schemeClr val="bg1"/>
              </a:solidFill>
            </a:endParaRPr>
          </a:p>
        </p:txBody>
      </p:sp>
      <p:sp>
        <p:nvSpPr>
          <p:cNvPr id="6" name="Rectangle: Rounded Corners 5">
            <a:hlinkClick r:id="" action="ppaction://noaction"/>
            <a:extLst>
              <a:ext uri="{FF2B5EF4-FFF2-40B4-BE49-F238E27FC236}">
                <a16:creationId xmlns:a16="http://schemas.microsoft.com/office/drawing/2014/main" id="{FEB3B352-107F-41A5-A91F-FBD705C554D5}"/>
              </a:ext>
            </a:extLst>
          </p:cNvPr>
          <p:cNvSpPr/>
          <p:nvPr/>
        </p:nvSpPr>
        <p:spPr>
          <a:xfrm>
            <a:off x="10515600" y="5804452"/>
            <a:ext cx="1504122" cy="530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or-IN" dirty="0"/>
              <a:t>ଫେରନ୍ତୁ |</a:t>
            </a:r>
            <a:endParaRPr lang="en-IN" dirty="0"/>
          </a:p>
        </p:txBody>
      </p:sp>
      <p:pic>
        <p:nvPicPr>
          <p:cNvPr id="8" name="Picture 40">
            <a:extLst>
              <a:ext uri="{FF2B5EF4-FFF2-40B4-BE49-F238E27FC236}">
                <a16:creationId xmlns:a16="http://schemas.microsoft.com/office/drawing/2014/main" id="{D14A7FE7-9E76-40C4-8EDD-A1E05D2CA1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EE4BEA9D-164D-4232-B089-7DD308216A73}"/>
              </a:ext>
            </a:extLst>
          </p:cNvPr>
          <p:cNvSpPr/>
          <p:nvPr/>
        </p:nvSpPr>
        <p:spPr>
          <a:xfrm>
            <a:off x="0" y="6558686"/>
            <a:ext cx="12192000" cy="276999"/>
          </a:xfrm>
          <a:prstGeom prst="rect">
            <a:avLst/>
          </a:prstGeom>
        </p:spPr>
        <p:txBody>
          <a:bodyPr wrap="square">
            <a:spAutoFit/>
          </a:bodyPr>
          <a:lstStyle/>
          <a:p>
            <a:pPr algn="ctr"/>
            <a:r>
              <a:rPr lang="or-IN" sz="1200" dirty="0">
                <a:solidFill>
                  <a:schemeClr val="bg1">
                    <a:lumMod val="50000"/>
                  </a:schemeClr>
                </a:solidFill>
                <a:latin typeface="Helvetica" charset="0"/>
                <a:ea typeface="Helvetica" charset="0"/>
                <a:cs typeface="Helvetica" charset="0"/>
              </a:rPr>
              <a:t>କପିରାଇଟ୍ © </a:t>
            </a:r>
            <a:r>
              <a:rPr lang="en-US" sz="1200" dirty="0">
                <a:solidFill>
                  <a:schemeClr val="bg1">
                    <a:lumMod val="50000"/>
                  </a:schemeClr>
                </a:solidFill>
                <a:latin typeface="Helvetica" charset="0"/>
                <a:ea typeface="Helvetica" charset="0"/>
                <a:cs typeface="Helvetica" charset="0"/>
              </a:rPr>
              <a:t>HDFC </a:t>
            </a:r>
            <a:r>
              <a:rPr lang="or-IN" sz="1200" dirty="0">
                <a:solidFill>
                  <a:schemeClr val="bg1">
                    <a:lumMod val="50000"/>
                  </a:schemeClr>
                </a:solidFill>
                <a:latin typeface="Helvetica" charset="0"/>
                <a:ea typeface="Helvetica" charset="0"/>
                <a:cs typeface="Helvetica" charset="0"/>
              </a:rPr>
              <a:t>ବ୍ୟାଙ୍କ |</a:t>
            </a:r>
            <a:r>
              <a:rPr lang="en-US" sz="1200" dirty="0">
                <a:solidFill>
                  <a:schemeClr val="bg1">
                    <a:lumMod val="50000"/>
                  </a:schemeClr>
                </a:solidFill>
                <a:latin typeface="Helvetica" charset="0"/>
                <a:ea typeface="Helvetica" charset="0"/>
                <a:cs typeface="Helvetica" charset="0"/>
              </a:rPr>
              <a:t>            </a:t>
            </a:r>
            <a:r>
              <a:rPr lang="or-IN" sz="1200" dirty="0">
                <a:solidFill>
                  <a:schemeClr val="bg1">
                    <a:lumMod val="50000"/>
                  </a:schemeClr>
                </a:solidFill>
                <a:latin typeface="Helvetica" charset="0"/>
                <a:ea typeface="Helvetica" charset="0"/>
                <a:cs typeface="Helvetica" charset="0"/>
              </a:rPr>
              <a:t>ଗୋପନୀୟ</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ପ୍ରତିବନ୍ଧିତ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ଆଭ୍ୟନ୍ତରୀଣ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ଜନସାଧାରଣ |</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470626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4631"/>
            <a:ext cx="9314916" cy="646331"/>
          </a:xfrm>
          <a:prstGeom prst="rect">
            <a:avLst/>
          </a:prstGeom>
          <a:noFill/>
        </p:spPr>
        <p:txBody>
          <a:bodyPr wrap="square" rtlCol="0">
            <a:spAutoFit/>
          </a:bodyPr>
          <a:lstStyle/>
          <a:p>
            <a:r>
              <a:rPr lang="or-IN" sz="3600" b="1" dirty="0">
                <a:solidFill>
                  <a:schemeClr val="bg1"/>
                </a:solidFill>
                <a:latin typeface="Helvetica" panose="020B0604020202020204" pitchFamily="34" charset="0"/>
                <a:cs typeface="Helvetica" panose="020B0604020202020204" pitchFamily="34" charset="0"/>
              </a:rPr>
              <a:t>ଗ୍ରୁମିଙ୍ଗ୍, ଯୋଗାଯୋଗ ଏବଂ ସଫ୍ଟ କ </a:t>
            </a:r>
            <a:r>
              <a:rPr lang="en-IN" sz="3600" b="1" dirty="0">
                <a:solidFill>
                  <a:schemeClr val="bg1"/>
                </a:solidFill>
                <a:latin typeface="Helvetica" panose="020B0604020202020204" pitchFamily="34" charset="0"/>
                <a:cs typeface="Helvetica" panose="020B0604020202020204" pitchFamily="34" charset="0"/>
              </a:rPr>
              <a:t>ills </a:t>
            </a:r>
            <a:r>
              <a:rPr lang="or-IN" sz="3600" b="1" dirty="0">
                <a:solidFill>
                  <a:schemeClr val="bg1"/>
                </a:solidFill>
                <a:latin typeface="Helvetica" panose="020B0604020202020204" pitchFamily="34" charset="0"/>
                <a:cs typeface="Helvetica" panose="020B0604020202020204" pitchFamily="34" charset="0"/>
              </a:rPr>
              <a:t>ଶଳ |</a:t>
            </a:r>
            <a:endParaRPr lang="en-IN" sz="3600" b="1" dirty="0">
              <a:solidFill>
                <a:schemeClr val="bg1"/>
              </a:solidFill>
              <a:latin typeface="Helvetica" panose="020B0604020202020204" pitchFamily="34" charset="0"/>
              <a:cs typeface="Helvetica" panose="020B0604020202020204" pitchFamily="34" charset="0"/>
            </a:endParaRPr>
          </a:p>
        </p:txBody>
      </p:sp>
      <p:sp>
        <p:nvSpPr>
          <p:cNvPr id="5" name="Rectangle 4"/>
          <p:cNvSpPr/>
          <p:nvPr/>
        </p:nvSpPr>
        <p:spPr>
          <a:xfrm>
            <a:off x="444137" y="1114094"/>
            <a:ext cx="10894424" cy="5016758"/>
          </a:xfrm>
          <a:prstGeom prst="rect">
            <a:avLst/>
          </a:prstGeom>
        </p:spPr>
        <p:txBody>
          <a:bodyPr wrap="square">
            <a:spAutoFit/>
          </a:bodyPr>
          <a:lstStyle/>
          <a:p>
            <a:endParaRPr lang="en-IN" sz="2000" dirty="0"/>
          </a:p>
          <a:p>
            <a:pPr>
              <a:buFont typeface="Wingdings" pitchFamily="2" charset="2"/>
              <a:buChar char="ü"/>
            </a:pPr>
            <a:r>
              <a:rPr lang="or-IN" sz="2000" dirty="0"/>
              <a:t>ବ୍ୟକ୍ତିଗତ ଶ </a:t>
            </a:r>
            <a:r>
              <a:rPr lang="en-IN" sz="2000" dirty="0" err="1"/>
              <a:t>iqu</a:t>
            </a:r>
            <a:r>
              <a:rPr lang="en-IN" sz="2000" dirty="0"/>
              <a:t> </a:t>
            </a:r>
            <a:r>
              <a:rPr lang="or-IN" sz="2000" dirty="0"/>
              <a:t>ଳୀ |</a:t>
            </a:r>
            <a:endParaRPr lang="en-US" sz="2000" dirty="0"/>
          </a:p>
          <a:p>
            <a:pPr>
              <a:buFont typeface="Wingdings" pitchFamily="2" charset="2"/>
              <a:buChar char="ü"/>
            </a:pPr>
            <a:endParaRPr lang="or-IN" sz="2000" dirty="0"/>
          </a:p>
          <a:p>
            <a:pPr>
              <a:buFont typeface="Wingdings" pitchFamily="2" charset="2"/>
              <a:buChar char="ü"/>
            </a:pPr>
            <a:r>
              <a:rPr lang="or-IN" sz="2000" dirty="0"/>
              <a:t>ଭଦ୍ରତା</a:t>
            </a:r>
            <a:endParaRPr lang="en-US" sz="2000" dirty="0"/>
          </a:p>
          <a:p>
            <a:pPr>
              <a:buFont typeface="Wingdings" pitchFamily="2" charset="2"/>
              <a:buChar char="ü"/>
            </a:pPr>
            <a:endParaRPr lang="or-IN" sz="2000" dirty="0"/>
          </a:p>
          <a:p>
            <a:pPr>
              <a:buFont typeface="Wingdings" pitchFamily="2" charset="2"/>
              <a:buChar char="ü"/>
            </a:pPr>
            <a:r>
              <a:rPr lang="or-IN" sz="2000" dirty="0"/>
              <a:t>ବ୍ୟକ୍ତିଗତ ସ୍ୱଚ୍ଛତା ଏବଂ କେନ୍ଦ୍ରରେ ସାମାଜିକ ଦୂରତା ବଜାୟ ରଖନ୍ତୁ |</a:t>
            </a:r>
            <a:endParaRPr lang="en-US" sz="2000" dirty="0"/>
          </a:p>
          <a:p>
            <a:pPr>
              <a:buFont typeface="Wingdings" pitchFamily="2" charset="2"/>
              <a:buChar char="ü"/>
            </a:pPr>
            <a:endParaRPr lang="or-IN" sz="2000" dirty="0"/>
          </a:p>
          <a:p>
            <a:pPr>
              <a:buFont typeface="Wingdings" pitchFamily="2" charset="2"/>
              <a:buChar char="ü"/>
            </a:pPr>
            <a:r>
              <a:rPr lang="or-IN" sz="2000" dirty="0"/>
              <a:t>ଆନ୍ତ </a:t>
            </a:r>
            <a:r>
              <a:rPr lang="en-IN" sz="2000" dirty="0"/>
              <a:t>personal- </a:t>
            </a:r>
            <a:r>
              <a:rPr lang="or-IN" sz="2000" dirty="0"/>
              <a:t>ବ୍ୟକ୍ତିଗତ କ </a:t>
            </a:r>
            <a:r>
              <a:rPr lang="en-IN" sz="2000" dirty="0"/>
              <a:t>skills </a:t>
            </a:r>
            <a:r>
              <a:rPr lang="or-IN" sz="2000" dirty="0"/>
              <a:t>ଶଳ |</a:t>
            </a:r>
            <a:endParaRPr lang="en-US" sz="2000" dirty="0"/>
          </a:p>
          <a:p>
            <a:pPr>
              <a:buFont typeface="Wingdings" pitchFamily="2" charset="2"/>
              <a:buChar char="ü"/>
            </a:pPr>
            <a:endParaRPr lang="or-IN" sz="2000" dirty="0"/>
          </a:p>
          <a:p>
            <a:pPr>
              <a:buFont typeface="Wingdings" pitchFamily="2" charset="2"/>
              <a:buChar char="ü"/>
            </a:pPr>
            <a:r>
              <a:rPr lang="or-IN" sz="2000" dirty="0"/>
              <a:t>ଟେଲିଫୋନ୍ ଶ </a:t>
            </a:r>
            <a:r>
              <a:rPr lang="en-IN" sz="2000" dirty="0" err="1"/>
              <a:t>iqu</a:t>
            </a:r>
            <a:r>
              <a:rPr lang="en-IN" sz="2000" dirty="0"/>
              <a:t> </a:t>
            </a:r>
            <a:r>
              <a:rPr lang="or-IN" sz="2000" dirty="0"/>
              <a:t>ଳୀ |</a:t>
            </a:r>
            <a:endParaRPr lang="en-US" sz="2000" dirty="0"/>
          </a:p>
          <a:p>
            <a:pPr>
              <a:buFont typeface="Wingdings" pitchFamily="2" charset="2"/>
              <a:buChar char="ü"/>
            </a:pPr>
            <a:endParaRPr lang="or-IN" sz="2000" dirty="0"/>
          </a:p>
          <a:p>
            <a:pPr>
              <a:buFont typeface="Wingdings" pitchFamily="2" charset="2"/>
              <a:buChar char="ü"/>
            </a:pPr>
            <a:r>
              <a:rPr lang="or-IN" sz="2000" dirty="0"/>
              <a:t>ଇ-ମେଲ୍ ଶ </a:t>
            </a:r>
            <a:r>
              <a:rPr lang="en-IN" sz="2000" dirty="0" err="1"/>
              <a:t>iqu</a:t>
            </a:r>
            <a:r>
              <a:rPr lang="en-IN" sz="2000" dirty="0"/>
              <a:t> </a:t>
            </a:r>
            <a:r>
              <a:rPr lang="or-IN" sz="2000" dirty="0"/>
              <a:t>ଳୀଗୁଡିକ |</a:t>
            </a:r>
            <a:endParaRPr lang="en-US" sz="2000" dirty="0"/>
          </a:p>
          <a:p>
            <a:pPr>
              <a:buFont typeface="Wingdings" pitchFamily="2" charset="2"/>
              <a:buChar char="ü"/>
            </a:pPr>
            <a:endParaRPr lang="or-IN" sz="2000" dirty="0"/>
          </a:p>
          <a:p>
            <a:pPr>
              <a:buFont typeface="Wingdings" pitchFamily="2" charset="2"/>
              <a:buChar char="ü"/>
            </a:pPr>
            <a:r>
              <a:rPr lang="or-IN" sz="2000" dirty="0"/>
              <a:t>ବୁ / ାମଣା / ମନଲୋଭା କ </a:t>
            </a:r>
            <a:r>
              <a:rPr lang="en-IN" sz="2000" dirty="0"/>
              <a:t>skills </a:t>
            </a:r>
            <a:r>
              <a:rPr lang="or-IN" sz="2000" dirty="0"/>
              <a:t>ଶଳ |</a:t>
            </a:r>
            <a:endParaRPr lang="en-US" sz="2000" dirty="0"/>
          </a:p>
          <a:p>
            <a:pPr>
              <a:buFont typeface="Wingdings" pitchFamily="2" charset="2"/>
              <a:buChar char="ü"/>
            </a:pPr>
            <a:endParaRPr lang="or-IN" sz="2000" dirty="0"/>
          </a:p>
          <a:p>
            <a:pPr>
              <a:buFont typeface="Wingdings" pitchFamily="2" charset="2"/>
              <a:buChar char="ü"/>
            </a:pPr>
            <a:r>
              <a:rPr lang="or-IN" sz="2000" dirty="0"/>
              <a:t>ଆନାଲିଟିକାଲ୍ ଦକ୍ଷତା |</a:t>
            </a:r>
            <a:r>
              <a:rPr lang="en-IN" sz="2000" dirty="0"/>
              <a:t> </a:t>
            </a:r>
          </a:p>
        </p:txBody>
      </p:sp>
      <p:pic>
        <p:nvPicPr>
          <p:cNvPr id="7" name="Picture 40">
            <a:extLst>
              <a:ext uri="{FF2B5EF4-FFF2-40B4-BE49-F238E27FC236}">
                <a16:creationId xmlns:a16="http://schemas.microsoft.com/office/drawing/2014/main" id="{337E4D17-04D9-4021-AEDE-A0E1D8DCFD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476ABC82-EB67-4841-8E3E-703B118CD376}"/>
              </a:ext>
            </a:extLst>
          </p:cNvPr>
          <p:cNvSpPr/>
          <p:nvPr/>
        </p:nvSpPr>
        <p:spPr>
          <a:xfrm>
            <a:off x="0" y="6558686"/>
            <a:ext cx="12192000" cy="276999"/>
          </a:xfrm>
          <a:prstGeom prst="rect">
            <a:avLst/>
          </a:prstGeom>
        </p:spPr>
        <p:txBody>
          <a:bodyPr wrap="square">
            <a:spAutoFit/>
          </a:bodyPr>
          <a:lstStyle/>
          <a:p>
            <a:pPr algn="ctr"/>
            <a:r>
              <a:rPr lang="or-IN" sz="1200" dirty="0">
                <a:solidFill>
                  <a:schemeClr val="bg1">
                    <a:lumMod val="50000"/>
                  </a:schemeClr>
                </a:solidFill>
                <a:latin typeface="Helvetica" charset="0"/>
                <a:ea typeface="Helvetica" charset="0"/>
                <a:cs typeface="Helvetica" charset="0"/>
              </a:rPr>
              <a:t>କପିରାଇଟ୍ © </a:t>
            </a:r>
            <a:r>
              <a:rPr lang="en-US" sz="1200" dirty="0">
                <a:solidFill>
                  <a:schemeClr val="bg1">
                    <a:lumMod val="50000"/>
                  </a:schemeClr>
                </a:solidFill>
                <a:latin typeface="Helvetica" charset="0"/>
                <a:ea typeface="Helvetica" charset="0"/>
                <a:cs typeface="Helvetica" charset="0"/>
              </a:rPr>
              <a:t>HDFC </a:t>
            </a:r>
            <a:r>
              <a:rPr lang="or-IN" sz="1200" dirty="0">
                <a:solidFill>
                  <a:schemeClr val="bg1">
                    <a:lumMod val="50000"/>
                  </a:schemeClr>
                </a:solidFill>
                <a:latin typeface="Helvetica" charset="0"/>
                <a:ea typeface="Helvetica" charset="0"/>
                <a:cs typeface="Helvetica" charset="0"/>
              </a:rPr>
              <a:t>ବ୍ୟାଙ୍କ |</a:t>
            </a:r>
            <a:r>
              <a:rPr lang="en-US" sz="1200" dirty="0">
                <a:solidFill>
                  <a:schemeClr val="bg1">
                    <a:lumMod val="50000"/>
                  </a:schemeClr>
                </a:solidFill>
                <a:latin typeface="Helvetica" charset="0"/>
                <a:ea typeface="Helvetica" charset="0"/>
                <a:cs typeface="Helvetica" charset="0"/>
              </a:rPr>
              <a:t>            </a:t>
            </a:r>
            <a:r>
              <a:rPr lang="or-IN" sz="1200" dirty="0">
                <a:solidFill>
                  <a:schemeClr val="bg1">
                    <a:lumMod val="50000"/>
                  </a:schemeClr>
                </a:solidFill>
                <a:latin typeface="Helvetica" charset="0"/>
                <a:ea typeface="Helvetica" charset="0"/>
                <a:cs typeface="Helvetica" charset="0"/>
              </a:rPr>
              <a:t>ଗୋପନୀୟ</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ପ୍ରତିବନ୍ଧିତ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ଆଭ୍ୟନ୍ତରୀଣ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ଜନସାଧାରଣ |</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6">
            <a:extLst>
              <a:ext uri="{FF2B5EF4-FFF2-40B4-BE49-F238E27FC236}">
                <a16:creationId xmlns:a16="http://schemas.microsoft.com/office/drawing/2014/main" id="{B7D7426B-32F3-ED41-A5A0-0B5E1F1B4BBE}"/>
              </a:ext>
            </a:extLst>
          </p:cNvPr>
          <p:cNvGrpSpPr/>
          <p:nvPr/>
        </p:nvGrpSpPr>
        <p:grpSpPr>
          <a:xfrm>
            <a:off x="-5929" y="122741"/>
            <a:ext cx="12197924" cy="6735259"/>
            <a:chOff x="-5929" y="122081"/>
            <a:chExt cx="12197924" cy="6759834"/>
          </a:xfrm>
        </p:grpSpPr>
        <p:sp>
          <p:nvSpPr>
            <p:cNvPr id="2" name="Right Triangle 41"/>
            <p:cNvSpPr/>
            <p:nvPr/>
          </p:nvSpPr>
          <p:spPr>
            <a:xfrm flipH="1">
              <a:off x="7203687" y="3658283"/>
              <a:ext cx="4988308" cy="2868897"/>
            </a:xfrm>
            <a:custGeom>
              <a:avLst/>
              <a:gdLst>
                <a:gd name="connsiteX0" fmla="*/ 0 w 5248019"/>
                <a:gd name="connsiteY0" fmla="*/ 3739375 h 3739375"/>
                <a:gd name="connsiteX1" fmla="*/ 0 w 5248019"/>
                <a:gd name="connsiteY1" fmla="*/ 0 h 3739375"/>
                <a:gd name="connsiteX2" fmla="*/ 5248019 w 5248019"/>
                <a:gd name="connsiteY2" fmla="*/ 3739375 h 3739375"/>
                <a:gd name="connsiteX3" fmla="*/ 0 w 5248019"/>
                <a:gd name="connsiteY3" fmla="*/ 3739375 h 3739375"/>
                <a:gd name="connsiteX0" fmla="*/ 0 w 5248019"/>
                <a:gd name="connsiteY0" fmla="*/ 3018263 h 3018263"/>
                <a:gd name="connsiteX1" fmla="*/ 7434 w 5248019"/>
                <a:gd name="connsiteY1" fmla="*/ 0 h 3018263"/>
                <a:gd name="connsiteX2" fmla="*/ 5248019 w 5248019"/>
                <a:gd name="connsiteY2" fmla="*/ 3018263 h 3018263"/>
                <a:gd name="connsiteX3" fmla="*/ 0 w 5248019"/>
                <a:gd name="connsiteY3" fmla="*/ 3018263 h 3018263"/>
              </a:gdLst>
              <a:ahLst/>
              <a:cxnLst>
                <a:cxn ang="0">
                  <a:pos x="connsiteX0" y="connsiteY0"/>
                </a:cxn>
                <a:cxn ang="0">
                  <a:pos x="connsiteX1" y="connsiteY1"/>
                </a:cxn>
                <a:cxn ang="0">
                  <a:pos x="connsiteX2" y="connsiteY2"/>
                </a:cxn>
                <a:cxn ang="0">
                  <a:pos x="connsiteX3" y="connsiteY3"/>
                </a:cxn>
              </a:cxnLst>
              <a:rect l="l" t="t" r="r" b="b"/>
              <a:pathLst>
                <a:path w="5248019" h="3018263">
                  <a:moveTo>
                    <a:pt x="0" y="3018263"/>
                  </a:moveTo>
                  <a:lnTo>
                    <a:pt x="7434" y="0"/>
                  </a:lnTo>
                  <a:lnTo>
                    <a:pt x="5248019" y="3018263"/>
                  </a:lnTo>
                  <a:lnTo>
                    <a:pt x="0" y="3018263"/>
                  </a:lnTo>
                  <a:close/>
                </a:path>
              </a:pathLst>
            </a:custGeom>
            <a:solidFill>
              <a:srgbClr val="E2F4FE"/>
            </a:solidFill>
            <a:ln>
              <a:noFill/>
            </a:ln>
            <a:effectLst>
              <a:outerShdw blurRad="50800" dist="76200" dir="10500000" sx="99000" sy="990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11767559" y="6566380"/>
              <a:ext cx="350377" cy="261610"/>
            </a:xfrm>
            <a:prstGeom prst="rect">
              <a:avLst/>
            </a:prstGeom>
            <a:noFill/>
          </p:spPr>
          <p:txBody>
            <a:bodyPr wrap="square" rtlCol="0">
              <a:spAutoFit/>
            </a:bodyPr>
            <a:lstStyle/>
            <a:p>
              <a:r>
                <a:rPr lang="en-US" sz="1100" b="1" dirty="0">
                  <a:solidFill>
                    <a:srgbClr val="004277"/>
                  </a:solidFill>
                  <a:latin typeface="Helvetica" charset="0"/>
                  <a:ea typeface="Helvetica" charset="0"/>
                  <a:cs typeface="Helvetica" charset="0"/>
                </a:rPr>
                <a:t>07</a:t>
              </a:r>
            </a:p>
          </p:txBody>
        </p:sp>
        <p:grpSp>
          <p:nvGrpSpPr>
            <p:cNvPr id="5" name="Group 3">
              <a:extLst>
                <a:ext uri="{FF2B5EF4-FFF2-40B4-BE49-F238E27FC236}">
                  <a16:creationId xmlns:a16="http://schemas.microsoft.com/office/drawing/2014/main" id="{8D50B033-1147-964F-B096-4CC5EC36F72A}"/>
                </a:ext>
              </a:extLst>
            </p:cNvPr>
            <p:cNvGrpSpPr/>
            <p:nvPr/>
          </p:nvGrpSpPr>
          <p:grpSpPr>
            <a:xfrm>
              <a:off x="-5929" y="122081"/>
              <a:ext cx="11831574" cy="6271870"/>
              <a:chOff x="-5929" y="122081"/>
              <a:chExt cx="11831574" cy="6271870"/>
            </a:xfrm>
          </p:grpSpPr>
          <p:sp>
            <p:nvSpPr>
              <p:cNvPr id="3" name="TextBox 2"/>
              <p:cNvSpPr txBox="1"/>
              <p:nvPr/>
            </p:nvSpPr>
            <p:spPr>
              <a:xfrm>
                <a:off x="-5929" y="122081"/>
                <a:ext cx="9314916" cy="571464"/>
              </a:xfrm>
              <a:prstGeom prst="rect">
                <a:avLst/>
              </a:prstGeom>
              <a:noFill/>
            </p:spPr>
            <p:txBody>
              <a:bodyPr wrap="square" rtlCol="0">
                <a:spAutoFit/>
              </a:bodyPr>
              <a:lstStyle/>
              <a:p>
                <a:r>
                  <a:rPr lang="or-IN" sz="3000" b="1" dirty="0">
                    <a:solidFill>
                      <a:srgbClr val="FEFEFE"/>
                    </a:solidFill>
                    <a:latin typeface="Helvetica" charset="0"/>
                    <a:ea typeface="Helvetica" charset="0"/>
                    <a:cs typeface="Helvetica" charset="0"/>
                  </a:rPr>
                  <a:t>ପୁରସ୍କାର ଏବଂ ପ୍ରଶଂସା - ଭାରତର ସର୍ବାଧିକ ମୂଲ୍ୟବାନ ବ୍ରାଣ୍ଡ |</a:t>
                </a:r>
                <a:endParaRPr lang="en-US" sz="3000" b="1" dirty="0">
                  <a:solidFill>
                    <a:srgbClr val="FEFEFE"/>
                  </a:solidFill>
                  <a:latin typeface="Helvetica" charset="0"/>
                  <a:ea typeface="Helvetica" charset="0"/>
                  <a:cs typeface="Helvetica" charset="0"/>
                </a:endParaRPr>
              </a:p>
            </p:txBody>
          </p:sp>
          <p:pic>
            <p:nvPicPr>
              <p:cNvPr id="30" name="Picture 2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79102" y="3900317"/>
                <a:ext cx="1688786" cy="2493634"/>
              </a:xfrm>
              <a:prstGeom prst="rect">
                <a:avLst/>
              </a:prstGeom>
            </p:spPr>
          </p:pic>
          <p:pic>
            <p:nvPicPr>
              <p:cNvPr id="31" name="Picture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6791" y="2848896"/>
                <a:ext cx="1018854" cy="2102841"/>
              </a:xfrm>
              <a:prstGeom prst="rect">
                <a:avLst/>
              </a:prstGeom>
            </p:spPr>
          </p:pic>
        </p:grpSp>
        <p:grpSp>
          <p:nvGrpSpPr>
            <p:cNvPr id="6" name="Group 33"/>
            <p:cNvGrpSpPr/>
            <p:nvPr/>
          </p:nvGrpSpPr>
          <p:grpSpPr>
            <a:xfrm>
              <a:off x="246490" y="6512455"/>
              <a:ext cx="1709532" cy="369460"/>
              <a:chOff x="246490" y="6512455"/>
              <a:chExt cx="1709532" cy="369460"/>
            </a:xfrm>
          </p:grpSpPr>
          <p:pic>
            <p:nvPicPr>
              <p:cNvPr id="35" name="Picture 3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46490" y="6512455"/>
                <a:ext cx="1296064" cy="369460"/>
              </a:xfrm>
              <a:prstGeom prst="rect">
                <a:avLst/>
              </a:prstGeom>
            </p:spPr>
          </p:pic>
          <p:pic>
            <p:nvPicPr>
              <p:cNvPr id="36" name="Picture 3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606164" y="6512455"/>
                <a:ext cx="349858" cy="369460"/>
              </a:xfrm>
              <a:prstGeom prst="rect">
                <a:avLst/>
              </a:prstGeom>
            </p:spPr>
          </p:pic>
        </p:grpSp>
      </p:grpSp>
      <p:sp>
        <p:nvSpPr>
          <p:cNvPr id="38" name="Rectangle 37">
            <a:extLst>
              <a:ext uri="{FF2B5EF4-FFF2-40B4-BE49-F238E27FC236}">
                <a16:creationId xmlns:a16="http://schemas.microsoft.com/office/drawing/2014/main" id="{EE1B4966-B48F-5747-A1F5-D3BBDFADAD1B}"/>
              </a:ext>
            </a:extLst>
          </p:cNvPr>
          <p:cNvSpPr/>
          <p:nvPr/>
        </p:nvSpPr>
        <p:spPr>
          <a:xfrm>
            <a:off x="924932" y="1237285"/>
            <a:ext cx="2521350" cy="1077218"/>
          </a:xfrm>
          <a:prstGeom prst="rect">
            <a:avLst/>
          </a:prstGeom>
        </p:spPr>
        <p:txBody>
          <a:bodyPr wrap="square">
            <a:spAutoFit/>
          </a:bodyPr>
          <a:lstStyle/>
          <a:p>
            <a:pPr algn="ctr"/>
            <a:r>
              <a:rPr lang="or-IN" sz="1600" b="1" dirty="0">
                <a:solidFill>
                  <a:srgbClr val="D9222A"/>
                </a:solidFill>
                <a:latin typeface="Helvetica" charset="0"/>
                <a:ea typeface="Helvetica" charset="0"/>
                <a:cs typeface="Helvetica" charset="0"/>
              </a:rPr>
              <a:t>7 ପାଇଁ ମୋଷ୍ଟ ମୂଲ୍ୟବାନ ବ୍ରାଣ୍ଡ ମାନ୍ୟତା |</a:t>
            </a:r>
            <a:r>
              <a:rPr lang="en-US" sz="1600" b="1" dirty="0" err="1">
                <a:solidFill>
                  <a:srgbClr val="D9222A"/>
                </a:solidFill>
                <a:latin typeface="Helvetica" charset="0"/>
                <a:ea typeface="Helvetica" charset="0"/>
                <a:cs typeface="Helvetica" charset="0"/>
              </a:rPr>
              <a:t>th</a:t>
            </a:r>
            <a:r>
              <a:rPr lang="or-IN" sz="1600" b="1" dirty="0">
                <a:solidFill>
                  <a:srgbClr val="D9222A"/>
                </a:solidFill>
                <a:latin typeface="Helvetica" charset="0"/>
                <a:ea typeface="Helvetica" charset="0"/>
                <a:cs typeface="Helvetica" charset="0"/>
              </a:rPr>
              <a:t>ବର୍ଷ</a:t>
            </a:r>
            <a:endParaRPr lang="en-US" sz="1600" b="1" dirty="0">
              <a:solidFill>
                <a:srgbClr val="D9222A"/>
              </a:solidFill>
              <a:latin typeface="Helvetica" charset="0"/>
              <a:ea typeface="Helvetica" charset="0"/>
              <a:cs typeface="Helvetica" charset="0"/>
            </a:endParaRPr>
          </a:p>
          <a:p>
            <a:pPr algn="ctr"/>
            <a:r>
              <a:rPr lang="or-IN" sz="1600" b="1" dirty="0">
                <a:solidFill>
                  <a:srgbClr val="004277"/>
                </a:solidFill>
                <a:latin typeface="Helvetica" charset="0"/>
                <a:ea typeface="Helvetica" charset="0"/>
                <a:cs typeface="Helvetica" charset="0"/>
              </a:rPr>
              <a:t>2020 ବ୍ରାଣ୍ଡଜ୍ ™ ସବୁଠାରୁ ମୂଲ୍ୟବାନ ଭାରତୀୟ ବ୍ରାଣ୍ଡ |</a:t>
            </a:r>
            <a:endParaRPr lang="en-US" sz="1600" b="1" dirty="0">
              <a:solidFill>
                <a:srgbClr val="004277"/>
              </a:solidFill>
              <a:latin typeface="Helvetica" charset="0"/>
              <a:ea typeface="Helvetica" charset="0"/>
              <a:cs typeface="Helvetica" charset="0"/>
            </a:endParaRPr>
          </a:p>
        </p:txBody>
      </p:sp>
      <p:sp>
        <p:nvSpPr>
          <p:cNvPr id="39" name="Rectangle 38">
            <a:extLst>
              <a:ext uri="{FF2B5EF4-FFF2-40B4-BE49-F238E27FC236}">
                <a16:creationId xmlns:a16="http://schemas.microsoft.com/office/drawing/2014/main" id="{4D664A3A-73B2-B542-83E4-15AA0120CAF6}"/>
              </a:ext>
            </a:extLst>
          </p:cNvPr>
          <p:cNvSpPr/>
          <p:nvPr/>
        </p:nvSpPr>
        <p:spPr>
          <a:xfrm>
            <a:off x="4639824" y="1141029"/>
            <a:ext cx="2599960" cy="1323439"/>
          </a:xfrm>
          <a:prstGeom prst="rect">
            <a:avLst/>
          </a:prstGeom>
        </p:spPr>
        <p:txBody>
          <a:bodyPr wrap="square">
            <a:spAutoFit/>
          </a:bodyPr>
          <a:lstStyle/>
          <a:p>
            <a:pPr algn="ctr"/>
            <a:r>
              <a:rPr lang="or-IN" sz="1600" b="1" dirty="0">
                <a:solidFill>
                  <a:srgbClr val="D9222A"/>
                </a:solidFill>
                <a:latin typeface="Helvetica" charset="0"/>
                <a:ea typeface="Helvetica" charset="0"/>
                <a:cs typeface="Helvetica" charset="0"/>
              </a:rPr>
              <a:t>2020 ରେ ଭାରତର ସବୁଠାରୁ ଶକ୍ତିଶାଳୀ ବ୍ୟାଙ୍କ |</a:t>
            </a:r>
            <a:endParaRPr lang="en-US" sz="1600" b="1" dirty="0">
              <a:solidFill>
                <a:srgbClr val="D9222A"/>
              </a:solidFill>
              <a:latin typeface="Helvetica" charset="0"/>
              <a:ea typeface="Helvetica" charset="0"/>
              <a:cs typeface="Helvetica" charset="0"/>
            </a:endParaRPr>
          </a:p>
          <a:p>
            <a:pPr algn="ctr"/>
            <a:r>
              <a:rPr lang="or-IN" sz="1600" b="1" dirty="0">
                <a:solidFill>
                  <a:srgbClr val="004277"/>
                </a:solidFill>
                <a:latin typeface="Helvetica" charset="0"/>
                <a:ea typeface="Helvetica" charset="0"/>
                <a:cs typeface="Helvetica" charset="0"/>
              </a:rPr>
              <a:t>ଏସିଆନ୍ ବ୍ୟାଙ୍କର୍ 500 ବୃହତ୍ତମ ଏବଂ ଶକ୍ତିଶାଳୀ ବ୍ୟାଙ୍କ ମାନ୍ୟତା |</a:t>
            </a:r>
            <a:endParaRPr lang="en-US" sz="1600" b="1" dirty="0">
              <a:solidFill>
                <a:srgbClr val="004277"/>
              </a:solidFill>
              <a:latin typeface="Helvetica" charset="0"/>
              <a:ea typeface="Helvetica" charset="0"/>
              <a:cs typeface="Helvetica" charset="0"/>
            </a:endParaRPr>
          </a:p>
        </p:txBody>
      </p:sp>
      <p:sp>
        <p:nvSpPr>
          <p:cNvPr id="40" name="Rectangle 39">
            <a:extLst>
              <a:ext uri="{FF2B5EF4-FFF2-40B4-BE49-F238E27FC236}">
                <a16:creationId xmlns:a16="http://schemas.microsoft.com/office/drawing/2014/main" id="{1CBE0659-4A35-B349-A90B-3C6C15E15833}"/>
              </a:ext>
            </a:extLst>
          </p:cNvPr>
          <p:cNvSpPr/>
          <p:nvPr/>
        </p:nvSpPr>
        <p:spPr>
          <a:xfrm>
            <a:off x="1240165" y="2637072"/>
            <a:ext cx="1890884" cy="830997"/>
          </a:xfrm>
          <a:prstGeom prst="rect">
            <a:avLst/>
          </a:prstGeom>
        </p:spPr>
        <p:txBody>
          <a:bodyPr wrap="square">
            <a:spAutoFit/>
          </a:bodyPr>
          <a:lstStyle/>
          <a:p>
            <a:pPr algn="ctr"/>
            <a:r>
              <a:rPr lang="or-IN" sz="1600" b="1" dirty="0">
                <a:solidFill>
                  <a:srgbClr val="D9222A"/>
                </a:solidFill>
                <a:latin typeface="Helvetica" charset="0"/>
                <a:ea typeface="Helvetica" charset="0"/>
                <a:cs typeface="Helvetica" charset="0"/>
              </a:rPr>
              <a:t>ଭାରତର ସର୍ବୋତ୍ତମ ଘରୋଇ ବ୍ୟାଙ୍କ |</a:t>
            </a:r>
            <a:endParaRPr lang="en-US" sz="1600" b="1" dirty="0">
              <a:solidFill>
                <a:srgbClr val="D9222A"/>
              </a:solidFill>
              <a:latin typeface="Helvetica" charset="0"/>
              <a:ea typeface="Helvetica" charset="0"/>
              <a:cs typeface="Helvetica" charset="0"/>
            </a:endParaRPr>
          </a:p>
          <a:p>
            <a:pPr algn="ctr"/>
            <a:r>
              <a:rPr lang="or-IN" sz="1600" b="1" dirty="0">
                <a:solidFill>
                  <a:srgbClr val="004277"/>
                </a:solidFill>
                <a:latin typeface="Helvetica" charset="0"/>
                <a:ea typeface="Helvetica" charset="0"/>
                <a:cs typeface="Helvetica" charset="0"/>
              </a:rPr>
              <a:t>ବ୍ୟାଙ୍କର୍</a:t>
            </a:r>
            <a:endParaRPr lang="en-US" sz="1600" b="1" dirty="0">
              <a:solidFill>
                <a:srgbClr val="004277"/>
              </a:solidFill>
              <a:latin typeface="Helvetica" charset="0"/>
              <a:ea typeface="Helvetica" charset="0"/>
              <a:cs typeface="Helvetica" charset="0"/>
            </a:endParaRPr>
          </a:p>
        </p:txBody>
      </p:sp>
      <p:sp>
        <p:nvSpPr>
          <p:cNvPr id="41" name="Rectangle 40">
            <a:extLst>
              <a:ext uri="{FF2B5EF4-FFF2-40B4-BE49-F238E27FC236}">
                <a16:creationId xmlns:a16="http://schemas.microsoft.com/office/drawing/2014/main" id="{7CDA27CA-D3EA-3C4B-B486-30AE2F665EDF}"/>
              </a:ext>
            </a:extLst>
          </p:cNvPr>
          <p:cNvSpPr/>
          <p:nvPr/>
        </p:nvSpPr>
        <p:spPr>
          <a:xfrm>
            <a:off x="4603727" y="2741130"/>
            <a:ext cx="2640888" cy="584775"/>
          </a:xfrm>
          <a:prstGeom prst="rect">
            <a:avLst/>
          </a:prstGeom>
        </p:spPr>
        <p:txBody>
          <a:bodyPr wrap="square">
            <a:spAutoFit/>
          </a:bodyPr>
          <a:lstStyle/>
          <a:p>
            <a:pPr algn="ctr"/>
            <a:r>
              <a:rPr lang="or-IN" sz="1600" b="1" dirty="0">
                <a:solidFill>
                  <a:srgbClr val="D9222A"/>
                </a:solidFill>
                <a:latin typeface="Helvetica" charset="0"/>
                <a:ea typeface="Helvetica" charset="0"/>
                <a:cs typeface="Helvetica" charset="0"/>
              </a:rPr>
              <a:t>ଭାରତର ସର୍ବୋତ୍ତମ ବ୍ୟାଙ୍କ |</a:t>
            </a:r>
            <a:endParaRPr lang="en-US" sz="1600" b="1" dirty="0">
              <a:solidFill>
                <a:srgbClr val="D9222A"/>
              </a:solidFill>
              <a:latin typeface="Helvetica" charset="0"/>
              <a:ea typeface="Helvetica" charset="0"/>
              <a:cs typeface="Helvetica" charset="0"/>
            </a:endParaRPr>
          </a:p>
          <a:p>
            <a:pPr algn="ctr"/>
            <a:r>
              <a:rPr lang="or-IN" sz="1600" b="1" dirty="0">
                <a:solidFill>
                  <a:srgbClr val="004277"/>
                </a:solidFill>
                <a:latin typeface="Helvetica" charset="0"/>
                <a:ea typeface="Helvetica" charset="0"/>
                <a:cs typeface="Helvetica" charset="0"/>
              </a:rPr>
              <a:t>ଏସିଆମୋନି</a:t>
            </a:r>
            <a:endParaRPr lang="en-US" sz="1600" b="1" dirty="0">
              <a:solidFill>
                <a:srgbClr val="004277"/>
              </a:solidFill>
              <a:latin typeface="Helvetica" charset="0"/>
              <a:ea typeface="Helvetica" charset="0"/>
              <a:cs typeface="Helvetica" charset="0"/>
            </a:endParaRPr>
          </a:p>
        </p:txBody>
      </p:sp>
      <p:sp>
        <p:nvSpPr>
          <p:cNvPr id="42" name="Rectangle 41">
            <a:extLst>
              <a:ext uri="{FF2B5EF4-FFF2-40B4-BE49-F238E27FC236}">
                <a16:creationId xmlns:a16="http://schemas.microsoft.com/office/drawing/2014/main" id="{C0F203F0-2E19-FF44-92B3-588ADEFF0D19}"/>
              </a:ext>
            </a:extLst>
          </p:cNvPr>
          <p:cNvSpPr/>
          <p:nvPr/>
        </p:nvSpPr>
        <p:spPr>
          <a:xfrm>
            <a:off x="860804" y="3915715"/>
            <a:ext cx="2649606" cy="830997"/>
          </a:xfrm>
          <a:prstGeom prst="rect">
            <a:avLst/>
          </a:prstGeom>
        </p:spPr>
        <p:txBody>
          <a:bodyPr wrap="square">
            <a:spAutoFit/>
          </a:bodyPr>
          <a:lstStyle/>
          <a:p>
            <a:pPr algn="ctr"/>
            <a:r>
              <a:rPr lang="or-IN" sz="1600" b="1" dirty="0">
                <a:solidFill>
                  <a:srgbClr val="D9222A"/>
                </a:solidFill>
                <a:latin typeface="Helvetica" charset="0"/>
                <a:ea typeface="Helvetica" charset="0"/>
                <a:cs typeface="Helvetica" charset="0"/>
              </a:rPr>
              <a:t>ଭାରତରେ କାର୍ଯ୍ୟ କରିବାକୁ ସର୍ବୋତ୍ତମ କମ୍ପାନୀଗୁଡିକ |</a:t>
            </a:r>
            <a:endParaRPr lang="en-US" sz="1600" b="1" dirty="0">
              <a:solidFill>
                <a:srgbClr val="D9222A"/>
              </a:solidFill>
              <a:latin typeface="Helvetica" charset="0"/>
              <a:ea typeface="Helvetica" charset="0"/>
              <a:cs typeface="Helvetica" charset="0"/>
            </a:endParaRPr>
          </a:p>
          <a:p>
            <a:pPr algn="ctr"/>
            <a:r>
              <a:rPr lang="or-IN" sz="1600" b="1" dirty="0">
                <a:solidFill>
                  <a:srgbClr val="004277"/>
                </a:solidFill>
                <a:latin typeface="Helvetica" charset="0"/>
                <a:ea typeface="Helvetica" charset="0"/>
                <a:cs typeface="Helvetica" charset="0"/>
              </a:rPr>
              <a:t>ବ୍ୟବସାୟ ଆଜି |</a:t>
            </a:r>
            <a:endParaRPr lang="en-US" sz="1600" b="1" dirty="0">
              <a:solidFill>
                <a:srgbClr val="004277"/>
              </a:solidFill>
              <a:latin typeface="Helvetica" charset="0"/>
              <a:ea typeface="Helvetica" charset="0"/>
              <a:cs typeface="Helvetica" charset="0"/>
            </a:endParaRPr>
          </a:p>
        </p:txBody>
      </p:sp>
      <p:sp>
        <p:nvSpPr>
          <p:cNvPr id="43" name="Rectangle 42">
            <a:extLst>
              <a:ext uri="{FF2B5EF4-FFF2-40B4-BE49-F238E27FC236}">
                <a16:creationId xmlns:a16="http://schemas.microsoft.com/office/drawing/2014/main" id="{95C0B2D1-91A0-B744-8B4A-6CA0FE4E29F7}"/>
              </a:ext>
            </a:extLst>
          </p:cNvPr>
          <p:cNvSpPr/>
          <p:nvPr/>
        </p:nvSpPr>
        <p:spPr>
          <a:xfrm>
            <a:off x="4603727" y="3692118"/>
            <a:ext cx="2647368" cy="1323439"/>
          </a:xfrm>
          <a:prstGeom prst="rect">
            <a:avLst/>
          </a:prstGeom>
        </p:spPr>
        <p:txBody>
          <a:bodyPr wrap="square">
            <a:spAutoFit/>
          </a:bodyPr>
          <a:lstStyle/>
          <a:p>
            <a:pPr algn="ctr"/>
            <a:r>
              <a:rPr lang="or-IN" sz="1600" b="1" dirty="0">
                <a:solidFill>
                  <a:srgbClr val="D9222A"/>
                </a:solidFill>
                <a:latin typeface="Helvetica" charset="0"/>
                <a:ea typeface="Helvetica" charset="0"/>
                <a:cs typeface="Helvetica" charset="0"/>
              </a:rPr>
              <a:t>ମାର୍କେଟିଂ ଏବଂ ବ୍ରାଣ୍ଡ ଇନୋଭେସନ୍ ଅଫ୍ ଦି ଇୟର ପୁରସ୍କାର |</a:t>
            </a:r>
            <a:endParaRPr lang="en-US" sz="1600" b="1" dirty="0">
              <a:solidFill>
                <a:srgbClr val="D9222A"/>
              </a:solidFill>
              <a:latin typeface="Helvetica" charset="0"/>
              <a:ea typeface="Helvetica" charset="0"/>
              <a:cs typeface="Helvetica" charset="0"/>
            </a:endParaRPr>
          </a:p>
          <a:p>
            <a:pPr algn="ctr"/>
            <a:r>
              <a:rPr lang="or-IN" sz="1600" b="1" dirty="0">
                <a:solidFill>
                  <a:srgbClr val="004277"/>
                </a:solidFill>
                <a:latin typeface="Helvetica" charset="0"/>
                <a:ea typeface="Helvetica" charset="0"/>
                <a:cs typeface="Helvetica" charset="0"/>
              </a:rPr>
              <a:t>ଇଟି ଇନୋଭେସନ୍ ପୁରସ୍କାର 2020</a:t>
            </a:r>
            <a:endParaRPr lang="en-US" sz="1600" b="1" dirty="0">
              <a:solidFill>
                <a:srgbClr val="004277"/>
              </a:solidFill>
              <a:latin typeface="Helvetica" charset="0"/>
              <a:ea typeface="Helvetica" charset="0"/>
              <a:cs typeface="Helvetica" charset="0"/>
            </a:endParaRPr>
          </a:p>
        </p:txBody>
      </p:sp>
      <p:grpSp>
        <p:nvGrpSpPr>
          <p:cNvPr id="7" name="Group 43">
            <a:extLst>
              <a:ext uri="{FF2B5EF4-FFF2-40B4-BE49-F238E27FC236}">
                <a16:creationId xmlns:a16="http://schemas.microsoft.com/office/drawing/2014/main" id="{80747D31-6147-0346-8FE1-B3D025F98DB3}"/>
              </a:ext>
            </a:extLst>
          </p:cNvPr>
          <p:cNvGrpSpPr/>
          <p:nvPr/>
        </p:nvGrpSpPr>
        <p:grpSpPr>
          <a:xfrm>
            <a:off x="459966" y="1118954"/>
            <a:ext cx="3451282" cy="1272823"/>
            <a:chOff x="644190" y="933213"/>
            <a:chExt cx="3451282" cy="1272823"/>
          </a:xfrm>
        </p:grpSpPr>
        <p:pic>
          <p:nvPicPr>
            <p:cNvPr id="45" name="Picture 44">
              <a:extLst>
                <a:ext uri="{FF2B5EF4-FFF2-40B4-BE49-F238E27FC236}">
                  <a16:creationId xmlns:a16="http://schemas.microsoft.com/office/drawing/2014/main" id="{4CF9C360-0D0C-E646-AAC7-8BFCD5DA58C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46" name="Picture 45">
              <a:extLst>
                <a:ext uri="{FF2B5EF4-FFF2-40B4-BE49-F238E27FC236}">
                  <a16:creationId xmlns:a16="http://schemas.microsoft.com/office/drawing/2014/main" id="{5DD0F449-8C9D-304F-A738-C5175B9CB29A}"/>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sp>
        <p:nvSpPr>
          <p:cNvPr id="47" name="Rectangle 46">
            <a:extLst>
              <a:ext uri="{FF2B5EF4-FFF2-40B4-BE49-F238E27FC236}">
                <a16:creationId xmlns:a16="http://schemas.microsoft.com/office/drawing/2014/main" id="{1BC67FDF-9A31-CE43-B3AF-DEDEF8F19C08}"/>
              </a:ext>
            </a:extLst>
          </p:cNvPr>
          <p:cNvSpPr/>
          <p:nvPr/>
        </p:nvSpPr>
        <p:spPr>
          <a:xfrm>
            <a:off x="860805" y="5373432"/>
            <a:ext cx="2649605" cy="584775"/>
          </a:xfrm>
          <a:prstGeom prst="rect">
            <a:avLst/>
          </a:prstGeom>
        </p:spPr>
        <p:txBody>
          <a:bodyPr wrap="square">
            <a:spAutoFit/>
          </a:bodyPr>
          <a:lstStyle/>
          <a:p>
            <a:pPr algn="ctr"/>
            <a:r>
              <a:rPr lang="or-IN" sz="1600" b="1" dirty="0">
                <a:solidFill>
                  <a:srgbClr val="D9222A"/>
                </a:solidFill>
                <a:latin typeface="Helvetica" charset="0"/>
                <a:ea typeface="Helvetica" charset="0"/>
                <a:cs typeface="Helvetica" charset="0"/>
              </a:rPr>
              <a:t>ଭାରତର ସର୍ବୋତ୍ତମ ବ୍ୟାଙ୍କ |</a:t>
            </a:r>
            <a:endParaRPr lang="en-US" sz="1600" b="1" dirty="0">
              <a:solidFill>
                <a:srgbClr val="D9222A"/>
              </a:solidFill>
              <a:latin typeface="Helvetica" charset="0"/>
              <a:ea typeface="Helvetica" charset="0"/>
              <a:cs typeface="Helvetica" charset="0"/>
            </a:endParaRPr>
          </a:p>
          <a:p>
            <a:pPr algn="ctr"/>
            <a:r>
              <a:rPr lang="or-IN" sz="1600" b="1" dirty="0">
                <a:solidFill>
                  <a:srgbClr val="004277"/>
                </a:solidFill>
                <a:latin typeface="Helvetica" charset="0"/>
                <a:ea typeface="Helvetica" charset="0"/>
                <a:cs typeface="Helvetica" charset="0"/>
              </a:rPr>
              <a:t>ଆର୍ଥିକ ଏସିଆ</a:t>
            </a:r>
            <a:endParaRPr lang="en-US" sz="1600" b="1" dirty="0">
              <a:solidFill>
                <a:srgbClr val="004277"/>
              </a:solidFill>
              <a:latin typeface="Helvetica" charset="0"/>
              <a:ea typeface="Helvetica" charset="0"/>
              <a:cs typeface="Helvetica" charset="0"/>
            </a:endParaRPr>
          </a:p>
        </p:txBody>
      </p:sp>
      <p:sp>
        <p:nvSpPr>
          <p:cNvPr id="48" name="Rectangle 47">
            <a:extLst>
              <a:ext uri="{FF2B5EF4-FFF2-40B4-BE49-F238E27FC236}">
                <a16:creationId xmlns:a16="http://schemas.microsoft.com/office/drawing/2014/main" id="{3AED39D0-E6F1-D34F-83CF-730D08A6E926}"/>
              </a:ext>
            </a:extLst>
          </p:cNvPr>
          <p:cNvSpPr/>
          <p:nvPr/>
        </p:nvSpPr>
        <p:spPr>
          <a:xfrm>
            <a:off x="4391691" y="5236700"/>
            <a:ext cx="3064960" cy="830997"/>
          </a:xfrm>
          <a:prstGeom prst="rect">
            <a:avLst/>
          </a:prstGeom>
        </p:spPr>
        <p:txBody>
          <a:bodyPr wrap="square">
            <a:spAutoFit/>
          </a:bodyPr>
          <a:lstStyle/>
          <a:p>
            <a:pPr algn="ctr"/>
            <a:r>
              <a:rPr lang="or-IN" sz="1600" b="1" dirty="0">
                <a:solidFill>
                  <a:srgbClr val="D9222A"/>
                </a:solidFill>
                <a:latin typeface="Helvetica" charset="0"/>
                <a:ea typeface="Helvetica" charset="0"/>
                <a:cs typeface="Helvetica" charset="0"/>
              </a:rPr>
              <a:t>କାମ କରିବାକୁ ଉତ୍ତମ ସ୍ଥାନ |</a:t>
            </a:r>
            <a:endParaRPr lang="en-US" sz="1600" b="1" dirty="0">
              <a:solidFill>
                <a:srgbClr val="D9222A"/>
              </a:solidFill>
              <a:latin typeface="Helvetica" charset="0"/>
              <a:ea typeface="Helvetica" charset="0"/>
              <a:cs typeface="Helvetica" charset="0"/>
            </a:endParaRPr>
          </a:p>
          <a:p>
            <a:pPr algn="ctr"/>
            <a:r>
              <a:rPr lang="or-IN" sz="1600" b="1" dirty="0">
                <a:solidFill>
                  <a:srgbClr val="004277"/>
                </a:solidFill>
                <a:latin typeface="Helvetica" charset="0"/>
                <a:ea typeface="Helvetica" charset="0"/>
                <a:cs typeface="Helvetica" charset="0"/>
              </a:rPr>
              <a:t>ସାର୍ଟିଫିକେଟ୍: ଏପ୍ରିଲ୍ 2020 - ମାର୍ଚ୍ଚ 2021 ଭାରତ |</a:t>
            </a:r>
            <a:endParaRPr lang="en-US" sz="1600" b="1" dirty="0">
              <a:solidFill>
                <a:srgbClr val="004277"/>
              </a:solidFill>
              <a:latin typeface="Helvetica" charset="0"/>
              <a:ea typeface="Helvetica" charset="0"/>
              <a:cs typeface="Helvetica" charset="0"/>
            </a:endParaRPr>
          </a:p>
        </p:txBody>
      </p:sp>
      <p:grpSp>
        <p:nvGrpSpPr>
          <p:cNvPr id="8" name="Group 48">
            <a:extLst>
              <a:ext uri="{FF2B5EF4-FFF2-40B4-BE49-F238E27FC236}">
                <a16:creationId xmlns:a16="http://schemas.microsoft.com/office/drawing/2014/main" id="{B241BFE1-E948-8F4A-BD85-BC559832476D}"/>
              </a:ext>
            </a:extLst>
          </p:cNvPr>
          <p:cNvGrpSpPr/>
          <p:nvPr/>
        </p:nvGrpSpPr>
        <p:grpSpPr>
          <a:xfrm>
            <a:off x="459966" y="2416159"/>
            <a:ext cx="3451282" cy="1272823"/>
            <a:chOff x="644190" y="933213"/>
            <a:chExt cx="3451282" cy="1272823"/>
          </a:xfrm>
        </p:grpSpPr>
        <p:pic>
          <p:nvPicPr>
            <p:cNvPr id="50" name="Picture 49">
              <a:extLst>
                <a:ext uri="{FF2B5EF4-FFF2-40B4-BE49-F238E27FC236}">
                  <a16:creationId xmlns:a16="http://schemas.microsoft.com/office/drawing/2014/main" id="{0C6BD722-EEFA-7243-9724-49650AB6743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51" name="Picture 50">
              <a:extLst>
                <a:ext uri="{FF2B5EF4-FFF2-40B4-BE49-F238E27FC236}">
                  <a16:creationId xmlns:a16="http://schemas.microsoft.com/office/drawing/2014/main" id="{18D1114C-67E3-0044-9CCC-B260A808D76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9" name="Group 51">
            <a:extLst>
              <a:ext uri="{FF2B5EF4-FFF2-40B4-BE49-F238E27FC236}">
                <a16:creationId xmlns:a16="http://schemas.microsoft.com/office/drawing/2014/main" id="{3D0B5E30-735D-2845-99E7-287F2C30D0F3}"/>
              </a:ext>
            </a:extLst>
          </p:cNvPr>
          <p:cNvGrpSpPr/>
          <p:nvPr/>
        </p:nvGrpSpPr>
        <p:grpSpPr>
          <a:xfrm>
            <a:off x="459966" y="3694802"/>
            <a:ext cx="3451282" cy="1272823"/>
            <a:chOff x="644190" y="933213"/>
            <a:chExt cx="3451282" cy="1272823"/>
          </a:xfrm>
        </p:grpSpPr>
        <p:pic>
          <p:nvPicPr>
            <p:cNvPr id="53" name="Picture 52">
              <a:extLst>
                <a:ext uri="{FF2B5EF4-FFF2-40B4-BE49-F238E27FC236}">
                  <a16:creationId xmlns:a16="http://schemas.microsoft.com/office/drawing/2014/main" id="{7B297943-BBB2-C14D-A33F-BDEA58020F0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54" name="Picture 53">
              <a:extLst>
                <a:ext uri="{FF2B5EF4-FFF2-40B4-BE49-F238E27FC236}">
                  <a16:creationId xmlns:a16="http://schemas.microsoft.com/office/drawing/2014/main" id="{35DA6900-27E7-B242-892F-576D6E80EF0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0" name="Group 54">
            <a:extLst>
              <a:ext uri="{FF2B5EF4-FFF2-40B4-BE49-F238E27FC236}">
                <a16:creationId xmlns:a16="http://schemas.microsoft.com/office/drawing/2014/main" id="{60E9438A-59BC-9742-BC20-50C113AFB1AC}"/>
              </a:ext>
            </a:extLst>
          </p:cNvPr>
          <p:cNvGrpSpPr/>
          <p:nvPr/>
        </p:nvGrpSpPr>
        <p:grpSpPr>
          <a:xfrm>
            <a:off x="459966" y="5029408"/>
            <a:ext cx="3451282" cy="1272823"/>
            <a:chOff x="644190" y="933213"/>
            <a:chExt cx="3451282" cy="1272823"/>
          </a:xfrm>
        </p:grpSpPr>
        <p:pic>
          <p:nvPicPr>
            <p:cNvPr id="56" name="Picture 55">
              <a:extLst>
                <a:ext uri="{FF2B5EF4-FFF2-40B4-BE49-F238E27FC236}">
                  <a16:creationId xmlns:a16="http://schemas.microsoft.com/office/drawing/2014/main" id="{23D660DE-3E8E-0D4F-B83A-5821FC45521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57" name="Picture 56">
              <a:extLst>
                <a:ext uri="{FF2B5EF4-FFF2-40B4-BE49-F238E27FC236}">
                  <a16:creationId xmlns:a16="http://schemas.microsoft.com/office/drawing/2014/main" id="{E63CEC08-5A75-AE4E-ADA5-8D248E93421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1" name="Group 57">
            <a:extLst>
              <a:ext uri="{FF2B5EF4-FFF2-40B4-BE49-F238E27FC236}">
                <a16:creationId xmlns:a16="http://schemas.microsoft.com/office/drawing/2014/main" id="{39701CA0-2D7D-224A-A8F8-48BFDADFA415}"/>
              </a:ext>
            </a:extLst>
          </p:cNvPr>
          <p:cNvGrpSpPr/>
          <p:nvPr/>
        </p:nvGrpSpPr>
        <p:grpSpPr>
          <a:xfrm>
            <a:off x="4198530" y="1099901"/>
            <a:ext cx="3451282" cy="1272823"/>
            <a:chOff x="644190" y="933213"/>
            <a:chExt cx="3451282" cy="1272823"/>
          </a:xfrm>
        </p:grpSpPr>
        <p:pic>
          <p:nvPicPr>
            <p:cNvPr id="59" name="Picture 58">
              <a:extLst>
                <a:ext uri="{FF2B5EF4-FFF2-40B4-BE49-F238E27FC236}">
                  <a16:creationId xmlns:a16="http://schemas.microsoft.com/office/drawing/2014/main" id="{66F13618-5A58-7E4E-ADE3-5F0A8A02DF5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60" name="Picture 59">
              <a:extLst>
                <a:ext uri="{FF2B5EF4-FFF2-40B4-BE49-F238E27FC236}">
                  <a16:creationId xmlns:a16="http://schemas.microsoft.com/office/drawing/2014/main" id="{0307D51F-6C73-1744-B637-1184946782E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2" name="Group 60">
            <a:extLst>
              <a:ext uri="{FF2B5EF4-FFF2-40B4-BE49-F238E27FC236}">
                <a16:creationId xmlns:a16="http://schemas.microsoft.com/office/drawing/2014/main" id="{C825914D-06C5-FB4F-8D0B-67CD7410442C}"/>
              </a:ext>
            </a:extLst>
          </p:cNvPr>
          <p:cNvGrpSpPr/>
          <p:nvPr/>
        </p:nvGrpSpPr>
        <p:grpSpPr>
          <a:xfrm>
            <a:off x="4198530" y="2397106"/>
            <a:ext cx="3451282" cy="1272823"/>
            <a:chOff x="644190" y="933213"/>
            <a:chExt cx="3451282" cy="1272823"/>
          </a:xfrm>
        </p:grpSpPr>
        <p:pic>
          <p:nvPicPr>
            <p:cNvPr id="62" name="Picture 61">
              <a:extLst>
                <a:ext uri="{FF2B5EF4-FFF2-40B4-BE49-F238E27FC236}">
                  <a16:creationId xmlns:a16="http://schemas.microsoft.com/office/drawing/2014/main" id="{55C5D4A8-C2D2-B74D-AA8B-00D55C97B18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63" name="Picture 62">
              <a:extLst>
                <a:ext uri="{FF2B5EF4-FFF2-40B4-BE49-F238E27FC236}">
                  <a16:creationId xmlns:a16="http://schemas.microsoft.com/office/drawing/2014/main" id="{8B0447FC-3AF2-2B41-876D-B60DFD4B9FB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3" name="Group 63">
            <a:extLst>
              <a:ext uri="{FF2B5EF4-FFF2-40B4-BE49-F238E27FC236}">
                <a16:creationId xmlns:a16="http://schemas.microsoft.com/office/drawing/2014/main" id="{02042EE1-3BE7-F346-AF53-8552825F0577}"/>
              </a:ext>
            </a:extLst>
          </p:cNvPr>
          <p:cNvGrpSpPr/>
          <p:nvPr/>
        </p:nvGrpSpPr>
        <p:grpSpPr>
          <a:xfrm>
            <a:off x="4198530" y="3675749"/>
            <a:ext cx="3451282" cy="1272823"/>
            <a:chOff x="644190" y="933213"/>
            <a:chExt cx="3451282" cy="1272823"/>
          </a:xfrm>
        </p:grpSpPr>
        <p:pic>
          <p:nvPicPr>
            <p:cNvPr id="65" name="Picture 64">
              <a:extLst>
                <a:ext uri="{FF2B5EF4-FFF2-40B4-BE49-F238E27FC236}">
                  <a16:creationId xmlns:a16="http://schemas.microsoft.com/office/drawing/2014/main" id="{8B6A7A46-D954-0E49-8634-621DC08E29F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66" name="Picture 65">
              <a:extLst>
                <a:ext uri="{FF2B5EF4-FFF2-40B4-BE49-F238E27FC236}">
                  <a16:creationId xmlns:a16="http://schemas.microsoft.com/office/drawing/2014/main" id="{2C5B43BD-9975-2A45-8E0C-F406085ABB1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4" name="Group 66">
            <a:extLst>
              <a:ext uri="{FF2B5EF4-FFF2-40B4-BE49-F238E27FC236}">
                <a16:creationId xmlns:a16="http://schemas.microsoft.com/office/drawing/2014/main" id="{4EEE995B-74B3-7943-A2AE-7A049044734D}"/>
              </a:ext>
            </a:extLst>
          </p:cNvPr>
          <p:cNvGrpSpPr/>
          <p:nvPr/>
        </p:nvGrpSpPr>
        <p:grpSpPr>
          <a:xfrm>
            <a:off x="4198530" y="5010355"/>
            <a:ext cx="3451282" cy="1272823"/>
            <a:chOff x="644190" y="933213"/>
            <a:chExt cx="3451282" cy="1272823"/>
          </a:xfrm>
        </p:grpSpPr>
        <p:pic>
          <p:nvPicPr>
            <p:cNvPr id="68" name="Picture 67">
              <a:extLst>
                <a:ext uri="{FF2B5EF4-FFF2-40B4-BE49-F238E27FC236}">
                  <a16:creationId xmlns:a16="http://schemas.microsoft.com/office/drawing/2014/main" id="{DB9FBDE6-E6E4-7542-909C-1FA597B3A35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69" name="Picture 68">
              <a:extLst>
                <a:ext uri="{FF2B5EF4-FFF2-40B4-BE49-F238E27FC236}">
                  <a16:creationId xmlns:a16="http://schemas.microsoft.com/office/drawing/2014/main" id="{FD8C58B7-2C8F-6942-9BD6-D62DED3F95F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sp>
        <p:nvSpPr>
          <p:cNvPr id="49" name="Rectangle 48">
            <a:extLst>
              <a:ext uri="{FF2B5EF4-FFF2-40B4-BE49-F238E27FC236}">
                <a16:creationId xmlns:a16="http://schemas.microsoft.com/office/drawing/2014/main" id="{3DF3A682-06F1-4F0A-9C76-318AC0B6CC59}"/>
              </a:ext>
            </a:extLst>
          </p:cNvPr>
          <p:cNvSpPr/>
          <p:nvPr/>
        </p:nvSpPr>
        <p:spPr>
          <a:xfrm>
            <a:off x="0" y="6558686"/>
            <a:ext cx="12192000" cy="276999"/>
          </a:xfrm>
          <a:prstGeom prst="rect">
            <a:avLst/>
          </a:prstGeom>
        </p:spPr>
        <p:txBody>
          <a:bodyPr wrap="square">
            <a:spAutoFit/>
          </a:bodyPr>
          <a:lstStyle/>
          <a:p>
            <a:pPr algn="ctr"/>
            <a:r>
              <a:rPr lang="or-IN" sz="1200" dirty="0">
                <a:solidFill>
                  <a:schemeClr val="bg1">
                    <a:lumMod val="50000"/>
                  </a:schemeClr>
                </a:solidFill>
                <a:latin typeface="Helvetica" charset="0"/>
                <a:ea typeface="Helvetica" charset="0"/>
                <a:cs typeface="Helvetica" charset="0"/>
              </a:rPr>
              <a:t>କପିରାଇଟ୍ © </a:t>
            </a:r>
            <a:r>
              <a:rPr lang="en-US" sz="1200" dirty="0">
                <a:solidFill>
                  <a:schemeClr val="bg1">
                    <a:lumMod val="50000"/>
                  </a:schemeClr>
                </a:solidFill>
                <a:latin typeface="Helvetica" charset="0"/>
                <a:ea typeface="Helvetica" charset="0"/>
                <a:cs typeface="Helvetica" charset="0"/>
              </a:rPr>
              <a:t>HDFC </a:t>
            </a:r>
            <a:r>
              <a:rPr lang="or-IN" sz="1200" dirty="0">
                <a:solidFill>
                  <a:schemeClr val="bg1">
                    <a:lumMod val="50000"/>
                  </a:schemeClr>
                </a:solidFill>
                <a:latin typeface="Helvetica" charset="0"/>
                <a:ea typeface="Helvetica" charset="0"/>
                <a:cs typeface="Helvetica" charset="0"/>
              </a:rPr>
              <a:t>ବ୍ୟାଙ୍କ |</a:t>
            </a:r>
            <a:r>
              <a:rPr lang="en-US" sz="1200" dirty="0">
                <a:solidFill>
                  <a:schemeClr val="bg1">
                    <a:lumMod val="50000"/>
                  </a:schemeClr>
                </a:solidFill>
                <a:latin typeface="Helvetica" charset="0"/>
                <a:ea typeface="Helvetica" charset="0"/>
                <a:cs typeface="Helvetica" charset="0"/>
              </a:rPr>
              <a:t>            </a:t>
            </a:r>
            <a:r>
              <a:rPr lang="or-IN" sz="1200" dirty="0">
                <a:solidFill>
                  <a:schemeClr val="bg1">
                    <a:lumMod val="50000"/>
                  </a:schemeClr>
                </a:solidFill>
                <a:latin typeface="Helvetica" charset="0"/>
                <a:ea typeface="Helvetica" charset="0"/>
                <a:cs typeface="Helvetica" charset="0"/>
              </a:rPr>
              <a:t>ଗୋପନୀୟ</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ପ୍ରତିବନ୍ଧିତ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ଆଭ୍ୟନ୍ତରୀଣ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ଜନସାଧାରଣ |</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2810935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ABB8BF-AB02-45F4-B3A2-041BD599A972}"/>
              </a:ext>
            </a:extLst>
          </p:cNvPr>
          <p:cNvSpPr txBox="1"/>
          <p:nvPr/>
        </p:nvSpPr>
        <p:spPr>
          <a:xfrm>
            <a:off x="2014330" y="2319130"/>
            <a:ext cx="7686261" cy="523220"/>
          </a:xfrm>
          <a:prstGeom prst="rect">
            <a:avLst/>
          </a:prstGeom>
          <a:noFill/>
        </p:spPr>
        <p:txBody>
          <a:bodyPr wrap="square" rtlCol="0">
            <a:spAutoFit/>
          </a:bodyPr>
          <a:lstStyle/>
          <a:p>
            <a:pPr algn="ctr"/>
            <a:r>
              <a:rPr lang="or-IN" sz="2800" b="1" dirty="0"/>
              <a:t>ଧନ୍ୟବାଦ</a:t>
            </a:r>
            <a:endParaRPr lang="en-IN" sz="2800" b="1" dirty="0"/>
          </a:p>
        </p:txBody>
      </p:sp>
    </p:spTree>
    <p:extLst>
      <p:ext uri="{BB962C8B-B14F-4D97-AF65-F5344CB8AC3E}">
        <p14:creationId xmlns:p14="http://schemas.microsoft.com/office/powerpoint/2010/main" val="3280162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86884" y="908331"/>
            <a:ext cx="1438951" cy="160627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213947"/>
            <a:ext cx="2353235" cy="1538403"/>
          </a:xfrm>
          <a:prstGeom prst="rect">
            <a:avLst/>
          </a:prstGeom>
        </p:spPr>
      </p:pic>
      <p:sp>
        <p:nvSpPr>
          <p:cNvPr id="2" name="Rectangle 1"/>
          <p:cNvSpPr/>
          <p:nvPr/>
        </p:nvSpPr>
        <p:spPr>
          <a:xfrm>
            <a:off x="9836" y="128060"/>
            <a:ext cx="4424609" cy="646331"/>
          </a:xfrm>
          <a:prstGeom prst="rect">
            <a:avLst/>
          </a:prstGeom>
        </p:spPr>
        <p:txBody>
          <a:bodyPr wrap="none">
            <a:spAutoFit/>
          </a:bodyPr>
          <a:lstStyle/>
          <a:p>
            <a:r>
              <a:rPr lang="or-IN" sz="3600" b="1" dirty="0">
                <a:solidFill>
                  <a:schemeClr val="bg1"/>
                </a:solidFill>
                <a:latin typeface="Helvetica" panose="020B0604020202020204" pitchFamily="34" charset="0"/>
                <a:cs typeface="Helvetica" panose="020B0604020202020204" pitchFamily="34" charset="0"/>
              </a:rPr>
              <a:t>ଆର୍ଥିକ ଅନ୍ତର୍ଭୁକ୍ତୀକରଣ |</a:t>
            </a:r>
            <a:endParaRPr lang="en-US" sz="3600" b="1" dirty="0">
              <a:solidFill>
                <a:schemeClr val="bg1"/>
              </a:solidFill>
              <a:latin typeface="Helvetica" panose="020B0604020202020204" pitchFamily="34" charset="0"/>
              <a:cs typeface="Helvetica" panose="020B0604020202020204" pitchFamily="34" charset="0"/>
            </a:endParaRPr>
          </a:p>
        </p:txBody>
      </p:sp>
      <p:sp>
        <p:nvSpPr>
          <p:cNvPr id="6" name="Content Placeholder 4"/>
          <p:cNvSpPr>
            <a:spLocks noGrp="1"/>
          </p:cNvSpPr>
          <p:nvPr>
            <p:ph idx="4294967295"/>
          </p:nvPr>
        </p:nvSpPr>
        <p:spPr>
          <a:xfrm>
            <a:off x="416860" y="1269534"/>
            <a:ext cx="10932458" cy="5023690"/>
          </a:xfrm>
          <a:prstGeom prst="rect">
            <a:avLst/>
          </a:prstGeom>
        </p:spPr>
        <p:txBody>
          <a:bodyPr/>
          <a:lstStyle/>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buNone/>
            </a:pPr>
            <a:r>
              <a:rPr lang="or-IN" sz="2000" b="1" dirty="0"/>
              <a:t>ଆର୍ଥିକ ଅନ୍ତର୍ଭୁକ୍ତୀକରଣ |</a:t>
            </a:r>
            <a:r>
              <a:rPr lang="or-IN" sz="2000" dirty="0"/>
              <a:t>ବ୍ୟାଙ୍କିଙ୍ଗ୍ ପ୍ରଦାନ କରିବାର ପଦ୍ଧତି ଭାବରେ ବର୍ଣ୍ଣନା କରାଯାଇଛି ଏବଂ |</a:t>
            </a:r>
            <a:r>
              <a:rPr lang="or-IN" sz="2000" b="1" dirty="0"/>
              <a:t>ଆର୍ଥିକ</a:t>
            </a:r>
            <a:r>
              <a:rPr lang="or-IN" sz="2000" dirty="0"/>
              <a:t>କ </a:t>
            </a:r>
            <a:r>
              <a:rPr lang="en-US" sz="2000" dirty="0"/>
              <a:t>discrimination </a:t>
            </a:r>
            <a:r>
              <a:rPr lang="or-IN" sz="2000" dirty="0"/>
              <a:t>ଣସି ପ୍ରକାର ଭେଦଭାବ ବିନା ସମାଜର ପ୍ରତ୍ୟେକ ବ୍ୟକ୍ତିଙ୍କ ପାଇଁ ସମାଧାନ ଏବଂ ସେବା |</a:t>
            </a:r>
            <a:endParaRPr lang="en-US" sz="2000" dirty="0"/>
          </a:p>
          <a:p>
            <a:pPr marL="0" indent="0">
              <a:buNone/>
            </a:pPr>
            <a:endParaRPr lang="en-US" sz="2000" dirty="0"/>
          </a:p>
          <a:p>
            <a:pPr marL="0" indent="0">
              <a:buNone/>
            </a:pPr>
            <a:r>
              <a:rPr lang="or-IN" sz="2000" dirty="0"/>
              <a:t>ପ୍ରବେଶ ସୁନିଶ୍ଚିତ କରିବାର ପ୍ରକ୍ରିୟା |</a:t>
            </a:r>
            <a:r>
              <a:rPr lang="or-IN" sz="2000" b="1" dirty="0">
                <a:solidFill>
                  <a:srgbClr val="FF0000"/>
                </a:solidFill>
              </a:rPr>
              <a:t>ଆର୍ଥିକ</a:t>
            </a:r>
            <a:r>
              <a:rPr lang="or-IN" sz="2000" dirty="0"/>
              <a:t>ସେବା ଏବଂ ସମୟାନୁବର୍ତ୍ତୀ ଏବଂ ପର୍ଯ୍ୟାପ୍ତ କ୍ରେଡିଟ୍ ଯେଉଁଠାରେ ଅସୁରକ୍ଷିତ ଗୋଷ୍ଠୀ ଦ୍ୱାରା ଆବଶ୍ୟକ ହୁଏ |</a:t>
            </a:r>
            <a:r>
              <a:rPr lang="or-IN" sz="2000" b="1" dirty="0">
                <a:solidFill>
                  <a:srgbClr val="FF0000"/>
                </a:solidFill>
              </a:rPr>
              <a:t>ବ୍ୟାଙ୍କ ଅଧୀନରେ |</a:t>
            </a:r>
            <a:r>
              <a:rPr lang="or-IN" sz="2000" dirty="0"/>
              <a:t> </a:t>
            </a:r>
            <a:r>
              <a:rPr lang="or-IN" sz="2000" b="1" dirty="0"/>
              <a:t>ଏବଂ</a:t>
            </a:r>
            <a:r>
              <a:rPr lang="or-IN" sz="2000" dirty="0"/>
              <a:t> </a:t>
            </a:r>
            <a:r>
              <a:rPr lang="or-IN" sz="2000" b="1" dirty="0">
                <a:solidFill>
                  <a:srgbClr val="FF0000"/>
                </a:solidFill>
              </a:rPr>
              <a:t>ସ୍ୱଳ୍ପ ଆୟକାରୀ ଗୋଷ୍ଠୀ |</a:t>
            </a:r>
            <a:r>
              <a:rPr lang="en-US" sz="2000" dirty="0"/>
              <a:t>s </a:t>
            </a:r>
            <a:r>
              <a:rPr lang="or-IN" sz="2000" dirty="0"/>
              <a:t>ରେ</a:t>
            </a:r>
            <a:r>
              <a:rPr lang="or-IN" sz="2000" b="1" dirty="0">
                <a:solidFill>
                  <a:srgbClr val="FF0000"/>
                </a:solidFill>
              </a:rPr>
              <a:t>ସୁଲଭ ମୂଲ୍ୟ</a:t>
            </a:r>
            <a:endParaRPr lang="en-US" sz="2000" b="1" dirty="0">
              <a:solidFill>
                <a:srgbClr val="FF0000"/>
              </a:solidFill>
            </a:endParaRPr>
          </a:p>
          <a:p>
            <a:pPr marL="0" indent="0">
              <a:buNone/>
            </a:pPr>
            <a:endParaRPr lang="en-US" sz="2000" b="1" dirty="0">
              <a:solidFill>
                <a:srgbClr val="FF0000"/>
              </a:solidFill>
            </a:endParaRPr>
          </a:p>
          <a:p>
            <a:pPr marL="0" indent="0">
              <a:buNone/>
            </a:pPr>
            <a:r>
              <a:rPr lang="or-IN" sz="2000" dirty="0"/>
              <a:t>(କମିଟି ଉପରେ</a:t>
            </a:r>
            <a:r>
              <a:rPr lang="or-IN" sz="2000" b="1" dirty="0"/>
              <a:t>ଆର୍ଥିକ ଅନ୍ତର୍ଭୂକ୍ତ, ଚେୟାରମ୍ୟାନ୍: ଡ। ସି ରଙ୍ଗରାଜନ୍</a:t>
            </a:r>
            <a:r>
              <a:rPr lang="or-IN" sz="2000" dirty="0"/>
              <a:t>)</a:t>
            </a:r>
            <a:endParaRPr lang="en-US" sz="2000" dirty="0"/>
          </a:p>
        </p:txBody>
      </p:sp>
      <p:pic>
        <p:nvPicPr>
          <p:cNvPr id="11" name="Picture 40">
            <a:extLst>
              <a:ext uri="{FF2B5EF4-FFF2-40B4-BE49-F238E27FC236}">
                <a16:creationId xmlns:a16="http://schemas.microsoft.com/office/drawing/2014/main" id="{207ECD32-498F-4B97-B60E-E9449C253E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7C3B813-63C4-4F95-B2B2-6B7F91F2478A}"/>
              </a:ext>
            </a:extLst>
          </p:cNvPr>
          <p:cNvSpPr/>
          <p:nvPr/>
        </p:nvSpPr>
        <p:spPr>
          <a:xfrm>
            <a:off x="0" y="6558686"/>
            <a:ext cx="12192000" cy="276999"/>
          </a:xfrm>
          <a:prstGeom prst="rect">
            <a:avLst/>
          </a:prstGeom>
        </p:spPr>
        <p:txBody>
          <a:bodyPr wrap="square">
            <a:spAutoFit/>
          </a:bodyPr>
          <a:lstStyle/>
          <a:p>
            <a:pPr algn="ctr"/>
            <a:r>
              <a:rPr lang="or-IN" sz="1200" dirty="0">
                <a:solidFill>
                  <a:schemeClr val="bg1">
                    <a:lumMod val="50000"/>
                  </a:schemeClr>
                </a:solidFill>
                <a:latin typeface="Helvetica" charset="0"/>
                <a:ea typeface="Helvetica" charset="0"/>
                <a:cs typeface="Helvetica" charset="0"/>
              </a:rPr>
              <a:t>କପିରାଇଟ୍ © </a:t>
            </a:r>
            <a:r>
              <a:rPr lang="en-US" sz="1200" dirty="0">
                <a:solidFill>
                  <a:schemeClr val="bg1">
                    <a:lumMod val="50000"/>
                  </a:schemeClr>
                </a:solidFill>
                <a:latin typeface="Helvetica" charset="0"/>
                <a:ea typeface="Helvetica" charset="0"/>
                <a:cs typeface="Helvetica" charset="0"/>
              </a:rPr>
              <a:t>HDFC </a:t>
            </a:r>
            <a:r>
              <a:rPr lang="or-IN" sz="1200" dirty="0">
                <a:solidFill>
                  <a:schemeClr val="bg1">
                    <a:lumMod val="50000"/>
                  </a:schemeClr>
                </a:solidFill>
                <a:latin typeface="Helvetica" charset="0"/>
                <a:ea typeface="Helvetica" charset="0"/>
                <a:cs typeface="Helvetica" charset="0"/>
              </a:rPr>
              <a:t>ବ୍ୟାଙ୍କ |</a:t>
            </a:r>
            <a:r>
              <a:rPr lang="en-US" sz="1200" dirty="0">
                <a:solidFill>
                  <a:schemeClr val="bg1">
                    <a:lumMod val="50000"/>
                  </a:schemeClr>
                </a:solidFill>
                <a:latin typeface="Helvetica" charset="0"/>
                <a:ea typeface="Helvetica" charset="0"/>
                <a:cs typeface="Helvetica" charset="0"/>
              </a:rPr>
              <a:t>            </a:t>
            </a:r>
            <a:r>
              <a:rPr lang="or-IN" sz="1200" dirty="0">
                <a:solidFill>
                  <a:schemeClr val="bg1">
                    <a:lumMod val="50000"/>
                  </a:schemeClr>
                </a:solidFill>
                <a:latin typeface="Helvetica" charset="0"/>
                <a:ea typeface="Helvetica" charset="0"/>
                <a:cs typeface="Helvetica" charset="0"/>
              </a:rPr>
              <a:t>ଗୋପନୀୟ</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ପ୍ରତିବନ୍ଧିତ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ଆଭ୍ୟନ୍ତରୀଣ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ଜନସାଧାରଣ |</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487024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9491" y="978514"/>
            <a:ext cx="10904537" cy="5465178"/>
          </a:xfrm>
          <a:prstGeom prst="rect">
            <a:avLst/>
          </a:prstGeom>
          <a:noFill/>
          <a:ln w="9525" cap="flat">
            <a:noFill/>
            <a:round/>
            <a:headEnd/>
            <a:tailEnd/>
          </a:ln>
          <a:effectLst/>
        </p:spPr>
      </p:pic>
      <p:sp>
        <p:nvSpPr>
          <p:cNvPr id="8" name="Rectangle 7"/>
          <p:cNvSpPr/>
          <p:nvPr/>
        </p:nvSpPr>
        <p:spPr>
          <a:xfrm>
            <a:off x="9836" y="128060"/>
            <a:ext cx="3741730" cy="646331"/>
          </a:xfrm>
          <a:prstGeom prst="rect">
            <a:avLst/>
          </a:prstGeom>
        </p:spPr>
        <p:txBody>
          <a:bodyPr wrap="none">
            <a:spAutoFit/>
          </a:bodyPr>
          <a:lstStyle/>
          <a:p>
            <a:r>
              <a:rPr lang="or-IN" sz="3600" b="1" dirty="0">
                <a:solidFill>
                  <a:schemeClr val="bg1"/>
                </a:solidFill>
                <a:latin typeface="Helvetica" panose="020B0604020202020204" pitchFamily="34" charset="0"/>
                <a:cs typeface="Helvetica" panose="020B0604020202020204" pitchFamily="34" charset="0"/>
              </a:rPr>
              <a:t>ଆର୍ଥିକ ଅନ୍ତର୍ଭୁକ୍ତୀକରଣ |</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10" name="Picture 40">
            <a:extLst>
              <a:ext uri="{FF2B5EF4-FFF2-40B4-BE49-F238E27FC236}">
                <a16:creationId xmlns:a16="http://schemas.microsoft.com/office/drawing/2014/main" id="{DF6500FC-D3EC-40AF-BA58-C97977B4F2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8C13A0D-8055-4E24-9DF8-A4F3B20F1729}"/>
              </a:ext>
            </a:extLst>
          </p:cNvPr>
          <p:cNvSpPr/>
          <p:nvPr/>
        </p:nvSpPr>
        <p:spPr>
          <a:xfrm>
            <a:off x="0" y="6558686"/>
            <a:ext cx="12192000" cy="276999"/>
          </a:xfrm>
          <a:prstGeom prst="rect">
            <a:avLst/>
          </a:prstGeom>
        </p:spPr>
        <p:txBody>
          <a:bodyPr wrap="square">
            <a:spAutoFit/>
          </a:bodyPr>
          <a:lstStyle/>
          <a:p>
            <a:pPr algn="ctr"/>
            <a:r>
              <a:rPr lang="or-IN" sz="1200" dirty="0">
                <a:solidFill>
                  <a:schemeClr val="bg1">
                    <a:lumMod val="50000"/>
                  </a:schemeClr>
                </a:solidFill>
                <a:latin typeface="Helvetica" charset="0"/>
                <a:ea typeface="Helvetica" charset="0"/>
                <a:cs typeface="Helvetica" charset="0"/>
              </a:rPr>
              <a:t>କପିରାଇଟ୍ © </a:t>
            </a:r>
            <a:r>
              <a:rPr lang="en-US" sz="1200" dirty="0">
                <a:solidFill>
                  <a:schemeClr val="bg1">
                    <a:lumMod val="50000"/>
                  </a:schemeClr>
                </a:solidFill>
                <a:latin typeface="Helvetica" charset="0"/>
                <a:ea typeface="Helvetica" charset="0"/>
                <a:cs typeface="Helvetica" charset="0"/>
              </a:rPr>
              <a:t>HDFC </a:t>
            </a:r>
            <a:r>
              <a:rPr lang="or-IN" sz="1200" dirty="0">
                <a:solidFill>
                  <a:schemeClr val="bg1">
                    <a:lumMod val="50000"/>
                  </a:schemeClr>
                </a:solidFill>
                <a:latin typeface="Helvetica" charset="0"/>
                <a:ea typeface="Helvetica" charset="0"/>
                <a:cs typeface="Helvetica" charset="0"/>
              </a:rPr>
              <a:t>ବ୍ୟାଙ୍କ |</a:t>
            </a:r>
            <a:r>
              <a:rPr lang="en-US" sz="1200" dirty="0">
                <a:solidFill>
                  <a:schemeClr val="bg1">
                    <a:lumMod val="50000"/>
                  </a:schemeClr>
                </a:solidFill>
                <a:latin typeface="Helvetica" charset="0"/>
                <a:ea typeface="Helvetica" charset="0"/>
                <a:cs typeface="Helvetica" charset="0"/>
              </a:rPr>
              <a:t>            </a:t>
            </a:r>
            <a:r>
              <a:rPr lang="or-IN" sz="1200" dirty="0">
                <a:solidFill>
                  <a:schemeClr val="bg1">
                    <a:lumMod val="50000"/>
                  </a:schemeClr>
                </a:solidFill>
                <a:latin typeface="Helvetica" charset="0"/>
                <a:ea typeface="Helvetica" charset="0"/>
                <a:cs typeface="Helvetica" charset="0"/>
              </a:rPr>
              <a:t>ଗୋପନୀୟ</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ପ୍ରତିବନ୍ଧିତ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ଆଭ୍ୟନ୍ତରୀଣ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ଜନସାଧାରଣ |</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6449266" y="1434516"/>
            <a:ext cx="5551604" cy="3477875"/>
          </a:xfrm>
          <a:prstGeom prst="rect">
            <a:avLst/>
          </a:prstGeom>
          <a:noFill/>
        </p:spPr>
        <p:txBody>
          <a:bodyPr wrap="square" rtlCol="0">
            <a:spAutoFit/>
          </a:bodyPr>
          <a:lstStyle/>
          <a:p>
            <a:pPr marL="285750" indent="-285750">
              <a:buFont typeface="Wingdings" panose="05000000000000000000" pitchFamily="2" charset="2"/>
              <a:buChar char="q"/>
            </a:pPr>
            <a:endParaRPr lang="en-IN" sz="2000" dirty="0">
              <a:solidFill>
                <a:srgbClr val="002060"/>
              </a:solidFill>
            </a:endParaRPr>
          </a:p>
          <a:p>
            <a:pPr marL="285750" indent="-285750">
              <a:buFont typeface="Wingdings" panose="05000000000000000000" pitchFamily="2" charset="2"/>
              <a:buChar char="q"/>
            </a:pPr>
            <a:r>
              <a:rPr lang="or-IN" sz="2000" dirty="0">
                <a:solidFill>
                  <a:srgbClr val="002060"/>
                </a:solidFill>
              </a:rPr>
              <a:t>ଗ୍ରାହକ ଫୋକସ୍ - ସମସ୍ତ ବିଭାଗ ପାଇଁ ଉତ୍ପାଦ ଉପଲବ୍ଧ |</a:t>
            </a:r>
            <a:endParaRPr lang="en-US" sz="2000" dirty="0">
              <a:solidFill>
                <a:srgbClr val="002060"/>
              </a:solidFill>
            </a:endParaRPr>
          </a:p>
          <a:p>
            <a:pPr marL="285750" indent="-285750">
              <a:buFont typeface="Wingdings" panose="05000000000000000000" pitchFamily="2" charset="2"/>
              <a:buChar char="q"/>
            </a:pPr>
            <a:endParaRPr lang="or-IN" sz="2000" dirty="0">
              <a:solidFill>
                <a:srgbClr val="002060"/>
              </a:solidFill>
            </a:endParaRPr>
          </a:p>
          <a:p>
            <a:pPr marL="285750" indent="-285750">
              <a:buFont typeface="Wingdings" panose="05000000000000000000" pitchFamily="2" charset="2"/>
              <a:buChar char="q"/>
            </a:pPr>
            <a:r>
              <a:rPr lang="or-IN" sz="2000" dirty="0">
                <a:solidFill>
                  <a:srgbClr val="002060"/>
                </a:solidFill>
              </a:rPr>
              <a:t>ସୁବିଧା - ଗାଁରେ ବ୍ୟାଙ୍କ |</a:t>
            </a:r>
            <a:endParaRPr lang="en-US" sz="2000" dirty="0">
              <a:solidFill>
                <a:srgbClr val="002060"/>
              </a:solidFill>
            </a:endParaRPr>
          </a:p>
          <a:p>
            <a:pPr marL="285750" indent="-285750">
              <a:buFont typeface="Wingdings" panose="05000000000000000000" pitchFamily="2" charset="2"/>
              <a:buChar char="q"/>
            </a:pPr>
            <a:endParaRPr lang="or-IN" sz="2000" dirty="0">
              <a:solidFill>
                <a:srgbClr val="002060"/>
              </a:solidFill>
            </a:endParaRPr>
          </a:p>
          <a:p>
            <a:pPr marL="285750" indent="-285750">
              <a:buFont typeface="Wingdings" panose="05000000000000000000" pitchFamily="2" charset="2"/>
              <a:buChar char="q"/>
            </a:pPr>
            <a:r>
              <a:rPr lang="or-IN" sz="2000" dirty="0">
                <a:solidFill>
                  <a:srgbClr val="002060"/>
                </a:solidFill>
              </a:rPr>
              <a:t>ଉପଲବ୍ଧତା - ବ୍ୟାଙ୍କ ଶାଖା ଅପେକ୍ଷା କାର୍ଯ୍ୟ ସମୟ ଅଧିକ |</a:t>
            </a:r>
            <a:endParaRPr lang="en-US" sz="2000" dirty="0">
              <a:solidFill>
                <a:srgbClr val="002060"/>
              </a:solidFill>
            </a:endParaRPr>
          </a:p>
          <a:p>
            <a:pPr marL="285750" indent="-285750">
              <a:buFont typeface="Wingdings" panose="05000000000000000000" pitchFamily="2" charset="2"/>
              <a:buChar char="q"/>
            </a:pPr>
            <a:endParaRPr lang="or-IN" sz="2000" dirty="0">
              <a:solidFill>
                <a:srgbClr val="002060"/>
              </a:solidFill>
            </a:endParaRPr>
          </a:p>
          <a:p>
            <a:pPr marL="285750" indent="-285750">
              <a:buFont typeface="Wingdings" panose="05000000000000000000" pitchFamily="2" charset="2"/>
              <a:buChar char="q"/>
            </a:pPr>
            <a:r>
              <a:rPr lang="or-IN" sz="2000" dirty="0">
                <a:solidFill>
                  <a:srgbClr val="002060"/>
                </a:solidFill>
              </a:rPr>
              <a:t>ସୁଲଭତା - ୱାର୍ଲ୍ଡ କ୍ଲାସ୍ ବ୍ୟାଙ୍କିଙ୍ଗ୍ ଉତ୍ପାଦ ଏବଂ ସେବାଗୁଡିକ |</a:t>
            </a:r>
            <a:endParaRPr lang="en-US" sz="2000" dirty="0">
              <a:solidFill>
                <a:srgbClr val="002060"/>
              </a:solidFill>
            </a:endParaRPr>
          </a:p>
          <a:p>
            <a:pPr marL="285750" indent="-285750">
              <a:buFont typeface="Wingdings" panose="05000000000000000000" pitchFamily="2" charset="2"/>
              <a:buChar char="q"/>
            </a:pPr>
            <a:endParaRPr lang="or-IN" sz="2000" dirty="0">
              <a:solidFill>
                <a:srgbClr val="002060"/>
              </a:solidFill>
            </a:endParaRPr>
          </a:p>
          <a:p>
            <a:pPr marL="285750" indent="-285750">
              <a:buFont typeface="Wingdings" panose="05000000000000000000" pitchFamily="2" charset="2"/>
              <a:buChar char="q"/>
            </a:pPr>
            <a:r>
              <a:rPr lang="or-IN" sz="2000" dirty="0">
                <a:solidFill>
                  <a:srgbClr val="002060"/>
                </a:solidFill>
              </a:rPr>
              <a:t>ସ୍ୱଚ୍ଛତା - ଗ୍ରାହକ ଟ୍ରଷ୍ଟ ନିର୍ମାଣରେ ସାହାଯ୍ୟ କରେ |</a:t>
            </a:r>
            <a:endParaRPr lang="en-IN" sz="2000" dirty="0">
              <a:solidFill>
                <a:srgbClr val="002060"/>
              </a:solidFill>
            </a:endParaRPr>
          </a:p>
          <a:p>
            <a:pPr marL="285750" indent="-285750">
              <a:buFont typeface="Wingdings" panose="05000000000000000000" pitchFamily="2" charset="2"/>
              <a:buChar char="q"/>
            </a:pPr>
            <a:endParaRPr lang="en-IN" sz="2000" dirty="0">
              <a:solidFill>
                <a:srgbClr val="002060"/>
              </a:solidFill>
            </a:endParaRPr>
          </a:p>
        </p:txBody>
      </p:sp>
      <p:pic>
        <p:nvPicPr>
          <p:cNvPr id="7" name="Picture 40">
            <a:extLst>
              <a:ext uri="{FF2B5EF4-FFF2-40B4-BE49-F238E27FC236}">
                <a16:creationId xmlns:a16="http://schemas.microsoft.com/office/drawing/2014/main" id="{E216670A-FD53-43EA-9D77-780C84ABF6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7466D29-1416-45DE-8861-7B5FF5867C0B}"/>
              </a:ext>
            </a:extLst>
          </p:cNvPr>
          <p:cNvSpPr>
            <a:spLocks noChangeArrowheads="1"/>
          </p:cNvSpPr>
          <p:nvPr/>
        </p:nvSpPr>
        <p:spPr bwMode="auto">
          <a:xfrm>
            <a:off x="0" y="-375"/>
            <a:ext cx="12192000" cy="90099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lin ang="2700000" scaled="1"/>
            <a:tileRect/>
          </a:gradFill>
          <a:ln>
            <a:noFill/>
          </a:ln>
          <a:effectLst>
            <a:innerShdw blurRad="279400" dist="50800" dir="5400000">
              <a:prstClr val="black">
                <a:alpha val="12000"/>
              </a:prstClr>
            </a:innerShdw>
          </a:effectLst>
        </p:spPr>
        <p:txBody>
          <a:bodyPr vert="horz" wrap="square" lIns="91441" tIns="45720" rIns="91441"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9" name="TextBox 8">
            <a:extLst>
              <a:ext uri="{FF2B5EF4-FFF2-40B4-BE49-F238E27FC236}">
                <a16:creationId xmlns:a16="http://schemas.microsoft.com/office/drawing/2014/main" id="{EA589B5B-BDCB-4F2D-B3A1-77DD4A24C932}"/>
              </a:ext>
            </a:extLst>
          </p:cNvPr>
          <p:cNvSpPr txBox="1"/>
          <p:nvPr/>
        </p:nvSpPr>
        <p:spPr>
          <a:xfrm>
            <a:off x="-3744" y="164710"/>
            <a:ext cx="12191999" cy="646331"/>
          </a:xfrm>
          <a:prstGeom prst="rect">
            <a:avLst/>
          </a:prstGeom>
          <a:noFill/>
        </p:spPr>
        <p:txBody>
          <a:bodyPr wrap="square" rtlCol="0">
            <a:spAutoFit/>
          </a:bodyPr>
          <a:lstStyle/>
          <a:p>
            <a:r>
              <a:rPr lang="or-IN" sz="3600" b="1" dirty="0">
                <a:solidFill>
                  <a:srgbClr val="FEFEFE"/>
                </a:solidFill>
                <a:latin typeface="Helvetica" charset="0"/>
                <a:ea typeface="Helvetica" charset="0"/>
                <a:cs typeface="Helvetica" charset="0"/>
              </a:rPr>
              <a:t>ବ୍ୟବସାୟ ସମ୍ବାଦଦାତା - ଏକ ପରିବର୍ତ୍ତନ ଏଜେଣ୍ଟ |</a:t>
            </a:r>
            <a:endParaRPr lang="en-US" sz="3600" b="1" dirty="0">
              <a:solidFill>
                <a:srgbClr val="FEFEFE"/>
              </a:solidFill>
              <a:latin typeface="Helvetica" charset="0"/>
              <a:ea typeface="Helvetica" charset="0"/>
              <a:cs typeface="Helvetica" charset="0"/>
            </a:endParaRPr>
          </a:p>
        </p:txBody>
      </p:sp>
      <p:sp>
        <p:nvSpPr>
          <p:cNvPr id="25" name="Rectangle 24">
            <a:extLst>
              <a:ext uri="{FF2B5EF4-FFF2-40B4-BE49-F238E27FC236}">
                <a16:creationId xmlns:a16="http://schemas.microsoft.com/office/drawing/2014/main" id="{A3733B82-ADB6-4B9A-A044-20AF94B4AA37}"/>
              </a:ext>
            </a:extLst>
          </p:cNvPr>
          <p:cNvSpPr/>
          <p:nvPr/>
        </p:nvSpPr>
        <p:spPr>
          <a:xfrm>
            <a:off x="191130" y="1434516"/>
            <a:ext cx="6166582" cy="4596860"/>
          </a:xfrm>
          <a:prstGeom prst="rect">
            <a:avLst/>
          </a:prstGeom>
          <a:solidFill>
            <a:schemeClr val="bg1"/>
          </a:solidFill>
          <a:ln>
            <a:solidFill>
              <a:schemeClr val="bg1">
                <a:lumMod val="9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6" name="Group 25">
            <a:extLst>
              <a:ext uri="{FF2B5EF4-FFF2-40B4-BE49-F238E27FC236}">
                <a16:creationId xmlns:a16="http://schemas.microsoft.com/office/drawing/2014/main" id="{9F1454F8-B2B5-439F-8312-B1A7AC20988C}"/>
              </a:ext>
            </a:extLst>
          </p:cNvPr>
          <p:cNvGrpSpPr/>
          <p:nvPr/>
        </p:nvGrpSpPr>
        <p:grpSpPr>
          <a:xfrm>
            <a:off x="290574" y="2005984"/>
            <a:ext cx="5866309" cy="3396626"/>
            <a:chOff x="229691" y="331037"/>
            <a:chExt cx="5866309" cy="3396626"/>
          </a:xfrm>
        </p:grpSpPr>
        <p:sp>
          <p:nvSpPr>
            <p:cNvPr id="11" name="Arrow: Pentagon 10">
              <a:extLst>
                <a:ext uri="{FF2B5EF4-FFF2-40B4-BE49-F238E27FC236}">
                  <a16:creationId xmlns:a16="http://schemas.microsoft.com/office/drawing/2014/main" id="{FFECC2EB-7A43-44F2-A5C6-837CCC53DCE2}"/>
                </a:ext>
              </a:extLst>
            </p:cNvPr>
            <p:cNvSpPr/>
            <p:nvPr/>
          </p:nvSpPr>
          <p:spPr>
            <a:xfrm>
              <a:off x="239087" y="1288410"/>
              <a:ext cx="1494463" cy="532300"/>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or-IN" b="1" dirty="0">
                  <a:solidFill>
                    <a:schemeClr val="bg1"/>
                  </a:solidFill>
                </a:rPr>
                <a:t>ଅଭିଗମ୍ୟତା</a:t>
              </a:r>
              <a:endParaRPr lang="en-US" sz="1800" b="1" dirty="0">
                <a:solidFill>
                  <a:schemeClr val="bg1"/>
                </a:solidFill>
              </a:endParaRPr>
            </a:p>
          </p:txBody>
        </p:sp>
        <p:grpSp>
          <p:nvGrpSpPr>
            <p:cNvPr id="19" name="Group 18">
              <a:extLst>
                <a:ext uri="{FF2B5EF4-FFF2-40B4-BE49-F238E27FC236}">
                  <a16:creationId xmlns:a16="http://schemas.microsoft.com/office/drawing/2014/main" id="{0261E6B0-D9CE-4348-AF8A-1BBAE61DB5E0}"/>
                </a:ext>
              </a:extLst>
            </p:cNvPr>
            <p:cNvGrpSpPr/>
            <p:nvPr/>
          </p:nvGrpSpPr>
          <p:grpSpPr>
            <a:xfrm>
              <a:off x="1824883" y="557564"/>
              <a:ext cx="2702979" cy="3170099"/>
              <a:chOff x="5844210" y="2536347"/>
              <a:chExt cx="2146851" cy="2146851"/>
            </a:xfrm>
          </p:grpSpPr>
          <p:pic>
            <p:nvPicPr>
              <p:cNvPr id="15" name="Graphic 14" descr="Internet with solid fill">
                <a:extLst>
                  <a:ext uri="{FF2B5EF4-FFF2-40B4-BE49-F238E27FC236}">
                    <a16:creationId xmlns:a16="http://schemas.microsoft.com/office/drawing/2014/main" id="{ABF836E0-6DFD-4C97-8F23-255E5D6600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4210" y="2536347"/>
                <a:ext cx="2146851" cy="2146851"/>
              </a:xfrm>
              <a:prstGeom prst="rect">
                <a:avLst/>
              </a:prstGeom>
            </p:spPr>
          </p:pic>
          <p:sp>
            <p:nvSpPr>
              <p:cNvPr id="17" name="Rectangle 16">
                <a:extLst>
                  <a:ext uri="{FF2B5EF4-FFF2-40B4-BE49-F238E27FC236}">
                    <a16:creationId xmlns:a16="http://schemas.microsoft.com/office/drawing/2014/main" id="{2EABADFD-9B2B-4B2C-AFF0-5E75F6A7DE6C}"/>
                  </a:ext>
                </a:extLst>
              </p:cNvPr>
              <p:cNvSpPr/>
              <p:nvPr/>
            </p:nvSpPr>
            <p:spPr>
              <a:xfrm>
                <a:off x="6559826" y="3174981"/>
                <a:ext cx="768626" cy="6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rgbClr val="002060"/>
                  </a:solidFill>
                </a:endParaRPr>
              </a:p>
              <a:p>
                <a:pPr algn="ctr"/>
                <a:r>
                  <a:rPr lang="or-IN" sz="2000" b="1" dirty="0">
                    <a:solidFill>
                      <a:srgbClr val="002060"/>
                    </a:solidFill>
                  </a:rPr>
                  <a:t>ବିସି କେନ୍ଦ୍ର |</a:t>
                </a:r>
                <a:endParaRPr lang="en-IN" sz="2000" b="1" dirty="0">
                  <a:solidFill>
                    <a:srgbClr val="002060"/>
                  </a:solidFill>
                </a:endParaRPr>
              </a:p>
            </p:txBody>
          </p:sp>
          <p:pic>
            <p:nvPicPr>
              <p:cNvPr id="16" name="Picture 15">
                <a:extLst>
                  <a:ext uri="{FF2B5EF4-FFF2-40B4-BE49-F238E27FC236}">
                    <a16:creationId xmlns:a16="http://schemas.microsoft.com/office/drawing/2014/main" id="{13C76EA8-C28D-4C92-9E1B-B50C2DE4CF7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57400" y="3106157"/>
                <a:ext cx="718594" cy="199190"/>
              </a:xfrm>
              <a:prstGeom prst="rect">
                <a:avLst/>
              </a:prstGeom>
              <a:ln>
                <a:noFill/>
              </a:ln>
              <a:effectLst>
                <a:outerShdw blurRad="292100" dist="139700" dir="2700000" algn="tl" rotWithShape="0">
                  <a:srgbClr val="333333">
                    <a:alpha val="65000"/>
                  </a:srgbClr>
                </a:outerShdw>
              </a:effectLst>
            </p:spPr>
          </p:pic>
          <p:pic>
            <p:nvPicPr>
              <p:cNvPr id="18" name="Picture 27" descr="apna-csc-logo-png-2.png">
                <a:extLst>
                  <a:ext uri="{FF2B5EF4-FFF2-40B4-BE49-F238E27FC236}">
                    <a16:creationId xmlns:a16="http://schemas.microsoft.com/office/drawing/2014/main" id="{8C4CE27C-5F1E-48FD-A99E-E2CCF9B6CEBD}"/>
                  </a:ext>
                </a:extLst>
              </p:cNvPr>
              <p:cNvPicPr>
                <a:picLocks noChangeAspect="1"/>
              </p:cNvPicPr>
              <p:nvPr/>
            </p:nvPicPr>
            <p:blipFill>
              <a:blip r:embed="rId6" cstate="print">
                <a:extLst>
                  <a:ext uri="{28A0092B-C50C-407E-A947-70E740481C1C}">
                    <a14:useLocalDpi xmlns:a14="http://schemas.microsoft.com/office/drawing/2010/main" val="0"/>
                  </a:ext>
                </a:extLst>
              </a:blip>
              <a:srcRect b="24001"/>
              <a:stretch>
                <a:fillRect/>
              </a:stretch>
            </p:blipFill>
            <p:spPr bwMode="auto">
              <a:xfrm>
                <a:off x="6207200" y="3127119"/>
                <a:ext cx="548552" cy="16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Arrow: Pentagon 20">
              <a:extLst>
                <a:ext uri="{FF2B5EF4-FFF2-40B4-BE49-F238E27FC236}">
                  <a16:creationId xmlns:a16="http://schemas.microsoft.com/office/drawing/2014/main" id="{3CC375E5-BA23-4C47-89C8-6DE4AC34B3A8}"/>
                </a:ext>
              </a:extLst>
            </p:cNvPr>
            <p:cNvSpPr/>
            <p:nvPr/>
          </p:nvSpPr>
          <p:spPr>
            <a:xfrm>
              <a:off x="229691" y="2370450"/>
              <a:ext cx="1494463" cy="532300"/>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or-IN" b="1" dirty="0">
                  <a:solidFill>
                    <a:srgbClr val="002060"/>
                  </a:solidFill>
                </a:rPr>
                <a:t>ଉପଲବ୍ଧତା</a:t>
              </a:r>
              <a:endParaRPr lang="en-US" sz="1800" b="1" dirty="0">
                <a:solidFill>
                  <a:srgbClr val="002060"/>
                </a:solidFill>
              </a:endParaRPr>
            </a:p>
          </p:txBody>
        </p:sp>
        <p:sp>
          <p:nvSpPr>
            <p:cNvPr id="22" name="Arrow: Pentagon 21">
              <a:extLst>
                <a:ext uri="{FF2B5EF4-FFF2-40B4-BE49-F238E27FC236}">
                  <a16:creationId xmlns:a16="http://schemas.microsoft.com/office/drawing/2014/main" id="{C3BFE21B-CEC8-45EB-89EC-21A35B92303E}"/>
                </a:ext>
              </a:extLst>
            </p:cNvPr>
            <p:cNvSpPr/>
            <p:nvPr/>
          </p:nvSpPr>
          <p:spPr>
            <a:xfrm flipH="1">
              <a:off x="4520888" y="1291480"/>
              <a:ext cx="1568138" cy="532300"/>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or-IN" b="1" dirty="0">
                  <a:solidFill>
                    <a:schemeClr val="bg1"/>
                  </a:solidFill>
                </a:rPr>
                <a:t>ସୁଲଭତା |</a:t>
              </a:r>
              <a:r>
                <a:rPr lang="en-US" sz="1800" b="1" dirty="0">
                  <a:solidFill>
                    <a:schemeClr val="bg1"/>
                  </a:solidFill>
                </a:rPr>
                <a:t> </a:t>
              </a:r>
            </a:p>
          </p:txBody>
        </p:sp>
        <p:sp>
          <p:nvSpPr>
            <p:cNvPr id="23" name="Arrow: Pentagon 22">
              <a:extLst>
                <a:ext uri="{FF2B5EF4-FFF2-40B4-BE49-F238E27FC236}">
                  <a16:creationId xmlns:a16="http://schemas.microsoft.com/office/drawing/2014/main" id="{7F36FDB0-B2F0-4236-AA1C-D64117641234}"/>
                </a:ext>
              </a:extLst>
            </p:cNvPr>
            <p:cNvSpPr/>
            <p:nvPr/>
          </p:nvSpPr>
          <p:spPr>
            <a:xfrm flipH="1">
              <a:off x="4527862" y="2378435"/>
              <a:ext cx="1568138" cy="532300"/>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or-IN" sz="1700" b="1" dirty="0">
                  <a:solidFill>
                    <a:srgbClr val="002060"/>
                  </a:solidFill>
                </a:rPr>
                <a:t>ସ୍ୱଚ୍ଛତା</a:t>
              </a:r>
              <a:endParaRPr lang="en-US" sz="1700" b="1" dirty="0">
                <a:solidFill>
                  <a:srgbClr val="002060"/>
                </a:solidFill>
              </a:endParaRPr>
            </a:p>
          </p:txBody>
        </p:sp>
        <p:sp>
          <p:nvSpPr>
            <p:cNvPr id="24" name="Arrow: Pentagon 23">
              <a:extLst>
                <a:ext uri="{FF2B5EF4-FFF2-40B4-BE49-F238E27FC236}">
                  <a16:creationId xmlns:a16="http://schemas.microsoft.com/office/drawing/2014/main" id="{9BF2C2E6-2017-459D-8073-8B507CD1B174}"/>
                </a:ext>
              </a:extLst>
            </p:cNvPr>
            <p:cNvSpPr/>
            <p:nvPr/>
          </p:nvSpPr>
          <p:spPr>
            <a:xfrm>
              <a:off x="2429140" y="331037"/>
              <a:ext cx="1494463" cy="532300"/>
            </a:xfrm>
            <a:prstGeom prst="homePlate">
              <a:avLst>
                <a:gd name="adj" fmla="val 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or-IN" b="1" dirty="0">
                  <a:solidFill>
                    <a:schemeClr val="bg1"/>
                  </a:solidFill>
                </a:rPr>
                <a:t>ଗ୍ରାହକ ଫୋକସ୍ |</a:t>
              </a:r>
              <a:endParaRPr lang="en-US" sz="1800" b="1" dirty="0">
                <a:solidFill>
                  <a:schemeClr val="bg1"/>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62" y="915085"/>
            <a:ext cx="10561476" cy="5564549"/>
          </a:xfrm>
          <a:prstGeom prst="rect">
            <a:avLst/>
          </a:prstGeom>
        </p:spPr>
      </p:pic>
      <p:sp>
        <p:nvSpPr>
          <p:cNvPr id="6" name="Rectangle 5"/>
          <p:cNvSpPr/>
          <p:nvPr/>
        </p:nvSpPr>
        <p:spPr>
          <a:xfrm>
            <a:off x="9836" y="140092"/>
            <a:ext cx="3741730" cy="646331"/>
          </a:xfrm>
          <a:prstGeom prst="rect">
            <a:avLst/>
          </a:prstGeom>
        </p:spPr>
        <p:txBody>
          <a:bodyPr wrap="none">
            <a:spAutoFit/>
          </a:bodyPr>
          <a:lstStyle/>
          <a:p>
            <a:r>
              <a:rPr lang="or-IN" sz="3600" b="1" dirty="0">
                <a:solidFill>
                  <a:schemeClr val="bg1"/>
                </a:solidFill>
                <a:latin typeface="Helvetica" panose="020B0604020202020204" pitchFamily="34" charset="0"/>
                <a:cs typeface="Helvetica" panose="020B0604020202020204" pitchFamily="34" charset="0"/>
              </a:rPr>
              <a:t>ଆର୍ଥିକ ଅନ୍ତର୍ଭୁକ୍ତୀକରଣ |</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8" name="Picture 40">
            <a:extLst>
              <a:ext uri="{FF2B5EF4-FFF2-40B4-BE49-F238E27FC236}">
                <a16:creationId xmlns:a16="http://schemas.microsoft.com/office/drawing/2014/main" id="{A3696DAE-EE31-45BA-895B-FB4C3CF435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8AE1DF91-3A2D-4263-A2A6-3593287D02E3}"/>
              </a:ext>
            </a:extLst>
          </p:cNvPr>
          <p:cNvSpPr/>
          <p:nvPr/>
        </p:nvSpPr>
        <p:spPr>
          <a:xfrm>
            <a:off x="0" y="6558686"/>
            <a:ext cx="12192000" cy="276999"/>
          </a:xfrm>
          <a:prstGeom prst="rect">
            <a:avLst/>
          </a:prstGeom>
        </p:spPr>
        <p:txBody>
          <a:bodyPr wrap="square">
            <a:spAutoFit/>
          </a:bodyPr>
          <a:lstStyle/>
          <a:p>
            <a:pPr algn="ctr"/>
            <a:r>
              <a:rPr lang="or-IN" sz="1200" dirty="0">
                <a:solidFill>
                  <a:schemeClr val="bg1">
                    <a:lumMod val="50000"/>
                  </a:schemeClr>
                </a:solidFill>
                <a:latin typeface="Helvetica" charset="0"/>
                <a:ea typeface="Helvetica" charset="0"/>
                <a:cs typeface="Helvetica" charset="0"/>
              </a:rPr>
              <a:t>କପିରାଇଟ୍ © </a:t>
            </a:r>
            <a:r>
              <a:rPr lang="en-US" sz="1200" dirty="0">
                <a:solidFill>
                  <a:schemeClr val="bg1">
                    <a:lumMod val="50000"/>
                  </a:schemeClr>
                </a:solidFill>
                <a:latin typeface="Helvetica" charset="0"/>
                <a:ea typeface="Helvetica" charset="0"/>
                <a:cs typeface="Helvetica" charset="0"/>
              </a:rPr>
              <a:t>HDFC </a:t>
            </a:r>
            <a:r>
              <a:rPr lang="or-IN" sz="1200" dirty="0">
                <a:solidFill>
                  <a:schemeClr val="bg1">
                    <a:lumMod val="50000"/>
                  </a:schemeClr>
                </a:solidFill>
                <a:latin typeface="Helvetica" charset="0"/>
                <a:ea typeface="Helvetica" charset="0"/>
                <a:cs typeface="Helvetica" charset="0"/>
              </a:rPr>
              <a:t>ବ୍ୟାଙ୍କ |</a:t>
            </a:r>
            <a:r>
              <a:rPr lang="en-US" sz="1200" dirty="0">
                <a:solidFill>
                  <a:schemeClr val="bg1">
                    <a:lumMod val="50000"/>
                  </a:schemeClr>
                </a:solidFill>
                <a:latin typeface="Helvetica" charset="0"/>
                <a:ea typeface="Helvetica" charset="0"/>
                <a:cs typeface="Helvetica" charset="0"/>
              </a:rPr>
              <a:t>            </a:t>
            </a:r>
            <a:r>
              <a:rPr lang="or-IN" sz="1200" dirty="0">
                <a:solidFill>
                  <a:schemeClr val="bg1">
                    <a:lumMod val="50000"/>
                  </a:schemeClr>
                </a:solidFill>
                <a:latin typeface="Helvetica" charset="0"/>
                <a:ea typeface="Helvetica" charset="0"/>
                <a:cs typeface="Helvetica" charset="0"/>
              </a:rPr>
              <a:t>ଗୋପନୀୟ</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ପ୍ରତିବନ୍ଧିତ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ଆଭ୍ୟନ୍ତରୀଣ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ଜନସାଧାରଣ |</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880601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C783D0-9741-459A-9176-2897FCBC26F1}"/>
              </a:ext>
            </a:extLst>
          </p:cNvPr>
          <p:cNvSpPr txBox="1">
            <a:spLocks noChangeArrowheads="1"/>
          </p:cNvSpPr>
          <p:nvPr/>
        </p:nvSpPr>
        <p:spPr bwMode="auto">
          <a:xfrm>
            <a:off x="0" y="2591309"/>
            <a:ext cx="12192000" cy="630932"/>
          </a:xfrm>
          <a:prstGeom prst="rect">
            <a:avLst/>
          </a:prstGeom>
          <a:noFill/>
        </p:spPr>
        <p:txBody>
          <a:bodyPr wrap="square" lIns="76191" tIns="38095" rIns="76191" bIns="38095">
            <a:spAutoFit/>
          </a:bodyPr>
          <a:lstStyle>
            <a:defPPr>
              <a:defRPr lang="en-GB"/>
            </a:defPPr>
            <a:lvl1pPr eaLnBrk="1" hangingPunct="1">
              <a:defRPr sz="2400" b="1">
                <a:effectLst>
                  <a:outerShdw blurRad="38100" dist="38100" dir="2700000" algn="tl">
                    <a:srgbClr val="000000">
                      <a:alpha val="43137"/>
                    </a:srgbClr>
                  </a:outerShdw>
                </a:effectLst>
              </a:defRPr>
            </a:lvl1pPr>
          </a:lstStyle>
          <a:p>
            <a:pPr algn="ctr" defTabSz="457145">
              <a:buClr>
                <a:srgbClr val="000000"/>
              </a:buClr>
              <a:buSzPct val="100000"/>
              <a:defRPr/>
            </a:pPr>
            <a:r>
              <a:rPr lang="or-IN" sz="3600" dirty="0">
                <a:solidFill>
                  <a:srgbClr val="002060"/>
                </a:solidFill>
                <a:latin typeface="Helvetica" panose="020B0604020202020204" pitchFamily="34" charset="0"/>
                <a:cs typeface="Helvetica" panose="020B0604020202020204" pitchFamily="34" charset="0"/>
              </a:rPr>
              <a:t>ବ୍ୟବସାୟ ସମ୍ବାଦଦାତା କେନ୍ଦ୍ର |</a:t>
            </a:r>
            <a:endParaRPr lang="en-IN" sz="3600" dirty="0">
              <a:solidFill>
                <a:srgbClr val="00206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20045055"/>
      </p:ext>
    </p:extLst>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FB14B202-29FF-5447-8F0F-7D00DC6CAEB6}"/>
              </a:ext>
            </a:extLst>
          </p:cNvPr>
          <p:cNvGrpSpPr/>
          <p:nvPr/>
        </p:nvGrpSpPr>
        <p:grpSpPr>
          <a:xfrm>
            <a:off x="-186064" y="147928"/>
            <a:ext cx="12304000" cy="6687904"/>
            <a:chOff x="-186064" y="147928"/>
            <a:chExt cx="12304000" cy="6687904"/>
          </a:xfrm>
        </p:grpSpPr>
        <p:grpSp>
          <p:nvGrpSpPr>
            <p:cNvPr id="47" name="Group 46"/>
            <p:cNvGrpSpPr/>
            <p:nvPr/>
          </p:nvGrpSpPr>
          <p:grpSpPr>
            <a:xfrm>
              <a:off x="-3743" y="147928"/>
              <a:ext cx="12121679" cy="6680062"/>
              <a:chOff x="-3743" y="147928"/>
              <a:chExt cx="12121679" cy="6680062"/>
            </a:xfrm>
          </p:grpSpPr>
          <p:cxnSp>
            <p:nvCxnSpPr>
              <p:cNvPr id="2" name="Straight Connector 1"/>
              <p:cNvCxnSpPr/>
              <p:nvPr/>
            </p:nvCxnSpPr>
            <p:spPr>
              <a:xfrm>
                <a:off x="-3743" y="1097867"/>
                <a:ext cx="7904511" cy="540701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271" y="147928"/>
                <a:ext cx="9314916" cy="646331"/>
              </a:xfrm>
              <a:prstGeom prst="rect">
                <a:avLst/>
              </a:prstGeom>
              <a:noFill/>
            </p:spPr>
            <p:txBody>
              <a:bodyPr wrap="square" rtlCol="0">
                <a:spAutoFit/>
              </a:bodyPr>
              <a:lstStyle/>
              <a:p>
                <a:pPr lvl="0" defTabSz="914400">
                  <a:defRPr/>
                </a:pPr>
                <a:r>
                  <a:rPr lang="or-IN" sz="3600" b="1" dirty="0">
                    <a:solidFill>
                      <a:srgbClr val="FEFEFE"/>
                    </a:solidFill>
                    <a:latin typeface="Helvetica" panose="020B0604020202020204" pitchFamily="34" charset="0"/>
                    <a:ea typeface="Helvetica" charset="0"/>
                    <a:cs typeface="Helvetica" panose="020B0604020202020204" pitchFamily="34" charset="0"/>
                  </a:rPr>
                  <a:t>ବ୍ୟବସାୟ ସମ୍ବାଦଦାତା (ବିସି) ବିଷୟରେ</a:t>
                </a:r>
                <a:endParaRPr kumimoji="0" lang="en-US" sz="3600" b="1" i="0" u="none" strike="noStrike" kern="1200" cap="none" spc="0" normalizeH="0" baseline="0" noProof="0" dirty="0">
                  <a:ln>
                    <a:noFill/>
                  </a:ln>
                  <a:solidFill>
                    <a:srgbClr val="FEFEFE"/>
                  </a:solidFill>
                  <a:effectLst/>
                  <a:uLnTx/>
                  <a:uFillTx/>
                  <a:latin typeface="Helvetica" panose="020B0604020202020204" pitchFamily="34" charset="0"/>
                  <a:ea typeface="Helvetica" charset="0"/>
                  <a:cs typeface="Helvetica" panose="020B0604020202020204" pitchFamily="34" charset="0"/>
                </a:endParaRPr>
              </a:p>
            </p:txBody>
          </p:sp>
          <p:sp>
            <p:nvSpPr>
              <p:cNvPr id="5" name="Oval 4"/>
              <p:cNvSpPr/>
              <p:nvPr/>
            </p:nvSpPr>
            <p:spPr>
              <a:xfrm>
                <a:off x="245063" y="1122295"/>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p:cNvGrpSpPr/>
              <p:nvPr/>
            </p:nvGrpSpPr>
            <p:grpSpPr>
              <a:xfrm>
                <a:off x="1707389" y="2138949"/>
                <a:ext cx="775936" cy="778387"/>
                <a:chOff x="1693363" y="2757136"/>
                <a:chExt cx="646771" cy="648815"/>
              </a:xfrm>
            </p:grpSpPr>
            <p:sp>
              <p:nvSpPr>
                <p:cNvPr id="7" name="Oval 6"/>
                <p:cNvSpPr/>
                <p:nvPr/>
              </p:nvSpPr>
              <p:spPr>
                <a:xfrm>
                  <a:off x="1693363" y="2757136"/>
                  <a:ext cx="646771" cy="646771"/>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l="20683" r="20081"/>
                <a:stretch/>
              </p:blipFill>
              <p:spPr>
                <a:xfrm>
                  <a:off x="1839951" y="2799555"/>
                  <a:ext cx="438615" cy="606396"/>
                </a:xfrm>
                <a:prstGeom prst="rect">
                  <a:avLst/>
                </a:prstGeom>
              </p:spPr>
            </p:pic>
          </p:grpSp>
          <p:sp>
            <p:nvSpPr>
              <p:cNvPr id="9" name="Oval 8"/>
              <p:cNvSpPr/>
              <p:nvPr/>
            </p:nvSpPr>
            <p:spPr>
              <a:xfrm>
                <a:off x="2968238" y="3061298"/>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l="20440" r="19323"/>
              <a:stretch/>
            </p:blipFill>
            <p:spPr>
              <a:xfrm>
                <a:off x="3097562" y="3106351"/>
                <a:ext cx="517290" cy="703284"/>
              </a:xfrm>
              <a:prstGeom prst="rect">
                <a:avLst/>
              </a:prstGeom>
            </p:spPr>
          </p:pic>
          <p:sp>
            <p:nvSpPr>
              <p:cNvPr id="11" name="Oval 10"/>
              <p:cNvSpPr/>
              <p:nvPr/>
            </p:nvSpPr>
            <p:spPr>
              <a:xfrm>
                <a:off x="4503346" y="3962110"/>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val 11"/>
              <p:cNvSpPr/>
              <p:nvPr/>
            </p:nvSpPr>
            <p:spPr>
              <a:xfrm>
                <a:off x="6363809" y="5151900"/>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l="14806" r="14423"/>
              <a:stretch/>
            </p:blipFill>
            <p:spPr>
              <a:xfrm>
                <a:off x="373276" y="1198003"/>
                <a:ext cx="535106" cy="619234"/>
              </a:xfrm>
              <a:prstGeom prst="rect">
                <a:avLst/>
              </a:prstGeom>
            </p:spPr>
          </p:pic>
          <p:pic>
            <p:nvPicPr>
              <p:cNvPr id="16" name="Picture 15"/>
              <p:cNvPicPr>
                <a:picLocks noChangeAspect="1"/>
              </p:cNvPicPr>
              <p:nvPr/>
            </p:nvPicPr>
            <p:blipFill rotWithShape="1">
              <a:blip r:embed="rId5" cstate="email">
                <a:extLst>
                  <a:ext uri="{28A0092B-C50C-407E-A947-70E740481C1C}">
                    <a14:useLocalDpi xmlns:a14="http://schemas.microsoft.com/office/drawing/2010/main"/>
                  </a:ext>
                </a:extLst>
              </a:blip>
              <a:srcRect l="15661" t="2598" r="14148" b="15946"/>
              <a:stretch/>
            </p:blipFill>
            <p:spPr>
              <a:xfrm>
                <a:off x="6477428" y="5279123"/>
                <a:ext cx="548698" cy="521490"/>
              </a:xfrm>
              <a:prstGeom prst="rect">
                <a:avLst/>
              </a:prstGeom>
            </p:spPr>
          </p:pic>
          <p:sp>
            <p:nvSpPr>
              <p:cNvPr id="20" name="Rectangle 19"/>
              <p:cNvSpPr/>
              <p:nvPr/>
            </p:nvSpPr>
            <p:spPr>
              <a:xfrm>
                <a:off x="2483324" y="2201154"/>
                <a:ext cx="2795958" cy="600164"/>
              </a:xfrm>
              <a:prstGeom prst="rect">
                <a:avLst/>
              </a:prstGeom>
            </p:spPr>
            <p:txBody>
              <a:bodyPr wrap="square">
                <a:spAutoFit/>
              </a:bodyPr>
              <a:lstStyle/>
              <a:p>
                <a:pPr lvl="0" defTabSz="914400">
                  <a:defRPr/>
                </a:pPr>
                <a:r>
                  <a:rPr lang="or-IN" sz="1100" dirty="0">
                    <a:solidFill>
                      <a:srgbClr val="004277"/>
                    </a:solidFill>
                    <a:latin typeface="Helvetica" charset="0"/>
                    <a:ea typeface="Helvetica" charset="0"/>
                    <a:cs typeface="Helvetica" charset="0"/>
                  </a:rPr>
                  <a:t>ବିସି ଆର୍ଥିକ ଅନ୍ତର୍ଭୂକ୍ତିକୁ ସୁନିଶ୍ଚିତ କରେ ଏବଂ ବ୍ୟାଙ୍କିଙ୍ଗ୍ ସେବାଗୁଡିକର ପ୍ରସାର ବୃଦ୍ଧି କରେ, ଯାହାଦ୍ୱାରା ଅଧିକ ଶକ୍ତିଶାଳୀ ପହଞ୍ଚେ |</a:t>
                </a:r>
                <a:endPar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endParaRPr>
              </a:p>
            </p:txBody>
          </p:sp>
          <p:sp>
            <p:nvSpPr>
              <p:cNvPr id="21" name="Rectangle 20"/>
              <p:cNvSpPr/>
              <p:nvPr/>
            </p:nvSpPr>
            <p:spPr>
              <a:xfrm>
                <a:off x="3744514" y="3277869"/>
                <a:ext cx="3524895" cy="261610"/>
              </a:xfrm>
              <a:prstGeom prst="rect">
                <a:avLst/>
              </a:prstGeom>
            </p:spPr>
            <p:txBody>
              <a:bodyPr wrap="square">
                <a:spAutoFit/>
              </a:bodyPr>
              <a:lstStyle/>
              <a:p>
                <a:pPr lvl="0" defTabSz="914400">
                  <a:defRPr/>
                </a:pPr>
                <a:r>
                  <a:rPr lang="or-IN" sz="1100" dirty="0">
                    <a:solidFill>
                      <a:srgbClr val="004277"/>
                    </a:solidFill>
                    <a:latin typeface="Helvetica" charset="0"/>
                    <a:ea typeface="Helvetica" charset="0"/>
                    <a:cs typeface="Helvetica" charset="0"/>
                  </a:rPr>
                  <a:t>ବିସି ହିନଟେରଲ୍ୟାଣ୍ଡରେ ବ୍ୟାଙ୍କିଙ୍ଗ୍ ସେବା ଯୋଗାଏ |</a:t>
                </a:r>
                <a:endPar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endParaRPr>
              </a:p>
            </p:txBody>
          </p:sp>
          <p:sp>
            <p:nvSpPr>
              <p:cNvPr id="22" name="Rectangle 21"/>
              <p:cNvSpPr/>
              <p:nvPr/>
            </p:nvSpPr>
            <p:spPr>
              <a:xfrm>
                <a:off x="1032445" y="1190246"/>
                <a:ext cx="3343294" cy="600164"/>
              </a:xfrm>
              <a:prstGeom prst="rect">
                <a:avLst/>
              </a:prstGeom>
            </p:spPr>
            <p:txBody>
              <a:bodyPr wrap="square">
                <a:spAutoFit/>
              </a:bodyPr>
              <a:lstStyle/>
              <a:p>
                <a:pPr lvl="0" defTabSz="914400">
                  <a:defRPr/>
                </a:pPr>
                <a:r>
                  <a:rPr lang="or-IN" sz="1100" dirty="0">
                    <a:solidFill>
                      <a:srgbClr val="004277"/>
                    </a:solidFill>
                    <a:latin typeface="Helvetica" charset="0"/>
                    <a:ea typeface="Helvetica" charset="0"/>
                    <a:cs typeface="Helvetica" charset="0"/>
                  </a:rPr>
                  <a:t>ସମସ୍ତ ଆର୍ଥିକ ସେବା ପାଇଁ ଏକ କର୍ପୋରେଟ୍ ବ୍ୟବସାୟ ସମ୍ବାଦଦାତା (</a:t>
                </a:r>
                <a:r>
                  <a:rPr lang="en-US" sz="1100" dirty="0">
                    <a:solidFill>
                      <a:srgbClr val="004277"/>
                    </a:solidFill>
                    <a:latin typeface="Helvetica" charset="0"/>
                    <a:ea typeface="Helvetica" charset="0"/>
                    <a:cs typeface="Helvetica" charset="0"/>
                  </a:rPr>
                  <a:t>CSC E-Gov) </a:t>
                </a:r>
                <a:r>
                  <a:rPr lang="or-IN" sz="1100" dirty="0">
                    <a:solidFill>
                      <a:srgbClr val="004277"/>
                    </a:solidFill>
                    <a:latin typeface="Helvetica" charset="0"/>
                    <a:ea typeface="Helvetica" charset="0"/>
                    <a:cs typeface="Helvetica" charset="0"/>
                  </a:rPr>
                  <a:t>ମାଧ୍ୟମରେ ବ୍ୟାଙ୍କ ଦ୍ୱାରା ନିଯୁକ୍ତ ଗୋଟିଏ ଷ୍ଟପ୍ ଦୋକାନ |</a:t>
                </a:r>
                <a:endPar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endParaRPr>
              </a:p>
            </p:txBody>
          </p:sp>
          <p:sp>
            <p:nvSpPr>
              <p:cNvPr id="23" name="TextBox 22"/>
              <p:cNvSpPr txBox="1"/>
              <p:nvPr/>
            </p:nvSpPr>
            <p:spPr>
              <a:xfrm>
                <a:off x="7173143" y="5320347"/>
                <a:ext cx="2380790" cy="430887"/>
              </a:xfrm>
              <a:prstGeom prst="rect">
                <a:avLst/>
              </a:prstGeom>
            </p:spPr>
            <p:txBody>
              <a:bodyPr wrap="square">
                <a:spAutoFit/>
              </a:bodyPr>
              <a:lstStyle>
                <a:defPPr>
                  <a:defRPr lang="en-US"/>
                </a:defPPr>
                <a:lvl1pPr>
                  <a:defRPr sz="1100">
                    <a:solidFill>
                      <a:srgbClr val="004277"/>
                    </a:solidFill>
                    <a:latin typeface="Helvetica" charset="0"/>
                    <a:ea typeface="Helvetica" charset="0"/>
                    <a:cs typeface="Helvetica" charset="0"/>
                  </a:defRPr>
                </a:lvl1pPr>
              </a:lstStyle>
              <a:p>
                <a:pPr lvl="0" defTabSz="914400">
                  <a:defRPr/>
                </a:pPr>
                <a:r>
                  <a:rPr lang="en-US" dirty="0"/>
                  <a:t>GOI </a:t>
                </a:r>
                <a:r>
                  <a:rPr lang="or-IN" dirty="0"/>
                  <a:t>ଡିଜିଟାଲ୍ ଉଦ୍ଦେଶ୍ୟ ସହିତ କାରବାର ଏବଂ ବ୍ୟବସାୟ ପାଇଁ ଏକ ସମ୍ପୂର୍ଣ୍ଣ ଡିଜିଟାଲ୍ ମୋଡ୍ |</a:t>
                </a:r>
                <a:endParaRPr kumimoji="0" lang="en-US" sz="1100" b="0" i="0" u="none" strike="noStrike" kern="1200" cap="none" spc="0" normalizeH="0" baseline="0" noProof="0" dirty="0">
                  <a:ln>
                    <a:noFill/>
                  </a:ln>
                  <a:solidFill>
                    <a:srgbClr val="004277"/>
                  </a:solidFill>
                  <a:effectLst/>
                  <a:uLnTx/>
                  <a:uFillTx/>
                  <a:latin typeface="Helvetica" charset="0"/>
                  <a:cs typeface="Helvetica" charset="0"/>
                </a:endParaRPr>
              </a:p>
            </p:txBody>
          </p:sp>
          <p:sp>
            <p:nvSpPr>
              <p:cNvPr id="38" name="TextBox 37"/>
              <p:cNvSpPr txBox="1"/>
              <p:nvPr/>
            </p:nvSpPr>
            <p:spPr>
              <a:xfrm>
                <a:off x="11767559" y="6566380"/>
                <a:ext cx="35037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4277"/>
                    </a:solidFill>
                    <a:effectLst/>
                    <a:uLnTx/>
                    <a:uFillTx/>
                    <a:latin typeface="Helvetica" charset="0"/>
                    <a:ea typeface="Helvetica" charset="0"/>
                    <a:cs typeface="Helvetica" charset="0"/>
                  </a:rPr>
                  <a:t>03</a:t>
                </a:r>
              </a:p>
            </p:txBody>
          </p:sp>
          <p:sp>
            <p:nvSpPr>
              <p:cNvPr id="44" name="Rectangle 43"/>
              <p:cNvSpPr/>
              <p:nvPr/>
            </p:nvSpPr>
            <p:spPr>
              <a:xfrm>
                <a:off x="5294762" y="4081988"/>
                <a:ext cx="3225610" cy="600164"/>
              </a:xfrm>
              <a:prstGeom prst="rect">
                <a:avLst/>
              </a:prstGeom>
            </p:spPr>
            <p:txBody>
              <a:bodyPr wrap="square">
                <a:spAutoFit/>
              </a:bodyPr>
              <a:lstStyle/>
              <a:p>
                <a:pPr lvl="0" defTabSz="914400">
                  <a:defRPr/>
                </a:pPr>
                <a:r>
                  <a:rPr lang="or-IN" sz="1100" dirty="0">
                    <a:solidFill>
                      <a:srgbClr val="004277"/>
                    </a:solidFill>
                    <a:latin typeface="Helvetica" charset="0"/>
                    <a:ea typeface="Helvetica" charset="0"/>
                    <a:cs typeface="Helvetica" charset="0"/>
                  </a:rPr>
                  <a:t>ବ୍ୟାଙ୍କିଙ୍ଗ୍ ସେବା ଏବଂ ଉତ୍ପାଦ ଯୋଗାଇବା ବ୍ୟତୀତ, ସେମାନେ </a:t>
                </a:r>
                <a:r>
                  <a:rPr lang="en-US" sz="1100" dirty="0">
                    <a:solidFill>
                      <a:srgbClr val="004277"/>
                    </a:solidFill>
                    <a:latin typeface="Helvetica" charset="0"/>
                    <a:ea typeface="Helvetica" charset="0"/>
                    <a:cs typeface="Helvetica" charset="0"/>
                  </a:rPr>
                  <a:t>PMJDY </a:t>
                </a:r>
                <a:r>
                  <a:rPr lang="or-IN" sz="1100" dirty="0">
                    <a:solidFill>
                      <a:srgbClr val="004277"/>
                    </a:solidFill>
                    <a:latin typeface="Helvetica" charset="0"/>
                    <a:ea typeface="Helvetica" charset="0"/>
                    <a:cs typeface="Helvetica" charset="0"/>
                  </a:rPr>
                  <a:t>ବିସି ମାଧ୍ୟମରେ </a:t>
                </a:r>
                <a:r>
                  <a:rPr lang="en-US" sz="1100" dirty="0">
                    <a:solidFill>
                      <a:srgbClr val="004277"/>
                    </a:solidFill>
                    <a:latin typeface="Helvetica" charset="0"/>
                    <a:ea typeface="Helvetica" charset="0"/>
                    <a:cs typeface="Helvetica" charset="0"/>
                  </a:rPr>
                  <a:t>GOI </a:t>
                </a:r>
                <a:r>
                  <a:rPr lang="or-IN" sz="1100" dirty="0">
                    <a:solidFill>
                      <a:srgbClr val="004277"/>
                    </a:solidFill>
                    <a:latin typeface="Helvetica" charset="0"/>
                    <a:ea typeface="Helvetica" charset="0"/>
                    <a:cs typeface="Helvetica" charset="0"/>
                  </a:rPr>
                  <a:t>ଦ୍ୱାରା ଭାସୁଥିବା ସାମାଜିକ ଯୋଜନାଗୁଡ଼ିକୁ ମଧ୍ୟ ପ୍ରୋତ୍ସାହିତ କରନ୍ତି |</a:t>
                </a:r>
                <a:endPar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endParaRPr>
              </a:p>
            </p:txBody>
          </p:sp>
          <p:pic>
            <p:nvPicPr>
              <p:cNvPr id="45" name="Picture 4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518842">
                <a:off x="4503346" y="4060074"/>
                <a:ext cx="496519" cy="595823"/>
              </a:xfrm>
              <a:prstGeom prst="rect">
                <a:avLst/>
              </a:prstGeom>
            </p:spPr>
          </p:pic>
        </p:grpSp>
        <p:pic>
          <p:nvPicPr>
            <p:cNvPr id="26" name="Picture 25">
              <a:extLst>
                <a:ext uri="{FF2B5EF4-FFF2-40B4-BE49-F238E27FC236}">
                  <a16:creationId xmlns:a16="http://schemas.microsoft.com/office/drawing/2014/main" id="{06DAC971-8405-D24E-86E0-68336493B5D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6064" y="3722414"/>
              <a:ext cx="4137047" cy="3113418"/>
            </a:xfrm>
            <a:prstGeom prst="rect">
              <a:avLst/>
            </a:prstGeom>
          </p:spPr>
        </p:pic>
      </p:grpSp>
      <p:sp>
        <p:nvSpPr>
          <p:cNvPr id="50" name="Oval 49"/>
          <p:cNvSpPr/>
          <p:nvPr/>
        </p:nvSpPr>
        <p:spPr>
          <a:xfrm>
            <a:off x="1107315" y="4345474"/>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or-IN" sz="1000" b="1" dirty="0">
                <a:solidFill>
                  <a:srgbClr val="002060"/>
                </a:solidFill>
              </a:rPr>
              <a:t>ବିସି କେନ୍ଦ୍ର |</a:t>
            </a:r>
            <a:endParaRPr kumimoji="0" lang="en-US" sz="1000" b="1" i="0" u="none" strike="noStrike" kern="1200" cap="none" spc="0" normalizeH="0" baseline="0" noProof="0" dirty="0">
              <a:ln>
                <a:noFill/>
              </a:ln>
              <a:solidFill>
                <a:srgbClr val="002060"/>
              </a:solidFill>
              <a:effectLst/>
              <a:uLnTx/>
              <a:uFillTx/>
              <a:latin typeface="Calibri"/>
              <a:ea typeface="+mn-ea"/>
              <a:cs typeface="+mn-cs"/>
            </a:endParaRPr>
          </a:p>
        </p:txBody>
      </p:sp>
      <p:pic>
        <p:nvPicPr>
          <p:cNvPr id="32" name="Picture 40">
            <a:extLst>
              <a:ext uri="{FF2B5EF4-FFF2-40B4-BE49-F238E27FC236}">
                <a16:creationId xmlns:a16="http://schemas.microsoft.com/office/drawing/2014/main" id="{5806989F-49D8-4734-B2FA-F78228247E5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a:extLst>
              <a:ext uri="{FF2B5EF4-FFF2-40B4-BE49-F238E27FC236}">
                <a16:creationId xmlns:a16="http://schemas.microsoft.com/office/drawing/2014/main" id="{20F11307-E7EE-44D6-A80E-C1072988AAC4}"/>
              </a:ext>
            </a:extLst>
          </p:cNvPr>
          <p:cNvSpPr/>
          <p:nvPr/>
        </p:nvSpPr>
        <p:spPr>
          <a:xfrm>
            <a:off x="0" y="6558686"/>
            <a:ext cx="12192000" cy="276999"/>
          </a:xfrm>
          <a:prstGeom prst="rect">
            <a:avLst/>
          </a:prstGeom>
        </p:spPr>
        <p:txBody>
          <a:bodyPr wrap="square">
            <a:spAutoFit/>
          </a:bodyPr>
          <a:lstStyle/>
          <a:p>
            <a:pPr algn="ctr"/>
            <a:r>
              <a:rPr lang="or-IN" sz="1200" dirty="0">
                <a:solidFill>
                  <a:schemeClr val="bg1">
                    <a:lumMod val="50000"/>
                  </a:schemeClr>
                </a:solidFill>
                <a:latin typeface="Helvetica" charset="0"/>
                <a:ea typeface="Helvetica" charset="0"/>
                <a:cs typeface="Helvetica" charset="0"/>
              </a:rPr>
              <a:t>କପିରାଇଟ୍ © </a:t>
            </a:r>
            <a:r>
              <a:rPr lang="en-US" sz="1200" dirty="0">
                <a:solidFill>
                  <a:schemeClr val="bg1">
                    <a:lumMod val="50000"/>
                  </a:schemeClr>
                </a:solidFill>
                <a:latin typeface="Helvetica" charset="0"/>
                <a:ea typeface="Helvetica" charset="0"/>
                <a:cs typeface="Helvetica" charset="0"/>
              </a:rPr>
              <a:t>HDFC </a:t>
            </a:r>
            <a:r>
              <a:rPr lang="or-IN" sz="1200" dirty="0">
                <a:solidFill>
                  <a:schemeClr val="bg1">
                    <a:lumMod val="50000"/>
                  </a:schemeClr>
                </a:solidFill>
                <a:latin typeface="Helvetica" charset="0"/>
                <a:ea typeface="Helvetica" charset="0"/>
                <a:cs typeface="Helvetica" charset="0"/>
              </a:rPr>
              <a:t>ବ୍ୟାଙ୍କ |</a:t>
            </a:r>
            <a:r>
              <a:rPr lang="en-US" sz="1200" dirty="0">
                <a:solidFill>
                  <a:schemeClr val="bg1">
                    <a:lumMod val="50000"/>
                  </a:schemeClr>
                </a:solidFill>
                <a:latin typeface="Helvetica" charset="0"/>
                <a:ea typeface="Helvetica" charset="0"/>
                <a:cs typeface="Helvetica" charset="0"/>
              </a:rPr>
              <a:t>            </a:t>
            </a:r>
            <a:r>
              <a:rPr lang="or-IN" sz="1200" dirty="0">
                <a:solidFill>
                  <a:schemeClr val="bg1">
                    <a:lumMod val="50000"/>
                  </a:schemeClr>
                </a:solidFill>
                <a:latin typeface="Helvetica" charset="0"/>
                <a:ea typeface="Helvetica" charset="0"/>
                <a:cs typeface="Helvetica" charset="0"/>
              </a:rPr>
              <a:t>ଗୋପନୀୟ</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ପ୍ରତିବନ୍ଧିତ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ଆଭ୍ୟନ୍ତରୀଣ |</a:t>
            </a:r>
            <a:r>
              <a:rPr lang="en-US" sz="1200" dirty="0">
                <a:solidFill>
                  <a:schemeClr val="bg1">
                    <a:lumMod val="50000"/>
                  </a:schemeClr>
                </a:solidFill>
                <a:latin typeface="Helvetica" charset="0"/>
                <a:ea typeface="Helvetica" charset="0"/>
                <a:cs typeface="Helvetica" charset="0"/>
              </a:rPr>
              <a:t>  |  </a:t>
            </a:r>
            <a:r>
              <a:rPr lang="or-IN" sz="1200" dirty="0">
                <a:solidFill>
                  <a:schemeClr val="bg1">
                    <a:lumMod val="50000"/>
                  </a:schemeClr>
                </a:solidFill>
                <a:latin typeface="Helvetica" charset="0"/>
                <a:ea typeface="Helvetica" charset="0"/>
                <a:cs typeface="Helvetica" charset="0"/>
              </a:rPr>
              <a:t>ଜନସାଧାରଣ |</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982925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DFC PPT TEMPLATE" id="{748DBA46-ACD3-B040-85D7-2DF360DFEB22}" vid="{C94B28C9-801C-AB4B-9F52-EDBF44DA14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16747</TotalTime>
  <Words>3054</Words>
  <Application>Microsoft Office PowerPoint</Application>
  <PresentationFormat>Widescreen</PresentationFormat>
  <Paragraphs>472</Paragraphs>
  <Slides>30</Slides>
  <Notes>8</Notes>
  <HiddenSlides>1</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30</vt:i4>
      </vt:variant>
    </vt:vector>
  </HeadingPairs>
  <TitlesOfParts>
    <vt:vector size="46" baseType="lpstr">
      <vt:lpstr>SimSun</vt:lpstr>
      <vt:lpstr>&amp;quot</vt:lpstr>
      <vt:lpstr>Arial</vt:lpstr>
      <vt:lpstr>Arial Rounded MT Bold</vt:lpstr>
      <vt:lpstr>Bahnschrift SemiBold</vt:lpstr>
      <vt:lpstr>Calibri</vt:lpstr>
      <vt:lpstr>Calibri Light</vt:lpstr>
      <vt:lpstr>Helvetica</vt:lpstr>
      <vt:lpstr>Kalinga</vt:lpstr>
      <vt:lpstr>League Spartan</vt:lpstr>
      <vt:lpstr>Open Sans</vt:lpstr>
      <vt:lpstr>Poppins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"Capacity Building of Banking Correspondents"</dc:title>
  <dc:creator>Yogesh P</dc:creator>
  <cp:lastModifiedBy>Shivakumar S.</cp:lastModifiedBy>
  <cp:revision>943</cp:revision>
  <cp:lastPrinted>2019-10-17T07:37:08Z</cp:lastPrinted>
  <dcterms:created xsi:type="dcterms:W3CDTF">2019-10-07T05:49:34Z</dcterms:created>
  <dcterms:modified xsi:type="dcterms:W3CDTF">2023-12-29T05:47:01Z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ba8fb0-bbb8-454c-aa98-661329b3f27f_Enabled">
    <vt:lpwstr>true</vt:lpwstr>
  </property>
  <property fmtid="{D5CDD505-2E9C-101B-9397-08002B2CF9AE}" pid="3" name="MSIP_Label_e3ba8fb0-bbb8-454c-aa98-661329b3f27f_SetDate">
    <vt:lpwstr>2022-05-02T04:10:19Z</vt:lpwstr>
  </property>
  <property fmtid="{D5CDD505-2E9C-101B-9397-08002B2CF9AE}" pid="4" name="MSIP_Label_e3ba8fb0-bbb8-454c-aa98-661329b3f27f_Method">
    <vt:lpwstr>Privileged</vt:lpwstr>
  </property>
  <property fmtid="{D5CDD505-2E9C-101B-9397-08002B2CF9AE}" pid="5" name="MSIP_Label_e3ba8fb0-bbb8-454c-aa98-661329b3f27f_Name">
    <vt:lpwstr>Internal (General)!</vt:lpwstr>
  </property>
  <property fmtid="{D5CDD505-2E9C-101B-9397-08002B2CF9AE}" pid="6" name="MSIP_Label_e3ba8fb0-bbb8-454c-aa98-661329b3f27f_SiteId">
    <vt:lpwstr>827fd022-05a6-4e57-be9c-cc069b6ae62d</vt:lpwstr>
  </property>
  <property fmtid="{D5CDD505-2E9C-101B-9397-08002B2CF9AE}" pid="7" name="MSIP_Label_e3ba8fb0-bbb8-454c-aa98-661329b3f27f_ActionId">
    <vt:lpwstr>370431e4-70e1-45c7-ac2f-fc332822b50a</vt:lpwstr>
  </property>
  <property fmtid="{D5CDD505-2E9C-101B-9397-08002B2CF9AE}" pid="8" name="MSIP_Label_e3ba8fb0-bbb8-454c-aa98-661329b3f27f_ContentBits">
    <vt:lpwstr>3</vt:lpwstr>
  </property>
</Properties>
</file>