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en-IN" dirty="0"/>
            <a:t>HDFC BF </a:t>
          </a:r>
          <a:r>
            <a:rPr lang="ml-IN" dirty="0"/>
            <a:t>പോർട്ടൽ/ ലോൺ ബസാർ പോർട്ടൽ പോകുക</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ml-IN" dirty="0"/>
            <a:t>ലോൺ ഉൽപ്പന്നത്തിലേക്ക് പോകുക</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ml-IN" dirty="0"/>
            <a:t>ഉപഭോക്താവിന് ആവശ്യമായ ലോൺ തിരഞ്ഞെടുക്കുക</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ml-IN" dirty="0"/>
            <a:t>വിശദാംശങ്ങൾ പൂരിപ്പിച്ച് യാത്ര പൂർത്തിയാക്കുക</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ml-IN" dirty="0"/>
            <a:t>വിതരണത്തിനായി വായ്പ എടുത്തിട്ടുണ്ട്</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IN" sz="1100" kern="1200" dirty="0"/>
            <a:t>HDFC BF </a:t>
          </a:r>
          <a:r>
            <a:rPr lang="ml-IN" sz="1100" kern="1200" dirty="0"/>
            <a:t>പോർട്ടൽ/ ലോൺ ബസാർ പോർട്ടൽ പോകുക</a:t>
          </a:r>
          <a:endParaRPr lang="en-IN" sz="11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ml-IN" sz="1100" kern="1200" dirty="0"/>
            <a:t>ലോൺ ഉൽപ്പന്നത്തിലേക്ക് പോകുക</a:t>
          </a:r>
          <a:endParaRPr lang="en-IN" sz="11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ml-IN" sz="1100" kern="1200" dirty="0"/>
            <a:t>ഉപഭോക്താവിന് ആവശ്യമായ ലോൺ തിരഞ്ഞെടുക്കുക</a:t>
          </a:r>
          <a:endParaRPr lang="en-IN" sz="11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ml-IN" sz="1100" kern="1200" dirty="0"/>
            <a:t>വിശദാംശങ്ങൾ പൂരിപ്പിച്ച് യാത്ര പൂർത്തിയാക്കുക</a:t>
          </a:r>
          <a:endParaRPr lang="en-IN" sz="11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ml-IN" sz="1100" kern="1200" dirty="0"/>
            <a:t>വിതരണത്തിനായി വായ്പ എടുത്തിട്ടുണ്ട്</a:t>
          </a:r>
          <a:endParaRPr lang="en-IN" sz="11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1/3/2024</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1/3/2024</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753262" y="5253026"/>
            <a:ext cx="11144507" cy="1435697"/>
            <a:chOff x="753262" y="5253026"/>
            <a:chExt cx="11144507" cy="1435697"/>
          </a:xfrm>
        </p:grpSpPr>
        <p:sp>
          <p:nvSpPr>
            <p:cNvPr id="4" name="Rectangle 3"/>
            <p:cNvSpPr/>
            <p:nvPr/>
          </p:nvSpPr>
          <p:spPr>
            <a:xfrm>
              <a:off x="753262" y="6165503"/>
              <a:ext cx="11126804" cy="523220"/>
            </a:xfrm>
            <a:prstGeom prst="rect">
              <a:avLst/>
            </a:prstGeom>
          </p:spPr>
          <p:txBody>
            <a:bodyPr wrap="square">
              <a:spAutoFit/>
            </a:bodyPr>
            <a:lstStyle/>
            <a:p>
              <a:pPr lvl="0" algn="r" defTabSz="914400">
                <a:defRPr/>
              </a:pPr>
              <a:r>
                <a:rPr lang="en-US" sz="2800" b="1" dirty="0">
                  <a:solidFill>
                    <a:srgbClr val="FEFEFE"/>
                  </a:solidFill>
                  <a:ea typeface="Helvetica" charset="0"/>
                  <a:cs typeface="Helvetica" charset="0"/>
                </a:rPr>
                <a:t>VLE </a:t>
              </a:r>
              <a:r>
                <a:rPr lang="ml-IN" sz="2800" b="1" dirty="0">
                  <a:solidFill>
                    <a:srgbClr val="FEFEFE"/>
                  </a:solidFill>
                  <a:ea typeface="Helvetica" charset="0"/>
                  <a:cs typeface="Helvetica" charset="0"/>
                </a:rPr>
                <a:t>കപ്പാസിറ്റി ബിൽഡിംഗ് പ്രോഗ്രാം</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ml-IN" sz="1600" dirty="0"/>
              <a:t>ഒരു ബിസിനസ് കറസ്‌പോണ്ടന്റ് ആണ് പൗരന്മാരുമായി ബന്ധപ്പെടാനുള്ള ആദ്യ പോയിന്റും ബാങ്ക് ശാഖയുടെ മുൻമുഖവും.</a:t>
            </a:r>
          </a:p>
          <a:p>
            <a:r>
              <a:rPr lang="ml-IN" sz="1600" dirty="0"/>
              <a:t>ബിസി ഏജന്റുമാരെ കൂടുതൽ കാര്യക്ഷമമാക്കുന്നതിന്, അവർക്ക് ആവശ്യമുള്ള തലത്തിലുള്ള അറിവ് നൽകേണ്ടതുണ്ട്.</a:t>
            </a:r>
          </a:p>
          <a:p>
            <a:r>
              <a:rPr lang="ml-IN" sz="1600" dirty="0"/>
              <a:t>ബിസി ഏജന്റുമാർക്ക് സജ്ജീകരിച്ചിട്ടുള്ള വിജ്ഞാന ഇൻപുട്ടുകളും വൈദഗ്ധ്യവും നൽകുന്നതിന് ഈ കോഴ്‌സ് ലക്ഷ്യമിടുന്നു. അതിനാൽ, ബാങ്കിംഗ് പ്രവർത്തനങ്ങളിൽ അടിസ്ഥാന അറിവ് നൽകുകയും വിഷയത്തെക്കുറിച്ച് മൊത്തത്തിലുള്ള ധാരണ വികസിപ്പിക്കുന്നതിന് ബിസി ഏജന്റുമാരെ സഹായിക്കുകയും ചെയ്യുക എന്നതാണ് കോഴ്‌സിന്റെ ഘടന.</a:t>
            </a:r>
            <a:r>
              <a:rPr lang="en-IN" sz="1600" dirty="0"/>
              <a:t> </a:t>
            </a:r>
          </a:p>
          <a:p>
            <a:endParaRPr lang="en-IN" sz="2000" dirty="0"/>
          </a:p>
          <a:p>
            <a:pPr>
              <a:buNone/>
            </a:pPr>
            <a:r>
              <a:rPr lang="ml-IN" sz="2000" b="1" dirty="0"/>
              <a:t>കോഴ്‌സ് ഉള്ളടക്കം</a:t>
            </a:r>
            <a:endParaRPr lang="en-IN" sz="2000" b="1" dirty="0"/>
          </a:p>
          <a:p>
            <a:endParaRPr lang="en-US" sz="2000" dirty="0"/>
          </a:p>
        </p:txBody>
      </p:sp>
      <p:sp>
        <p:nvSpPr>
          <p:cNvPr id="4" name="Rectangle 3"/>
          <p:cNvSpPr/>
          <p:nvPr/>
        </p:nvSpPr>
        <p:spPr>
          <a:xfrm>
            <a:off x="0" y="194118"/>
            <a:ext cx="9368270" cy="492443"/>
          </a:xfrm>
          <a:prstGeom prst="rect">
            <a:avLst/>
          </a:prstGeom>
        </p:spPr>
        <p:txBody>
          <a:bodyPr wrap="none">
            <a:spAutoFit/>
          </a:bodyPr>
          <a:lstStyle/>
          <a:p>
            <a:r>
              <a:rPr lang="ml-IN" sz="2600" b="1" dirty="0">
                <a:solidFill>
                  <a:schemeClr val="bg1"/>
                </a:solidFill>
                <a:latin typeface="Helvetica" panose="020B0604020202020204" pitchFamily="34" charset="0"/>
                <a:cs typeface="Helvetica" panose="020B0604020202020204" pitchFamily="34" charset="0"/>
              </a:rPr>
              <a:t>ഐഐബിഎഫ് നിർബന്ധിത സർട്ടിഫിക്കറ്റ് കോഴ്സ്</a:t>
            </a:r>
            <a:endParaRPr lang="en-US" sz="26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dirty="0">
                <a:solidFill>
                  <a:srgbClr val="002060"/>
                </a:solidFill>
              </a:rPr>
              <a:t>ജനറൽ ബാങ്കിംഗ്</a:t>
            </a:r>
            <a:r>
              <a:rPr lang="en-IN" dirty="0">
                <a:solidFill>
                  <a:srgbClr val="002060"/>
                </a:solidFill>
              </a:rPr>
              <a:t> </a:t>
            </a: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sz="1400" dirty="0">
                <a:solidFill>
                  <a:srgbClr val="002060"/>
                </a:solidFill>
              </a:rPr>
              <a:t>ബിസിനസ് കറസ്‌പോണ്ടന്റ് ഏജന്റുമാരുടെ സാമ്പത്തിക ഉൾപ്പെടുത്തലും പങ്കും</a:t>
            </a:r>
            <a:endParaRPr lang="en-IN" sz="1400"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dirty="0">
                <a:solidFill>
                  <a:srgbClr val="002060"/>
                </a:solidFill>
              </a:rPr>
              <a:t>സാങ്കേതിക കഴിവുകളും</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dirty="0">
                <a:solidFill>
                  <a:srgbClr val="002060"/>
                </a:solidFill>
              </a:rPr>
              <a:t>മൃദു നൈപുണ്യവും പെരുമാറ്റ വശങ്ങളും</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F566E74B-908D-4BC4-8D35-9C33C9A6BBC9}"/>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68" y="212638"/>
            <a:ext cx="9242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ml-IN" altLang="en-US" sz="2800" b="1" dirty="0">
                <a:solidFill>
                  <a:schemeClr val="bg1"/>
                </a:solidFill>
                <a:latin typeface="Helvetica" panose="020B0604020202020204" pitchFamily="34" charset="0"/>
                <a:cs typeface="Helvetica" panose="020B0604020202020204" pitchFamily="34" charset="0"/>
              </a:rPr>
              <a:t>ബിസിനസ് കറസ്‌പോണ്ടന്റ് – സ്മാർട്ട് സാത്തി</a:t>
            </a:r>
            <a:endParaRPr lang="en-US" altLang="en-US" sz="28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ml-IN" sz="4000" b="1" dirty="0">
                <a:ln w="0"/>
                <a:solidFill>
                  <a:srgbClr val="002060"/>
                </a:solidFill>
                <a:latin typeface="+mn-lt"/>
              </a:rPr>
              <a:t>ഹാർ ദിൻ ലോഗിൻ</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8"/>
            <a:ext cx="3516738" cy="135991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ml-IN" sz="1400" b="1" dirty="0">
                <a:solidFill>
                  <a:schemeClr val="bg1"/>
                </a:solidFill>
              </a:rPr>
              <a:t>എല്ലാ ബിസിനസ് കറസ്‌പോണ്ടന്റും ദിവസവും കുറഞ്ഞത് 4 മണിക്കൂർ / ആഴ്‌ചയിൽ 5 ദിവസമെങ്കിലും </a:t>
            </a:r>
            <a:r>
              <a:rPr lang="en-IN" sz="1400" b="1" dirty="0">
                <a:solidFill>
                  <a:schemeClr val="bg1"/>
                </a:solidFill>
              </a:rPr>
              <a:t>Smart </a:t>
            </a:r>
            <a:r>
              <a:rPr lang="en-IN" sz="1400" b="1" dirty="0" err="1">
                <a:solidFill>
                  <a:schemeClr val="bg1"/>
                </a:solidFill>
              </a:rPr>
              <a:t>Saathi</a:t>
            </a:r>
            <a:r>
              <a:rPr lang="en-IN" sz="1400" b="1" dirty="0">
                <a:solidFill>
                  <a:schemeClr val="bg1"/>
                </a:solidFill>
              </a:rPr>
              <a:t> </a:t>
            </a:r>
            <a:r>
              <a:rPr lang="ml-IN" sz="1400" b="1" dirty="0">
                <a:solidFill>
                  <a:schemeClr val="bg1"/>
                </a:solidFill>
              </a:rPr>
              <a:t>ആപ്പിലേക്ക് ലോഗിൻ ചെയ്യണം.</a:t>
            </a:r>
            <a:endParaRPr lang="en-IN" sz="1400"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ml-IN" sz="2000" b="1" dirty="0">
                <a:solidFill>
                  <a:schemeClr val="bg1"/>
                </a:solidFill>
              </a:rPr>
              <a:t>ഉപഭോക്തൃ സേവനം - ഇടപാടുകൾ</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ml-IN" sz="2000" b="1" dirty="0">
                <a:solidFill>
                  <a:schemeClr val="bg1"/>
                </a:solidFill>
              </a:rPr>
              <a:t>ഉപഭോക്താക്കൾക്കുള്ള ബാങ്കിംഗ് പോയിന്റ്</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16B2145-2B53-47E7-8A09-D3BD4963CF87}"/>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49" y="266938"/>
            <a:ext cx="9246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ml-IN" altLang="en-US" b="1" dirty="0">
                <a:solidFill>
                  <a:schemeClr val="bg1"/>
                </a:solidFill>
                <a:latin typeface="Helvetica" panose="020B0604020202020204" pitchFamily="34" charset="0"/>
                <a:cs typeface="Helvetica" panose="020B0604020202020204" pitchFamily="34" charset="0"/>
              </a:rPr>
              <a:t>ബിസിനസ് കറസ്‌പോണ്ടന്റ് - ഇടപാടുകൾ- പ്രധാനപ്പെട്ട പ്രവർത്തനങ്ങൾ</a:t>
            </a:r>
            <a:endParaRPr lang="en-US" altLang="en-US"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938992"/>
          </a:xfrm>
          <a:prstGeom prst="rect">
            <a:avLst/>
          </a:prstGeom>
        </p:spPr>
        <p:txBody>
          <a:bodyPr wrap="square">
            <a:spAutoFit/>
          </a:bodyPr>
          <a:lstStyle/>
          <a:p>
            <a:pPr>
              <a:defRPr/>
            </a:pPr>
            <a:r>
              <a:rPr lang="ml-IN" sz="2000" dirty="0">
                <a:solidFill>
                  <a:srgbClr val="002060"/>
                </a:solidFill>
              </a:rPr>
              <a:t>ബാങ്കിനെ പ്രതിനിധീകരിച്ച് ഉപഭോക്താവ് നടത്തുന്ന എല്ലാ ഇടപാടുകൾക്കും സിസ്റ്റം ജനറേറ്റഡ് ഓൺ-ലൈൻ രസീത് സ്ഥിരമായി നൽകണം.</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r>
              <a:rPr lang="ml-IN" sz="1600" b="1" dirty="0">
                <a:solidFill>
                  <a:srgbClr val="002060"/>
                </a:solidFill>
              </a:rPr>
              <a:t>സ്മാർട്ട് സാത്തി</a:t>
            </a:r>
            <a:r>
              <a:rPr lang="en-US" sz="1600" b="1" dirty="0">
                <a:solidFill>
                  <a:srgbClr val="002060"/>
                </a:solidFill>
              </a:rPr>
              <a:t>(DDP)</a:t>
            </a:r>
            <a:r>
              <a:rPr lang="en-IN" sz="1600" b="1" dirty="0">
                <a:solidFill>
                  <a:srgbClr val="002060"/>
                </a:solidFill>
              </a:rPr>
              <a:t>-</a:t>
            </a:r>
            <a:r>
              <a:rPr lang="ml-IN" sz="1600" b="1" dirty="0">
                <a:solidFill>
                  <a:srgbClr val="002060"/>
                </a:solidFill>
              </a:rPr>
              <a:t>നുള്ള ബിസിനസ് കറസ്‌പോണ്ടന്റ് പോയിന്റിലെ പ്രധാന പ്രവർത്തനങ്ങൾ</a:t>
            </a:r>
            <a:r>
              <a:rPr lang="en-IN" sz="1600" b="1" dirty="0">
                <a:solidFill>
                  <a:srgbClr val="002060"/>
                </a:solidFill>
              </a:rPr>
              <a:t> </a:t>
            </a: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a:p>
            <a:pPr algn="ctr">
              <a:defRPr/>
            </a:pPr>
            <a:endParaRPr lang="en-IN" sz="16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168023" y="3959376"/>
            <a:ext cx="2514600" cy="2246769"/>
          </a:xfrm>
          <a:prstGeom prst="rect">
            <a:avLst/>
          </a:prstGeom>
        </p:spPr>
        <p:txBody>
          <a:bodyPr wrap="square">
            <a:spAutoFit/>
          </a:bodyPr>
          <a:lstStyle/>
          <a:p>
            <a:pPr>
              <a:defRPr/>
            </a:pPr>
            <a:r>
              <a:rPr lang="ml-IN" sz="2000" dirty="0">
                <a:solidFill>
                  <a:srgbClr val="002060"/>
                </a:solidFill>
              </a:rPr>
              <a:t>ടെർമിനൽ വൃത്തിയുള്ളതും സുരക്ഷിതവും നല്ല ചാർജുള്ളതുമാണെന്ന് ഉറപ്പാക്കുക</a:t>
            </a:r>
            <a:endParaRPr lang="en-IN" sz="2000" dirty="0">
              <a:solidFill>
                <a:srgbClr val="002060"/>
              </a:solidFill>
            </a:endParaRPr>
          </a:p>
        </p:txBody>
      </p:sp>
      <p:sp>
        <p:nvSpPr>
          <p:cNvPr id="19" name="Rectangle 18"/>
          <p:cNvSpPr/>
          <p:nvPr/>
        </p:nvSpPr>
        <p:spPr>
          <a:xfrm>
            <a:off x="766481" y="3944739"/>
            <a:ext cx="3133164" cy="2246769"/>
          </a:xfrm>
          <a:prstGeom prst="rect">
            <a:avLst/>
          </a:prstGeom>
        </p:spPr>
        <p:txBody>
          <a:bodyPr wrap="square">
            <a:spAutoFit/>
          </a:bodyPr>
          <a:lstStyle/>
          <a:p>
            <a:pPr>
              <a:defRPr/>
            </a:pPr>
            <a:r>
              <a:rPr lang="ml-IN" sz="2000" dirty="0">
                <a:solidFill>
                  <a:srgbClr val="002060"/>
                </a:solidFill>
              </a:rPr>
              <a:t>ഉപഭോക്താവ് ഓരോ തവണ ഉപയോഗിക്കുമ്പോഴും ഉപകരണങ്ങൾ അണുവിമുക്തമാക്കിയിട്ടുണ്ടെന്ന് ഉറപ്പാക്കുക</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A1D82E8-9535-45FA-B0BA-4C4E1E00F81A}"/>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457" y="187573"/>
            <a:ext cx="9203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ml-IN" altLang="en-US" sz="2400" b="1" dirty="0">
                <a:solidFill>
                  <a:schemeClr val="bg1"/>
                </a:solidFill>
                <a:latin typeface="Helvetica" panose="020B0604020202020204" pitchFamily="34" charset="0"/>
                <a:cs typeface="Helvetica" panose="020B0604020202020204" pitchFamily="34" charset="0"/>
              </a:rPr>
              <a:t>ബിസിനസ് കറസ്പോണ്ടന്റ് - ഇടപാടുകളുടെ തരങ്ങൾ</a:t>
            </a:r>
            <a:endParaRPr lang="en-US" altLang="en-US" sz="24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900" b="1" dirty="0">
                  <a:solidFill>
                    <a:schemeClr val="bg1"/>
                  </a:solidFill>
                </a:rPr>
                <a:t>സാമ്പത്തിക</a:t>
              </a:r>
              <a:endParaRPr lang="en-IN" sz="19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ml-IN" sz="2000" b="1" dirty="0">
                  <a:solidFill>
                    <a:schemeClr val="bg1"/>
                  </a:solidFill>
                </a:rPr>
                <a:t>നോൺ-ഫിനാൻഷ്യൽ</a:t>
              </a:r>
              <a:endParaRPr lang="en-IN" sz="2200" b="1"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sz="1200" dirty="0">
                <a:solidFill>
                  <a:schemeClr val="bg1"/>
                </a:solidFill>
              </a:endParaRPr>
            </a:p>
            <a:p>
              <a:pPr algn="ctr" defTabSz="711200">
                <a:lnSpc>
                  <a:spcPct val="90000"/>
                </a:lnSpc>
                <a:spcAft>
                  <a:spcPct val="35000"/>
                </a:spcAft>
                <a:defRPr/>
              </a:pPr>
              <a:r>
                <a:rPr lang="ml-IN" sz="1400" b="1" dirty="0">
                  <a:solidFill>
                    <a:schemeClr val="bg1"/>
                  </a:solidFill>
                </a:rPr>
                <a:t>ഓഫ് അസ്</a:t>
              </a:r>
              <a:endParaRPr lang="en-IN" sz="1400" b="1" dirty="0">
                <a:solidFill>
                  <a:schemeClr val="bg1"/>
                </a:solidFill>
              </a:endParaRPr>
            </a:p>
            <a:p>
              <a:pPr algn="ctr" defTabSz="711200">
                <a:lnSpc>
                  <a:spcPct val="90000"/>
                </a:lnSpc>
                <a:spcAft>
                  <a:spcPct val="35000"/>
                </a:spcAft>
                <a:defRPr/>
              </a:pPr>
              <a:r>
                <a:rPr lang="ml-IN" sz="800" b="1" dirty="0">
                  <a:solidFill>
                    <a:schemeClr val="bg1"/>
                  </a:solidFill>
                </a:rPr>
                <a:t>(എച്ച്ഡിഎഫ്‌സി ബാങ്ക് ആക്‌സിയിലെ ഇടപാട്)</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400" b="1" dirty="0">
                  <a:solidFill>
                    <a:schemeClr val="bg1"/>
                  </a:solidFill>
                </a:rPr>
                <a:t>ഓൺ അസ്</a:t>
              </a:r>
              <a:endParaRPr lang="en-IN" sz="1400" b="1" dirty="0">
                <a:solidFill>
                  <a:schemeClr val="bg1"/>
                </a:solidFill>
              </a:endParaRPr>
            </a:p>
            <a:p>
              <a:pPr algn="ctr" defTabSz="711200">
                <a:lnSpc>
                  <a:spcPct val="90000"/>
                </a:lnSpc>
                <a:spcAft>
                  <a:spcPct val="35000"/>
                </a:spcAft>
                <a:defRPr/>
              </a:pPr>
              <a:r>
                <a:rPr lang="ml-IN" sz="800" b="1" dirty="0">
                  <a:solidFill>
                    <a:schemeClr val="bg1"/>
                  </a:solidFill>
                </a:rPr>
                <a:t>(എച്ച്ഡിഎഫ്‌സി ബാങ്ക് ആക്‌സിയിലെ ഇടപാട്)</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en-IN" b="1" dirty="0">
                  <a:solidFill>
                    <a:schemeClr val="bg1"/>
                  </a:solidFill>
                </a:rPr>
                <a:t>EMI </a:t>
              </a:r>
              <a:r>
                <a:rPr lang="ml-IN" b="1" dirty="0">
                  <a:solidFill>
                    <a:schemeClr val="bg1"/>
                  </a:solidFill>
                </a:rPr>
                <a:t>ശേഖരങ്ങൾ</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600" b="1" dirty="0">
                  <a:solidFill>
                    <a:schemeClr val="bg1"/>
                  </a:solidFill>
                </a:rPr>
                <a:t>പണം പിൻവലിക്കൽ / നിക്ഷേപം</a:t>
              </a:r>
              <a:endParaRPr lang="en-IN" sz="16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88213"/>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200" b="1" dirty="0">
                  <a:solidFill>
                    <a:schemeClr val="bg1"/>
                  </a:solidFill>
                </a:rPr>
                <a:t>ഫണ്ട് ട്രാൻസ്ഫർ</a:t>
              </a:r>
              <a:r>
                <a:rPr lang="en-IN" b="1" dirty="0">
                  <a:solidFill>
                    <a:schemeClr val="bg1"/>
                  </a:solidFill>
                </a:rPr>
                <a:t> </a:t>
              </a:r>
            </a:p>
            <a:p>
              <a:pPr algn="ctr" defTabSz="711200">
                <a:lnSpc>
                  <a:spcPct val="90000"/>
                </a:lnSpc>
                <a:spcAft>
                  <a:spcPct val="35000"/>
                </a:spcAft>
                <a:defRPr/>
              </a:pPr>
              <a:r>
                <a:rPr lang="en-IN" sz="900" b="1" dirty="0">
                  <a:solidFill>
                    <a:schemeClr val="bg1"/>
                  </a:solidFill>
                </a:rPr>
                <a:t>(HDFC </a:t>
              </a:r>
              <a:r>
                <a:rPr lang="ml-IN" sz="900" b="1" dirty="0">
                  <a:solidFill>
                    <a:schemeClr val="bg1"/>
                  </a:solidFill>
                </a:rPr>
                <a:t>ബാങ്ക്-</a:t>
              </a:r>
              <a:r>
                <a:rPr lang="en-IN" sz="900" b="1" dirty="0">
                  <a:solidFill>
                    <a:schemeClr val="bg1"/>
                  </a:solidFill>
                </a:rPr>
                <a:t>HDFC </a:t>
              </a:r>
              <a:r>
                <a:rPr lang="ml-IN" sz="900" b="1" dirty="0">
                  <a:solidFill>
                    <a:schemeClr val="bg1"/>
                  </a:solidFill>
                </a:rPr>
                <a:t>ബാങ്ക്)</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400" b="1" dirty="0">
                  <a:solidFill>
                    <a:schemeClr val="bg1"/>
                  </a:solidFill>
                </a:rPr>
                <a:t>ബാലൻസ് അന്വേഷണം</a:t>
              </a:r>
              <a:endParaRPr lang="en-IN" sz="1400" b="1" dirty="0">
                <a:solidFill>
                  <a:schemeClr val="bg1"/>
                </a:solidFill>
              </a:endParaRPr>
            </a:p>
            <a:p>
              <a:pPr algn="ctr" defTabSz="711200">
                <a:lnSpc>
                  <a:spcPct val="90000"/>
                </a:lnSpc>
                <a:spcAft>
                  <a:spcPct val="35000"/>
                </a:spcAft>
                <a:defRPr/>
              </a:pPr>
              <a:r>
                <a:rPr lang="ml-IN" sz="1050" b="1" dirty="0">
                  <a:solidFill>
                    <a:schemeClr val="bg1"/>
                  </a:solidFill>
                </a:rPr>
                <a:t>(എല്ലാ ബാങ്ക് അക്കൗണ്ടുകളും)</a:t>
              </a:r>
              <a:endParaRPr lang="en-IN" sz="105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sz="1400" b="1" dirty="0">
                  <a:solidFill>
                    <a:schemeClr val="bg1"/>
                  </a:solidFill>
                </a:rPr>
                <a:t>മിനി പ്രസ്താവന</a:t>
              </a:r>
              <a:endParaRPr lang="en-IN" b="1" dirty="0">
                <a:solidFill>
                  <a:schemeClr val="bg1"/>
                </a:solidFill>
              </a:endParaRPr>
            </a:p>
            <a:p>
              <a:pPr algn="ctr" defTabSz="711200">
                <a:lnSpc>
                  <a:spcPct val="90000"/>
                </a:lnSpc>
                <a:spcAft>
                  <a:spcPct val="35000"/>
                </a:spcAft>
                <a:defRPr/>
              </a:pPr>
              <a:r>
                <a:rPr lang="ml-IN" sz="1100" b="1" dirty="0">
                  <a:solidFill>
                    <a:schemeClr val="bg1"/>
                  </a:solidFill>
                </a:rPr>
                <a:t>(എല്ലാ ബാങ്ക് അക്കൗണ്ടുകളും)</a:t>
              </a:r>
              <a:endParaRPr lang="en-IN" sz="11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ml-IN" b="1" dirty="0">
                  <a:solidFill>
                    <a:schemeClr val="bg1"/>
                  </a:solidFill>
                </a:rPr>
                <a:t>പണം പിൻവലിക്കൽ</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48" name="Rectangle 47">
            <a:extLst>
              <a:ext uri="{FF2B5EF4-FFF2-40B4-BE49-F238E27FC236}">
                <a16:creationId xmlns:a16="http://schemas.microsoft.com/office/drawing/2014/main" id="{DF966E8A-D0C7-4B32-B2AD-5A7C10771230}"/>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8720" y="2885746"/>
            <a:ext cx="8093882" cy="400110"/>
          </a:xfrm>
          <a:prstGeom prst="rect">
            <a:avLst/>
          </a:prstGeom>
        </p:spPr>
        <p:txBody>
          <a:bodyPr wrap="none">
            <a:spAutoFit/>
          </a:bodyPr>
          <a:lstStyle/>
          <a:p>
            <a:r>
              <a:rPr lang="ml-IN" sz="2000" dirty="0">
                <a:solidFill>
                  <a:schemeClr val="accent1">
                    <a:lumMod val="50000"/>
                  </a:schemeClr>
                </a:solidFill>
              </a:rPr>
              <a:t>ബിസി പോയിന്റിൽ നിർബന്ധമായും പ്രദർശിപ്പിക്കണം</a:t>
            </a:r>
            <a:endParaRPr lang="en-US" sz="20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DC8448-A7BD-4D3A-93D3-64CBDDDAC025}"/>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4414493"/>
          </a:xfrm>
          <a:prstGeom prst="rect">
            <a:avLst/>
          </a:prstGeom>
        </p:spPr>
        <p:txBody>
          <a:bodyPr>
            <a:normAutofit/>
          </a:bodyPr>
          <a:lstStyle/>
          <a:p>
            <a:pPr>
              <a:buFont typeface="Wingdings" panose="05000000000000000000" pitchFamily="2" charset="2"/>
              <a:buChar char="ü"/>
            </a:pPr>
            <a:r>
              <a:rPr lang="ml-IN" sz="2000" dirty="0"/>
              <a:t>പരാതി പരിഹാര പോസ്റ്റർ</a:t>
            </a:r>
          </a:p>
          <a:p>
            <a:pPr>
              <a:buFont typeface="Wingdings" panose="05000000000000000000" pitchFamily="2" charset="2"/>
              <a:buChar char="ü"/>
            </a:pPr>
            <a:r>
              <a:rPr lang="ml-IN" sz="2000" dirty="0"/>
              <a:t>ബാങ്കിംഗ് ഓംബുഡ്സ്മാൻ പോസ്റ്റർ</a:t>
            </a:r>
          </a:p>
          <a:p>
            <a:pPr>
              <a:buFont typeface="Wingdings" panose="05000000000000000000" pitchFamily="2" charset="2"/>
              <a:buChar char="ü"/>
            </a:pPr>
            <a:r>
              <a:rPr lang="ml-IN" sz="2000" dirty="0"/>
              <a:t>സർവീസ് ചാർജ് പോസ്റ്റർ</a:t>
            </a:r>
          </a:p>
          <a:p>
            <a:pPr>
              <a:buFont typeface="Wingdings" panose="05000000000000000000" pitchFamily="2" charset="2"/>
              <a:buChar char="ü"/>
            </a:pPr>
            <a:r>
              <a:rPr lang="ml-IN" sz="2000" dirty="0"/>
              <a:t>പരാതി പുസ്തകം</a:t>
            </a:r>
          </a:p>
          <a:p>
            <a:pPr>
              <a:buFont typeface="Wingdings" panose="05000000000000000000" pitchFamily="2" charset="2"/>
              <a:buChar char="ü"/>
            </a:pPr>
            <a:r>
              <a:rPr lang="ml-IN" sz="2000" dirty="0"/>
              <a:t>സേവനങ്ങൾ വാഗ്ദാനം ചെയ്യുന്ന പോസ്റ്റർ</a:t>
            </a:r>
          </a:p>
          <a:p>
            <a:pPr>
              <a:buFont typeface="Wingdings" panose="05000000000000000000" pitchFamily="2" charset="2"/>
              <a:buChar char="ü"/>
            </a:pPr>
            <a:r>
              <a:rPr lang="ml-IN" sz="2000" dirty="0"/>
              <a:t>ഉൽപ്പന്ന പോസ്റ്ററുകൾ - വായ്പകളും അക്കൗണ്ടുകളും</a:t>
            </a:r>
          </a:p>
          <a:p>
            <a:pPr>
              <a:buFont typeface="Wingdings" panose="05000000000000000000" pitchFamily="2" charset="2"/>
              <a:buChar char="ü"/>
            </a:pPr>
            <a:r>
              <a:rPr lang="ml-IN" sz="2000" dirty="0"/>
              <a:t>രജിസ്റ്ററുകൾ - പരാതി, സന്ദർശനം, അക്കൗണ്ട് തുറക്കൽ, ഇടപാടുകൾ</a:t>
            </a:r>
          </a:p>
          <a:p>
            <a:pPr>
              <a:buFont typeface="Wingdings" panose="05000000000000000000" pitchFamily="2" charset="2"/>
              <a:buChar char="ü"/>
            </a:pPr>
            <a:r>
              <a:rPr lang="ml-IN" sz="2000" dirty="0"/>
              <a:t>പരാതി ഡെസ്ക് ഇമെയിൽ ഐഡി</a:t>
            </a:r>
          </a:p>
          <a:p>
            <a:pPr>
              <a:buFont typeface="Wingdings" panose="05000000000000000000" pitchFamily="2" charset="2"/>
              <a:buChar char="ü"/>
            </a:pPr>
            <a:r>
              <a:rPr lang="ml-IN" sz="2000" dirty="0"/>
              <a:t>ഉപഭോക്താക്കൾക്കുള്ള ചെയ്യേണ്ടതും ചെയ്യരുതാത്തതും</a:t>
            </a:r>
            <a:endParaRPr lang="en-IN" sz="2000" dirty="0"/>
          </a:p>
        </p:txBody>
      </p:sp>
      <p:sp>
        <p:nvSpPr>
          <p:cNvPr id="8" name="Rectangle 7"/>
          <p:cNvSpPr/>
          <p:nvPr/>
        </p:nvSpPr>
        <p:spPr>
          <a:xfrm>
            <a:off x="-6648" y="264216"/>
            <a:ext cx="9240030" cy="461665"/>
          </a:xfrm>
          <a:prstGeom prst="rect">
            <a:avLst/>
          </a:prstGeom>
        </p:spPr>
        <p:txBody>
          <a:bodyPr wrap="none">
            <a:spAutoFit/>
          </a:bodyPr>
          <a:lstStyle/>
          <a:p>
            <a:r>
              <a:rPr lang="ml-IN" sz="2400" b="1" dirty="0">
                <a:solidFill>
                  <a:schemeClr val="bg1"/>
                </a:solidFill>
                <a:latin typeface="Helvetica" panose="020B0604020202020204" pitchFamily="34" charset="0"/>
                <a:cs typeface="Helvetica" panose="020B0604020202020204" pitchFamily="34" charset="0"/>
              </a:rPr>
              <a:t>ബിസി പോയിന്റിൽ നിർബന്ധമായും പ്രദർശിപ്പിക്കണം</a:t>
            </a:r>
            <a:endParaRPr lang="en-US" sz="24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3CED92-4397-4319-AA32-B2A57F245287}"/>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916"/>
            <a:ext cx="9314916" cy="646331"/>
          </a:xfrm>
          <a:prstGeom prst="rect">
            <a:avLst/>
          </a:prstGeom>
          <a:noFill/>
        </p:spPr>
        <p:txBody>
          <a:bodyPr wrap="square" rtlCol="0">
            <a:spAutoFit/>
          </a:bodyPr>
          <a:lstStyle/>
          <a:p>
            <a:r>
              <a:rPr lang="ml-IN" sz="3600" b="1" dirty="0">
                <a:solidFill>
                  <a:srgbClr val="FEFEFE"/>
                </a:solidFill>
                <a:latin typeface="Helvetica" charset="0"/>
                <a:ea typeface="Helvetica" charset="0"/>
                <a:cs typeface="Helvetica" charset="0"/>
              </a:rPr>
              <a:t>അടിസ്ഥാന ബാങ്കിംഗ് തത്വങ്ങൾ</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3170099"/>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ml-IN" sz="2000" dirty="0">
                <a:solidFill>
                  <a:srgbClr val="002060"/>
                </a:solidFill>
              </a:rPr>
              <a:t>വിശ്വാസം- ഉപഭോക്തൃ വിശ്വാസം കെട്ടിപ്പടുക്കുക</a:t>
            </a:r>
            <a:endParaRPr lang="en-US" sz="2000" dirty="0">
              <a:solidFill>
                <a:srgbClr val="002060"/>
              </a:solidFill>
            </a:endParaRPr>
          </a:p>
          <a:p>
            <a:pPr>
              <a:buFont typeface="Wingdings" pitchFamily="2" charset="2"/>
              <a:buChar char="ü"/>
            </a:pPr>
            <a:endParaRPr lang="ml-IN" sz="2000" dirty="0">
              <a:solidFill>
                <a:srgbClr val="002060"/>
              </a:solidFill>
            </a:endParaRPr>
          </a:p>
          <a:p>
            <a:pPr>
              <a:buFont typeface="Wingdings" pitchFamily="2" charset="2"/>
              <a:buChar char="ü"/>
            </a:pPr>
            <a:r>
              <a:rPr lang="ml-IN" sz="2000" dirty="0">
                <a:solidFill>
                  <a:srgbClr val="002060"/>
                </a:solidFill>
              </a:rPr>
              <a:t>രഹസ്യാത്മകത - ഉപഭോക്താവിന്റെ രഹസ്യസ്വഭാവം നിലനിർത്തുക</a:t>
            </a:r>
            <a:endParaRPr lang="en-US" sz="2000" dirty="0">
              <a:solidFill>
                <a:srgbClr val="002060"/>
              </a:solidFill>
            </a:endParaRPr>
          </a:p>
          <a:p>
            <a:pPr>
              <a:buFont typeface="Wingdings" pitchFamily="2" charset="2"/>
              <a:buChar char="ü"/>
            </a:pPr>
            <a:endParaRPr lang="ml-IN" sz="2000" dirty="0">
              <a:solidFill>
                <a:srgbClr val="002060"/>
              </a:solidFill>
            </a:endParaRPr>
          </a:p>
          <a:p>
            <a:pPr>
              <a:buFont typeface="Wingdings" pitchFamily="2" charset="2"/>
              <a:buChar char="ü"/>
            </a:pPr>
            <a:r>
              <a:rPr lang="ml-IN" sz="2000" dirty="0">
                <a:solidFill>
                  <a:srgbClr val="002060"/>
                </a:solidFill>
              </a:rPr>
              <a:t>സേവനം - ഉപഭോക്തൃ സേവനം വളരെ പ്രധാനമാണ്</a:t>
            </a:r>
            <a:endParaRPr lang="en-US" sz="2000" dirty="0">
              <a:solidFill>
                <a:srgbClr val="002060"/>
              </a:solidFill>
            </a:endParaRPr>
          </a:p>
          <a:p>
            <a:pPr>
              <a:buFont typeface="Wingdings" pitchFamily="2" charset="2"/>
              <a:buChar char="ü"/>
            </a:pPr>
            <a:endParaRPr lang="ml-IN" sz="2000" dirty="0">
              <a:solidFill>
                <a:srgbClr val="002060"/>
              </a:solidFill>
            </a:endParaRPr>
          </a:p>
          <a:p>
            <a:pPr>
              <a:buFont typeface="Wingdings" pitchFamily="2" charset="2"/>
              <a:buChar char="ü"/>
            </a:pPr>
            <a:r>
              <a:rPr lang="ml-IN" sz="2000" dirty="0">
                <a:solidFill>
                  <a:srgbClr val="002060"/>
                </a:solidFill>
              </a:rPr>
              <a:t>സാമൂഹിക-സാമ്പത്തിക ഘടകങ്ങളെക്കുറിച്ചുള്ള അറിവ്</a:t>
            </a:r>
            <a:endParaRPr lang="en-IN" sz="2000" dirty="0">
              <a:solidFill>
                <a:srgbClr val="002060"/>
              </a:solidFill>
            </a:endParaRPr>
          </a:p>
          <a:p>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3EBB236-76EE-4B70-8EFD-72FF3A249A2C}"/>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4801314"/>
          </a:xfrm>
          <a:prstGeom prst="rect">
            <a:avLst/>
          </a:prstGeom>
        </p:spPr>
        <p:txBody>
          <a:bodyPr wrap="square">
            <a:spAutoFit/>
          </a:bodyPr>
          <a:lstStyle/>
          <a:p>
            <a:r>
              <a:rPr lang="en-US" b="1" dirty="0">
                <a:solidFill>
                  <a:srgbClr val="000000"/>
                </a:solidFill>
                <a:latin typeface="Calibri" panose="020F0502020204030204" pitchFamily="34" charset="0"/>
              </a:rPr>
              <a:t> </a:t>
            </a:r>
            <a:r>
              <a:rPr lang="ml-IN" dirty="0">
                <a:solidFill>
                  <a:srgbClr val="000000"/>
                </a:solidFill>
                <a:latin typeface="Calibri" panose="020F0502020204030204" pitchFamily="34" charset="0"/>
              </a:rPr>
              <a:t>രേഖകൾ, ഡാറ്റ അല്ലെങ്കിൽ വിവരങ്ങൾ എന്നിവയുടെ സ്വതന്ത്രവും ആശ്രയയോഗ്യവുമായ ഉറവിടം വഴി ഉപഭോക്താവിന്റെ ഐഡന്റിറ്റി തിരിച്ചറിയുന്നതിനും പരിശോധിക്കുന്നതിനുമുള്ള മാർഗമാണ് </a:t>
            </a:r>
            <a:r>
              <a:rPr lang="en-US" dirty="0">
                <a:solidFill>
                  <a:srgbClr val="000000"/>
                </a:solidFill>
                <a:latin typeface="Calibri" panose="020F0502020204030204" pitchFamily="34" charset="0"/>
              </a:rPr>
              <a:t>KYC. </a:t>
            </a:r>
            <a:r>
              <a:rPr lang="ml-IN" dirty="0">
                <a:solidFill>
                  <a:srgbClr val="000000"/>
                </a:solidFill>
                <a:latin typeface="Calibri" panose="020F0502020204030204" pitchFamily="34" charset="0"/>
              </a:rPr>
              <a:t>ഐഡന്റിറ്റി പരിശോധിക്കുന്നതിനുള്ള ഉദ്ദേശ്യത്തിനായി:</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pPr marL="342900" indent="-342900">
              <a:buFontTx/>
              <a:buChar char="-"/>
            </a:pPr>
            <a:r>
              <a:rPr lang="ml-IN" dirty="0">
                <a:solidFill>
                  <a:srgbClr val="000000"/>
                </a:solidFill>
                <a:latin typeface="Calibri" panose="020F0502020204030204" pitchFamily="34" charset="0"/>
              </a:rPr>
              <a:t>വ്യക്തിഗത ഉപഭോക്താക്കൾ: ഉപഭോക്താവിന്റെ ഐഡന്റിറ്റി വിവരങ്ങളും വിലാസവും സമീപകാല ഫോട്ടോയും ബാങ്ക് ലഭിക്കും. ജോയിന്റ് ഹോൾഡർമാർക്കും മാൻഡേറ്റ് ഹോൾഡർമാർക്കും സമാനമായ വിവരങ്ങൾ നൽകേണ്ടതുണ്ട്.</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pPr marL="342900" indent="-342900">
              <a:buFontTx/>
              <a:buChar char="-"/>
            </a:pPr>
            <a:r>
              <a:rPr lang="ml-IN" dirty="0">
                <a:solidFill>
                  <a:srgbClr val="000000"/>
                </a:solidFill>
                <a:latin typeface="Calibri" panose="020F0502020204030204" pitchFamily="34" charset="0"/>
              </a:rPr>
              <a:t>വ്യക്തിഗതമല്ലാത്ത ഉപഭോക്താക്കൾ: സ്ഥാപനത്തിന്റെ നിയമപരമായ നില, ഓപ്പറേറ്റിംഗ് വിലാസം, അംഗീകൃത ഒപ്പിട്ടവർ, ഗുണഭോക്തൃ ഉടമകൾ എന്നിവ പരിശോധിക്കുന്നതിന് ബാങ്ക് തിരിച്ചറിയൽ ഡാറ്റ നേടും.</a:t>
            </a:r>
            <a:r>
              <a:rPr lang="en-US"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r>
              <a:rPr lang="ml-IN" dirty="0">
                <a:solidFill>
                  <a:srgbClr val="000000"/>
                </a:solidFill>
                <a:latin typeface="Calibri" panose="020F0502020204030204" pitchFamily="34" charset="0"/>
              </a:rPr>
              <a:t>ഉപഭോക്താവ് ചെയ്യുന്നതോ ഏറ്റെടുക്കാൻ പ്രതീക്ഷിക്കുന്നതോ ആയ തൊഴിൽ/ബിസിനസിന്റെ സ്വഭാവത്തെക്കുറിച്ചും ബാങ്കിൽ അക്കൗണ്ട് തുറക്കുന്നതിന്റെ ഉദ്ദേശ്യത്തെക്കുറിച്ചും വിവരങ്ങൾ ആവശ്യമാണ്.</a:t>
            </a:r>
            <a:r>
              <a:rPr lang="en-US" dirty="0">
                <a:solidFill>
                  <a:srgbClr val="000000"/>
                </a:solidFill>
                <a:latin typeface="Calibri" panose="020F0502020204030204" pitchFamily="34" charset="0"/>
              </a:rPr>
              <a:t> </a:t>
            </a:r>
          </a:p>
        </p:txBody>
      </p:sp>
      <p:sp>
        <p:nvSpPr>
          <p:cNvPr id="7" name="Rectangle 6"/>
          <p:cNvSpPr/>
          <p:nvPr/>
        </p:nvSpPr>
        <p:spPr>
          <a:xfrm>
            <a:off x="0" y="98624"/>
            <a:ext cx="8361947" cy="646331"/>
          </a:xfrm>
          <a:prstGeom prst="rect">
            <a:avLst/>
          </a:prstGeom>
        </p:spPr>
        <p:txBody>
          <a:bodyPr wrap="square">
            <a:spAutoFit/>
          </a:bodyPr>
          <a:lstStyle/>
          <a:p>
            <a:r>
              <a:rPr lang="ml-IN" sz="3600" b="1" dirty="0">
                <a:solidFill>
                  <a:schemeClr val="bg1"/>
                </a:solidFill>
                <a:latin typeface="Helvetica" panose="020B0604020202020204" pitchFamily="34" charset="0"/>
                <a:cs typeface="Helvetica" panose="020B0604020202020204" pitchFamily="34" charset="0"/>
              </a:rPr>
              <a:t>കെവൈസിയുടെ പ്രാധാന്യം</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7B3F3E1-5E2A-4B2E-8828-9FBE5AB2B79E}"/>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5262979"/>
          </a:xfrm>
          <a:prstGeom prst="rect">
            <a:avLst/>
          </a:prstGeom>
        </p:spPr>
        <p:txBody>
          <a:bodyPr wrap="square">
            <a:spAutoFit/>
          </a:bodyPr>
          <a:lstStyle/>
          <a:p>
            <a:pPr algn="just">
              <a:defRPr/>
            </a:pPr>
            <a:r>
              <a:rPr lang="ml-IN" sz="1600" dirty="0"/>
              <a:t>താഴെപ്പറയുന്ന നാല് പ്രധാന ഘടകങ്ങൾ ഉൾപ്പെടുത്തി ബാങ്കുകൾ സാധാരണയായി അവരുടെ </a:t>
            </a:r>
            <a:r>
              <a:rPr lang="en-US" sz="1600" dirty="0"/>
              <a:t>KYC </a:t>
            </a:r>
            <a:r>
              <a:rPr lang="ml-IN" sz="1600" dirty="0"/>
              <a:t>പോളിസികൾ രൂപപ്പെടുത്തുന്നു:</a:t>
            </a:r>
            <a:endParaRPr lang="en-US" sz="1600" dirty="0"/>
          </a:p>
          <a:p>
            <a:pPr algn="just">
              <a:defRPr/>
            </a:pPr>
            <a:endParaRPr lang="en-IN" sz="1600" dirty="0"/>
          </a:p>
          <a:p>
            <a:pPr algn="just">
              <a:defRPr/>
            </a:pPr>
            <a:r>
              <a:rPr lang="ml-IN" sz="1600" b="1" dirty="0"/>
              <a:t>ഉപഭോക്തൃ സ്വീകാര്യത നയം</a:t>
            </a:r>
            <a:r>
              <a:rPr lang="en-US" sz="1600" dirty="0"/>
              <a:t>; </a:t>
            </a:r>
            <a:r>
              <a:rPr lang="ml-IN" sz="1600" dirty="0"/>
              <a:t>ക്ലയന്റിൻറെ റിസ്ക് പ്രൊഫൈലിന് അനുയോജ്യമായ സൂക്ഷ്മപരിശോധന നടത്തി ഐഡന്റിറ്റി സ്ഥാപിച്ചിട്ടുള്ള ക്ലയന്റുകളെ മാത്രം സ്വീകരിക്കുക. നിക്ഷേപകൻ ഒരു പുതിയ നിക്ഷേപകനാണെങ്കിൽ, അക്കൗണ്ട് തുറക്കുന്നതിന് മുമ്പുള്ള </a:t>
            </a:r>
            <a:r>
              <a:rPr lang="en-US" sz="1600" dirty="0"/>
              <a:t>KYC </a:t>
            </a:r>
            <a:r>
              <a:rPr lang="ml-IN" sz="1600" dirty="0"/>
              <a:t>ഡോക്യുമെന്റേഷനും നടപടിക്രമങ്ങളും നടത്തി എന്ന് ഉറപ്പുവരുത്തിയതിന് ശേഷം മാത്രമേ അക്കൗണ്ട് തുറക്കാവൂ.</a:t>
            </a:r>
            <a:endParaRPr lang="en-US" sz="1600" dirty="0"/>
          </a:p>
          <a:p>
            <a:pPr algn="just">
              <a:defRPr/>
            </a:pPr>
            <a:endParaRPr lang="en-IN" sz="1600" dirty="0"/>
          </a:p>
          <a:p>
            <a:pPr algn="just">
              <a:defRPr/>
            </a:pPr>
            <a:r>
              <a:rPr lang="ml-IN" sz="1600" b="1" dirty="0"/>
              <a:t>കസ്റ്റമർ ഐഡന്റിഫിക്കേഷൻ നടപടിക്രമങ്ങൾ</a:t>
            </a:r>
            <a:r>
              <a:rPr lang="en-US" sz="1600" b="1" dirty="0"/>
              <a:t>;</a:t>
            </a:r>
            <a:r>
              <a:rPr lang="en-US" sz="1600" dirty="0"/>
              <a:t> </a:t>
            </a:r>
            <a:r>
              <a:rPr lang="ml-IN" sz="1600" dirty="0"/>
              <a:t>ബാങ്കിംഗ് ബന്ധം സ്ഥാപിക്കുമ്പോൾ, വിവിധ ഘട്ടങ്ങളിൽ നടപ്പിലാക്കേണ്ട ഉപഭോക്തൃ ഐഡന്റിഫിക്കേഷൻ നടപടിക്രമം ബാങ്കുകൾ വ്യക്തമായി വ്യക്തമാക്കേണ്ടതുണ്ട്.</a:t>
            </a:r>
            <a:endParaRPr lang="en-US" sz="1600" dirty="0"/>
          </a:p>
          <a:p>
            <a:pPr algn="just">
              <a:defRPr/>
            </a:pPr>
            <a:endParaRPr lang="en-IN" sz="1600" dirty="0"/>
          </a:p>
          <a:p>
            <a:pPr algn="just">
              <a:defRPr/>
            </a:pPr>
            <a:r>
              <a:rPr lang="ml-IN" sz="1600" b="1" dirty="0"/>
              <a:t>ഇടപാടുകളുടെ നിരീക്ഷണം</a:t>
            </a:r>
            <a:r>
              <a:rPr lang="en-US" sz="1600" dirty="0"/>
              <a:t>: </a:t>
            </a:r>
            <a:r>
              <a:rPr lang="ml-IN" sz="1600" dirty="0"/>
              <a:t>:ട്രാൻസാക്ഷൻ മോണിറ്ററിംഗിനെ "സംശയാസ്‌പദമായ ഇടപാടുകൾ തിരിച്ചറിയുന്നതിനുള്ള ഒരു ഔപചാരിക പ്രക്രിയയും അത് ആന്തരികമായി റിപ്പോർട്ടുചെയ്യുന്നതിനുള്ള നടപടിക്രമവും" എന്ന് നിർവചിക്കാം. മോണിറ്ററിംഗ് എന്നാൽ ഇടപാടുകൾ ഒരു </a:t>
            </a:r>
            <a:r>
              <a:rPr lang="en-US" sz="1600" dirty="0"/>
              <a:t>AML-</a:t>
            </a:r>
            <a:r>
              <a:rPr lang="ml-IN" sz="1600" dirty="0"/>
              <a:t>ൽ നിന്ന് സംശയാസ്‌പദമായി കാണപ്പെടുന്നുണ്ടോ എന്ന് കണ്ടെത്തുന്നതിന് ഒരു ഉപഭോക്താവിന്റെ ഇടപാടുകളുടെ വിശകലനം എന്നാണ് അർത്ഥമാക്കുന്നത്.</a:t>
            </a:r>
            <a:r>
              <a:rPr lang="en-US" sz="1600" dirty="0"/>
              <a:t> </a:t>
            </a:r>
          </a:p>
          <a:p>
            <a:pPr algn="just">
              <a:defRPr/>
            </a:pPr>
            <a:endParaRPr lang="en-IN" sz="1600" dirty="0"/>
          </a:p>
          <a:p>
            <a:pPr algn="just">
              <a:defRPr/>
            </a:pPr>
            <a:r>
              <a:rPr lang="ml-IN" sz="1600" b="1" dirty="0"/>
              <a:t>റിസ്ക് മാനേജ്മെന്റ്.</a:t>
            </a:r>
            <a:r>
              <a:rPr lang="en-US" sz="1600" b="1" dirty="0"/>
              <a:t> :</a:t>
            </a:r>
            <a:r>
              <a:rPr lang="en-US" sz="1600" dirty="0"/>
              <a:t> </a:t>
            </a:r>
            <a:r>
              <a:rPr lang="ml-IN" sz="1600" dirty="0"/>
              <a:t>ഒരു ഉപഭോക്താവിന്റെ ഐഡന്റിറ്റി, അവരുടെ സാമ്പത്തിക പ്രവർത്തനങ്ങൾ, അവർ സൃഷ്ടിക്കുന്ന അപകടസാധ്യത എന്നിവ അറിയുന്നത് ഫലപ്രദമായ കെവൈസിയിൽ ഉൾപ്പെടുന്നു. കൂടാതെ അക്കൗണ്ടുകൾ തുറക്കുമ്പോൾ നമ്മുടെ ശ്രദ്ധാപൂർവം ഉറപ്പുവരുത്തണം.</a:t>
            </a:r>
            <a:endParaRPr lang="en-IN" sz="1600" dirty="0"/>
          </a:p>
        </p:txBody>
      </p:sp>
      <p:sp>
        <p:nvSpPr>
          <p:cNvPr id="3" name="Rectangle 2"/>
          <p:cNvSpPr/>
          <p:nvPr/>
        </p:nvSpPr>
        <p:spPr>
          <a:xfrm>
            <a:off x="5038" y="145990"/>
            <a:ext cx="9167894" cy="615553"/>
          </a:xfrm>
          <a:prstGeom prst="rect">
            <a:avLst/>
          </a:prstGeom>
        </p:spPr>
        <p:txBody>
          <a:bodyPr wrap="none">
            <a:spAutoFit/>
          </a:bodyPr>
          <a:lstStyle/>
          <a:p>
            <a:r>
              <a:rPr lang="en-US" sz="3400" b="1" dirty="0">
                <a:solidFill>
                  <a:schemeClr val="bg1"/>
                </a:solidFill>
                <a:latin typeface="Helvetica" panose="020B0604020202020204" pitchFamily="34" charset="0"/>
                <a:cs typeface="Helvetica" panose="020B0604020202020204" pitchFamily="34" charset="0"/>
              </a:rPr>
              <a:t>KYC </a:t>
            </a:r>
            <a:r>
              <a:rPr lang="ml-IN" sz="3400" b="1" dirty="0">
                <a:solidFill>
                  <a:schemeClr val="bg1"/>
                </a:solidFill>
                <a:latin typeface="Helvetica" panose="020B0604020202020204" pitchFamily="34" charset="0"/>
                <a:cs typeface="Helvetica" panose="020B0604020202020204" pitchFamily="34" charset="0"/>
              </a:rPr>
              <a:t>പോളിസിയുടെ പ്രധാന ഘടകങ്ങൾ</a:t>
            </a:r>
            <a:endParaRPr lang="en-US" sz="34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75C48C1-A30B-491A-9774-95C9E1C387EB}"/>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089756"/>
            <a:ext cx="9052561" cy="461280"/>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ml-IN" sz="1100" b="1" u="sng" dirty="0">
                <a:solidFill>
                  <a:srgbClr val="0070C0"/>
                </a:solidFill>
              </a:rPr>
              <a:t>ഓരോ ഏജന്റും / ബാങ്ക് സ്റ്റാഫും / ബിസിനസ് കറസ്‌പോണ്ടന്റും (ബിസി) / ബിസിനസ് ഫെസിലിറ്റേറ്ററും (ബിഎഫ്) ആധാർ പാലിക്കുന്നുണ്ടെന്ന് ഉറപ്പാക്കുന്നതിന് ഉത്തരവാദികളാണ്</a:t>
            </a:r>
            <a:r>
              <a:rPr lang="en-US" sz="1100" b="1" u="sng" dirty="0">
                <a:solidFill>
                  <a:prstClr val="black"/>
                </a:solidFill>
              </a:rPr>
              <a:t> – </a:t>
            </a:r>
            <a:r>
              <a:rPr lang="ml-IN" sz="1100" b="1" u="sng" dirty="0">
                <a:solidFill>
                  <a:srgbClr val="C00000"/>
                </a:solidFill>
              </a:rPr>
              <a:t>എന്തെങ്കിലും പാലിക്കാത്തത് കർശനമായ നടപടികളിലേക്ക് / പിഴകളിലേക്ക് നയിച്ചേക്കാം.</a:t>
            </a:r>
            <a:endParaRPr lang="en-US" sz="11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400" b="1" dirty="0">
                <a:solidFill>
                  <a:schemeClr val="bg1"/>
                </a:solidFill>
              </a:rPr>
              <a:t>ചെയ്യേണ്ടത്</a:t>
            </a:r>
            <a:endParaRPr lang="en-IN" sz="14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400" b="1" dirty="0">
                <a:solidFill>
                  <a:schemeClr val="bg1"/>
                </a:solidFill>
              </a:rPr>
              <a:t>ചെയ്യരുത്</a:t>
            </a:r>
            <a:endParaRPr lang="en-IN" sz="14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dirty="0">
                <a:solidFill>
                  <a:schemeClr val="tx1"/>
                </a:solidFill>
              </a:rPr>
              <a:t>ഉപഭോക്താവിനെ അറിയിക്കുക</a:t>
            </a:r>
            <a:r>
              <a:rPr lang="en-IN" sz="1100" dirty="0">
                <a:solidFill>
                  <a:schemeClr val="tx1"/>
                </a:solidFill>
              </a:rPr>
              <a:t> </a:t>
            </a:r>
            <a:r>
              <a:rPr lang="ml-IN" sz="1100" b="1" i="1" u="sng" dirty="0">
                <a:solidFill>
                  <a:schemeClr val="tx1"/>
                </a:solidFill>
              </a:rPr>
              <a:t>ഉദ്ദേശ്യം</a:t>
            </a:r>
            <a:r>
              <a:rPr lang="en-IN" sz="1100" dirty="0">
                <a:solidFill>
                  <a:schemeClr val="tx1"/>
                </a:solidFill>
              </a:rPr>
              <a:t> </a:t>
            </a:r>
            <a:r>
              <a:rPr lang="ml-IN" sz="1100" dirty="0">
                <a:solidFill>
                  <a:schemeClr val="tx1"/>
                </a:solidFill>
              </a:rPr>
              <a:t>ആധാർ എടുക്കൽ, ഇൻ</a:t>
            </a:r>
            <a:r>
              <a:rPr lang="en-IN" sz="1100" dirty="0">
                <a:solidFill>
                  <a:schemeClr val="tx1"/>
                </a:solidFill>
              </a:rPr>
              <a:t> </a:t>
            </a:r>
            <a:r>
              <a:rPr lang="ml-IN" sz="1100" b="1" i="1" u="sng" dirty="0">
                <a:solidFill>
                  <a:srgbClr val="C00000"/>
                </a:solidFill>
              </a:rPr>
              <a:t>പ്രാദേശിക ഭാഷ</a:t>
            </a:r>
            <a:r>
              <a:rPr lang="en-IN" sz="1100" b="1" i="1" dirty="0">
                <a:solidFill>
                  <a:srgbClr val="C00000"/>
                </a:solidFill>
              </a:rPr>
              <a:t> </a:t>
            </a:r>
            <a:r>
              <a:rPr lang="ml-IN" sz="1100" dirty="0">
                <a:solidFill>
                  <a:schemeClr val="tx1"/>
                </a:solidFill>
              </a:rPr>
              <a:t>ഉപഭോക്താവിന് മനസ്സിലാക്കാവുന്നതേയുള്ളൂ</a:t>
            </a:r>
            <a:r>
              <a:rPr lang="en-IN" sz="1100" dirty="0">
                <a:solidFill>
                  <a:schemeClr val="tx1"/>
                </a:solidFill>
              </a:rPr>
              <a:t>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dirty="0">
                <a:solidFill>
                  <a:schemeClr val="tx1"/>
                </a:solidFill>
              </a:rPr>
              <a:t>ആധാർ നൽകുമ്പോൾ മാത്രം സ്വീകരിക്കുക</a:t>
            </a:r>
            <a:r>
              <a:rPr lang="en-IN" sz="1100" dirty="0">
                <a:solidFill>
                  <a:schemeClr val="tx1"/>
                </a:solidFill>
              </a:rPr>
              <a:t> </a:t>
            </a:r>
            <a:r>
              <a:rPr lang="ml-IN" sz="1100" b="1" i="1" u="sng" dirty="0">
                <a:solidFill>
                  <a:schemeClr val="tx1"/>
                </a:solidFill>
              </a:rPr>
              <a:t>സ്വമേധയാ</a:t>
            </a:r>
            <a:r>
              <a:rPr lang="en-IN" sz="1100" dirty="0">
                <a:solidFill>
                  <a:schemeClr val="tx1"/>
                </a:solidFill>
              </a:rPr>
              <a:t> </a:t>
            </a:r>
            <a:r>
              <a:rPr lang="ml-IN" sz="1100" dirty="0">
                <a:solidFill>
                  <a:schemeClr val="tx1"/>
                </a:solidFill>
              </a:rPr>
              <a:t>കസ്റ്റമർ പോസ്റ്റ് ഓഫർ വഴി</a:t>
            </a:r>
            <a:r>
              <a:rPr lang="en-IN" sz="1100" dirty="0">
                <a:solidFill>
                  <a:schemeClr val="tx1"/>
                </a:solidFill>
              </a:rPr>
              <a:t> </a:t>
            </a:r>
            <a:r>
              <a:rPr lang="ml-IN" sz="1100" b="1" i="1" u="sng" dirty="0">
                <a:solidFill>
                  <a:srgbClr val="C00000"/>
                </a:solidFill>
              </a:rPr>
              <a:t>ഇതരമാർഗങ്ങൾ</a:t>
            </a:r>
            <a:r>
              <a:rPr lang="en-IN" sz="1100" b="1" i="1" u="sng" dirty="0">
                <a:solidFill>
                  <a:srgbClr val="C00000"/>
                </a:solidFill>
              </a:rPr>
              <a:t>*</a:t>
            </a:r>
            <a:r>
              <a:rPr lang="en-IN" sz="11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dirty="0">
                <a:solidFill>
                  <a:schemeClr val="tx1"/>
                </a:solidFill>
              </a:rPr>
              <a:t>അറിയിക്കുകയും ശേഖരിക്കുകയും ചെയ്യുക</a:t>
            </a:r>
            <a:r>
              <a:rPr lang="en-IN" sz="1100" dirty="0">
                <a:solidFill>
                  <a:schemeClr val="tx1"/>
                </a:solidFill>
              </a:rPr>
              <a:t> </a:t>
            </a:r>
            <a:r>
              <a:rPr lang="ml-IN" sz="1100" b="1" i="1" u="sng" dirty="0">
                <a:solidFill>
                  <a:schemeClr val="tx1"/>
                </a:solidFill>
              </a:rPr>
              <a:t>ഉപഭോക്താവിന്റെ സമ്മതം</a:t>
            </a:r>
            <a:r>
              <a:rPr lang="en-IN" sz="1100" dirty="0">
                <a:solidFill>
                  <a:schemeClr val="tx1"/>
                </a:solidFill>
              </a:rPr>
              <a:t> </a:t>
            </a:r>
            <a:r>
              <a:rPr lang="ml-IN" sz="1100" b="1" i="1" u="sng" dirty="0">
                <a:solidFill>
                  <a:srgbClr val="C00000"/>
                </a:solidFill>
              </a:rPr>
              <a:t>സ്വമേധയാ സമർപ്പിക്കുന്നതിന് മുമ്പ്</a:t>
            </a:r>
            <a:r>
              <a:rPr lang="en-IN" sz="1100" b="1" i="1" u="sng" dirty="0">
                <a:solidFill>
                  <a:srgbClr val="C00000"/>
                </a:solidFill>
              </a:rPr>
              <a:t> </a:t>
            </a:r>
            <a:r>
              <a:rPr lang="ml-IN" sz="1100" dirty="0">
                <a:solidFill>
                  <a:schemeClr val="tx1"/>
                </a:solidFill>
              </a:rPr>
              <a:t>ആധാറിന്റെ.</a:t>
            </a:r>
            <a:endParaRPr lang="en-IN" sz="110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dirty="0">
                <a:solidFill>
                  <a:schemeClr val="tx1"/>
                </a:solidFill>
              </a:rPr>
              <a:t>അതിനായി മാത്രമേ ആധാർ ഉപയോഗിക്കാവൂ</a:t>
            </a:r>
            <a:r>
              <a:rPr lang="en-IN" sz="1100" dirty="0">
                <a:solidFill>
                  <a:schemeClr val="tx1"/>
                </a:solidFill>
              </a:rPr>
              <a:t> </a:t>
            </a:r>
            <a:r>
              <a:rPr lang="ml-IN" sz="1100" b="1" i="1" u="sng" dirty="0">
                <a:solidFill>
                  <a:srgbClr val="C00000"/>
                </a:solidFill>
              </a:rPr>
              <a:t>ഉദ്ദേശ്യം അറിയിച്ചു</a:t>
            </a:r>
            <a:r>
              <a:rPr lang="en-IN" sz="1100" dirty="0">
                <a:solidFill>
                  <a:schemeClr val="tx1"/>
                </a:solidFill>
              </a:rPr>
              <a:t> </a:t>
            </a:r>
            <a:r>
              <a:rPr lang="ml-IN" sz="1100" dirty="0">
                <a:solidFill>
                  <a:schemeClr val="tx1"/>
                </a:solidFill>
              </a:rPr>
              <a:t>ഉപഭോക്താവിന്</a:t>
            </a:r>
            <a:endParaRPr lang="en-IN" sz="11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dirty="0">
                <a:solidFill>
                  <a:schemeClr val="tx1"/>
                </a:solidFill>
              </a:rPr>
              <a:t>എപ്പോഴും</a:t>
            </a:r>
            <a:r>
              <a:rPr lang="en-IN" sz="1100" dirty="0">
                <a:solidFill>
                  <a:schemeClr val="tx1"/>
                </a:solidFill>
              </a:rPr>
              <a:t> </a:t>
            </a:r>
            <a:r>
              <a:rPr lang="ml-IN" sz="1100" b="1" i="1" u="sng" dirty="0">
                <a:solidFill>
                  <a:srgbClr val="C00000"/>
                </a:solidFill>
              </a:rPr>
              <a:t>സ്വകാര്യത ഉറപ്പാക്കുക</a:t>
            </a:r>
            <a:r>
              <a:rPr lang="en-IN" sz="1100" b="1" i="1" u="sng" dirty="0">
                <a:solidFill>
                  <a:srgbClr val="C00000"/>
                </a:solidFill>
              </a:rPr>
              <a:t> </a:t>
            </a:r>
            <a:r>
              <a:rPr lang="ml-IN" sz="1100" dirty="0">
                <a:solidFill>
                  <a:schemeClr val="tx1"/>
                </a:solidFill>
              </a:rPr>
              <a:t>ഉപഭോക്താവിന്റെ ആധാർ ഡാറ്റ.</a:t>
            </a:r>
            <a:endParaRPr lang="en-IN" sz="11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900" b="1" u="sng" dirty="0">
                <a:solidFill>
                  <a:schemeClr val="tx1"/>
                </a:solidFill>
              </a:rPr>
              <a:t>ഒരിക്കലും സൂക്ഷിക്കരുത്</a:t>
            </a:r>
            <a:r>
              <a:rPr lang="en-IN" sz="900" b="1" dirty="0">
                <a:solidFill>
                  <a:schemeClr val="tx1"/>
                </a:solidFill>
              </a:rPr>
              <a:t> </a:t>
            </a:r>
            <a:r>
              <a:rPr lang="ml-IN" sz="900" b="1" i="1" u="sng" dirty="0">
                <a:solidFill>
                  <a:srgbClr val="0070C0"/>
                </a:solidFill>
              </a:rPr>
              <a:t>ആധാർ കോപ്പി</a:t>
            </a:r>
            <a:r>
              <a:rPr lang="en-IN" sz="900" b="1" i="1" u="sng" dirty="0">
                <a:solidFill>
                  <a:srgbClr val="0070C0"/>
                </a:solidFill>
              </a:rPr>
              <a:t> </a:t>
            </a:r>
            <a:r>
              <a:rPr lang="ml-IN" sz="900" dirty="0">
                <a:solidFill>
                  <a:schemeClr val="tx1"/>
                </a:solidFill>
              </a:rPr>
              <a:t>ബ്രാഞ്ച്, ലാപ്‌ടോപ്പുകൾ / ഡെസ്‌ക്‌ടോപ്പുകൾ, മൊബൈൽ ഫോണുകൾ അല്ലെങ്കിൽ ഏതെങ്കിലും പോർട്ടബിൾ സ്റ്റോറേജ് ഡിവൈസ്.</a:t>
            </a:r>
            <a:endParaRPr lang="en-IN" sz="900" dirty="0">
              <a:solidFill>
                <a:schemeClr val="tx1"/>
              </a:solidFill>
            </a:endParaRP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b="1" u="sng" dirty="0">
                <a:solidFill>
                  <a:schemeClr val="tx1"/>
                </a:solidFill>
              </a:rPr>
              <a:t>ഒരിക്കലും പങ്കിടരുത്</a:t>
            </a:r>
            <a:r>
              <a:rPr lang="en-IN" sz="1100" b="1" u="sng" dirty="0">
                <a:solidFill>
                  <a:schemeClr val="tx1"/>
                </a:solidFill>
              </a:rPr>
              <a:t> </a:t>
            </a:r>
            <a:r>
              <a:rPr lang="ml-IN" sz="1100" dirty="0">
                <a:solidFill>
                  <a:schemeClr val="tx1"/>
                </a:solidFill>
              </a:rPr>
              <a:t>ഏതെങ്കിലും ഉപഭോക്താവിന്റെ ആധാർ വിവരങ്ങൾ</a:t>
            </a:r>
            <a:r>
              <a:rPr lang="en-IN" sz="1100" dirty="0">
                <a:solidFill>
                  <a:schemeClr val="tx1"/>
                </a:solidFill>
              </a:rPr>
              <a:t> </a:t>
            </a:r>
            <a:r>
              <a:rPr lang="ml-IN" sz="1100" b="1" i="1" u="sng" dirty="0">
                <a:solidFill>
                  <a:srgbClr val="0070C0"/>
                </a:solidFill>
              </a:rPr>
              <a:t>മൂന്നാം കക്ഷികൾ</a:t>
            </a:r>
            <a:r>
              <a:rPr lang="en-IN" sz="1100" b="1" i="1" u="sng" dirty="0">
                <a:solidFill>
                  <a:srgbClr val="0070C0"/>
                </a:solidFill>
              </a:rPr>
              <a:t> </a:t>
            </a:r>
            <a:r>
              <a:rPr lang="ml-IN" sz="1100" dirty="0">
                <a:solidFill>
                  <a:schemeClr val="tx1"/>
                </a:solidFill>
              </a:rPr>
              <a:t>അഥവാ</a:t>
            </a:r>
            <a:r>
              <a:rPr lang="en-IN" sz="1100" dirty="0">
                <a:solidFill>
                  <a:schemeClr val="tx1"/>
                </a:solidFill>
              </a:rPr>
              <a:t> </a:t>
            </a:r>
            <a:r>
              <a:rPr lang="ml-IN" sz="1100" b="1" i="1" u="sng" dirty="0">
                <a:solidFill>
                  <a:srgbClr val="0070C0"/>
                </a:solidFill>
              </a:rPr>
              <a:t>ഇ-മെയിൽ, ഫോൺ മുതലായവ വഴി.</a:t>
            </a:r>
            <a:endParaRPr lang="en-IN" sz="11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050" b="1" u="sng" dirty="0">
                <a:solidFill>
                  <a:schemeClr val="tx1"/>
                </a:solidFill>
              </a:rPr>
              <a:t>ഒരിക്കലും ആവശ്യപ്പെടരുത്</a:t>
            </a:r>
            <a:r>
              <a:rPr lang="en-IN" sz="1050" b="1" u="sng" dirty="0">
                <a:solidFill>
                  <a:schemeClr val="tx1"/>
                </a:solidFill>
              </a:rPr>
              <a:t> </a:t>
            </a:r>
            <a:r>
              <a:rPr lang="ml-IN" sz="1050" dirty="0">
                <a:solidFill>
                  <a:schemeClr val="tx1"/>
                </a:solidFill>
              </a:rPr>
              <a:t>ഉപഭോക്താവ് ആധാർ ഇമെയിൽ വഴിയോ നൽകണം</a:t>
            </a:r>
            <a:r>
              <a:rPr lang="en-IN" sz="1050" dirty="0">
                <a:solidFill>
                  <a:schemeClr val="tx1"/>
                </a:solidFill>
              </a:rPr>
              <a:t> </a:t>
            </a:r>
            <a:r>
              <a:rPr lang="ml-IN" sz="1050" u="sng" dirty="0">
                <a:solidFill>
                  <a:schemeClr val="tx1"/>
                </a:solidFill>
              </a:rPr>
              <a:t>വാട്ട്‌സ്ആപ്പ്, ഫേസ്ബുക്ക് തുടങ്ങിയ സുരക്ഷിതമല്ലാത്ത സോഷ്യൽ മീഡിയ പ്ലാറ്റ്‌ഫോമുകൾ.</a:t>
            </a:r>
            <a:endParaRPr lang="en-IN" sz="105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u="sng" dirty="0">
                <a:solidFill>
                  <a:schemeClr val="tx1"/>
                </a:solidFill>
              </a:rPr>
              <a:t>Never obtain additional Aadhaar copies</a:t>
            </a:r>
            <a:r>
              <a:rPr lang="en-IN" sz="1100" dirty="0">
                <a:solidFill>
                  <a:schemeClr val="tx1"/>
                </a:solidFill>
              </a:rPr>
              <a:t> from customers.</a:t>
            </a: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sz="1100" b="1" u="sng" dirty="0">
                <a:solidFill>
                  <a:schemeClr val="tx1"/>
                </a:solidFill>
              </a:rPr>
              <a:t>അധിക ആധാർ പകർപ്പുകൾ ഒരിക്കലും നേടരുത്</a:t>
            </a:r>
            <a:r>
              <a:rPr lang="en-IN" sz="1100" b="1" u="sng" dirty="0">
                <a:solidFill>
                  <a:schemeClr val="tx1"/>
                </a:solidFill>
              </a:rPr>
              <a:t> </a:t>
            </a:r>
            <a:r>
              <a:rPr lang="ml-IN" sz="1100" dirty="0">
                <a:solidFill>
                  <a:schemeClr val="tx1"/>
                </a:solidFill>
              </a:rPr>
              <a:t>ഉപഭോക്താക്കളിൽ നിന്ന്.</a:t>
            </a:r>
            <a:endParaRPr lang="en-IN" sz="11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100" i="1" dirty="0">
                <a:solidFill>
                  <a:schemeClr val="tx1"/>
                </a:solidFill>
              </a:rPr>
              <a:t>* </a:t>
            </a:r>
            <a:r>
              <a:rPr lang="ml-IN" sz="1100" b="1" i="1" u="sng" dirty="0">
                <a:solidFill>
                  <a:schemeClr val="tx1"/>
                </a:solidFill>
              </a:rPr>
              <a:t>കുറിപ്പ്</a:t>
            </a:r>
            <a:r>
              <a:rPr lang="en-IN" sz="1100" b="1" i="1" dirty="0">
                <a:solidFill>
                  <a:schemeClr val="tx1"/>
                </a:solidFill>
              </a:rPr>
              <a:t>: </a:t>
            </a:r>
            <a:r>
              <a:rPr lang="ml-IN" sz="1100" i="1" dirty="0">
                <a:solidFill>
                  <a:schemeClr val="tx1"/>
                </a:solidFill>
              </a:rPr>
              <a:t>നിലവിലുള്ള മാർഗ്ഗനിർദ്ദേശങ്ങൾ അനുസരിച്ച് </a:t>
            </a:r>
            <a:r>
              <a:rPr lang="en-IN" sz="1100" i="1" dirty="0">
                <a:solidFill>
                  <a:schemeClr val="tx1"/>
                </a:solidFill>
              </a:rPr>
              <a:t>KYC </a:t>
            </a:r>
            <a:r>
              <a:rPr lang="ml-IN" sz="1100" i="1" dirty="0">
                <a:solidFill>
                  <a:schemeClr val="tx1"/>
                </a:solidFill>
              </a:rPr>
              <a:t>ഇതരമാർഗങ്ങൾ ഉപഭോക്താക്കൾക്ക് നൽകണം.</a:t>
            </a:r>
            <a:endParaRPr lang="en-IN" sz="11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620109" y="1594519"/>
            <a:ext cx="7993855" cy="2171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ml-IN" sz="1200" b="1" u="sng" dirty="0">
                <a:solidFill>
                  <a:srgbClr val="7030A0"/>
                </a:solidFill>
              </a:rPr>
              <a:t>ഉപഭോക്താവിന്റെ ആധാർ കൈകാര്യം ചെയ്യുമ്പോൾ സ്വീകരിക്കേണ്ട പ്രധാന മുൻകരുതലുകൾ.</a:t>
            </a:r>
            <a:endParaRPr lang="en-IN" sz="1200" b="1" u="sng" dirty="0">
              <a:solidFill>
                <a:srgbClr val="7030A0"/>
              </a:solidFill>
            </a:endParaRPr>
          </a:p>
        </p:txBody>
      </p:sp>
      <p:sp>
        <p:nvSpPr>
          <p:cNvPr id="30" name="TextBox 3"/>
          <p:cNvSpPr txBox="1"/>
          <p:nvPr/>
        </p:nvSpPr>
        <p:spPr>
          <a:xfrm>
            <a:off x="0" y="134820"/>
            <a:ext cx="9314916" cy="646331"/>
          </a:xfrm>
          <a:prstGeom prst="rect">
            <a:avLst/>
          </a:prstGeom>
          <a:noFill/>
        </p:spPr>
        <p:txBody>
          <a:bodyPr wrap="square" rtlCol="0">
            <a:spAutoFit/>
          </a:bodyPr>
          <a:lstStyle/>
          <a:p>
            <a:r>
              <a:rPr lang="ml-IN" sz="3600" b="1" dirty="0">
                <a:solidFill>
                  <a:srgbClr val="FEFEFE"/>
                </a:solidFill>
                <a:latin typeface="Helvetica" charset="0"/>
                <a:ea typeface="Helvetica" charset="0"/>
                <a:cs typeface="Helvetica" charset="0"/>
              </a:rPr>
              <a:t>ആധാർ പാലിക്കൽ</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55036C1B-94D0-43C0-9DB6-EFD6982AC557}"/>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22788"/>
                <a:ext cx="9314916" cy="646331"/>
              </a:xfrm>
              <a:prstGeom prst="rect">
                <a:avLst/>
              </a:prstGeom>
              <a:noFill/>
            </p:spPr>
            <p:txBody>
              <a:bodyPr wrap="square" rtlCol="0">
                <a:spAutoFit/>
              </a:bodyPr>
              <a:lstStyle/>
              <a:p>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9511480" y="1357690"/>
                <a:ext cx="2263620" cy="307777"/>
              </a:xfrm>
              <a:prstGeom prst="rect">
                <a:avLst/>
              </a:prstGeom>
              <a:noFill/>
            </p:spPr>
            <p:txBody>
              <a:bodyPr wrap="square" rtlCol="0">
                <a:spAutoFit/>
              </a:bodyPr>
              <a:lstStyle/>
              <a:p>
                <a:pPr algn="ctr"/>
                <a:r>
                  <a:rPr lang="ml-IN" sz="1400" b="1" dirty="0">
                    <a:solidFill>
                      <a:srgbClr val="004277"/>
                    </a:solidFill>
                    <a:latin typeface="Helvetica" charset="0"/>
                    <a:ea typeface="Helvetica" charset="0"/>
                    <a:cs typeface="Helvetica" charset="0"/>
                  </a:rPr>
                  <a:t>പ്രധാന മൂല്യങ്ങൾ</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71292" y="2145937"/>
                <a:ext cx="2534287" cy="276999"/>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ശക്തമായ ദേശീയ ശൃംഖല</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02820" y="2508281"/>
                <a:ext cx="2309258" cy="830997"/>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ആരോഗ്യകരമായ ബാലൻസ് ഷീറ്റ്, അസറ്റ് ഗുണനിലവാരത്തിൽ ശ്രദ്ധ കേന്ദ്രീകരിക്കുക</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1020413" y="997739"/>
                <a:ext cx="2376344" cy="830997"/>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എല്ലാ സാമ്പത്തിക, പേയ്‌മെന്റ് ആവശ്യങ്ങൾക്കും ഒരു സ്റ്റോപ്പ് ഷോപ്പ്</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69140" y="4378792"/>
                <a:ext cx="2213626"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ml-IN" sz="1200" dirty="0"/>
                  <a:t>ഒരു ഡിജിറ്റൽ നേതാവ്</a:t>
                </a:r>
                <a:endParaRPr lang="en-US" sz="1200" dirty="0"/>
              </a:p>
            </p:txBody>
          </p:sp>
          <p:sp>
            <p:nvSpPr>
              <p:cNvPr id="26" name="Rectangle 25"/>
              <p:cNvSpPr/>
              <p:nvPr/>
            </p:nvSpPr>
            <p:spPr>
              <a:xfrm>
                <a:off x="6351167" y="4909006"/>
                <a:ext cx="2005644" cy="461665"/>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ഇന്ത്യയിലെ ഏറ്റവും മൂല്യമുള്ള ബ്രാൻഡ്</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619222" y="5450741"/>
                <a:ext cx="3117436" cy="1015663"/>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ഉയർന്ന തലത്തിലുള്ള ധാർമ്മിക മാനദണ്ഡങ്ങൾ, പ്രൊഫഷണൽ സമഗ്രത, കോർപ്പറേറ്റ് ഭരണം, റെഗുലേറ്ററി പാലിക്കൽ എന്നിവയിൽ പ്രതിജ്ഞാബദ്ധമാണ്</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6878086" y="1615153"/>
                <a:ext cx="1193043" cy="461665"/>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പ്രവര്ത്തി വൈദഗ്ധ്യം</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7205283" y="2596871"/>
                <a:ext cx="1043642" cy="461665"/>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കസ്റ്റമർ ഫോക്കസ്</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8023410" y="3578589"/>
                <a:ext cx="1009526" cy="461665"/>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ഉൽപ്പന്ന നേതൃത്വം</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838684" y="4558130"/>
                <a:ext cx="1207101" cy="276999"/>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സുസ്ഥിരത</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130009" y="4479862"/>
                <a:ext cx="1049995" cy="276999"/>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ആളുകൾ</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69" y="3337440"/>
                <a:ext cx="2981014" cy="830997"/>
              </a:xfrm>
              <a:prstGeom prst="rect">
                <a:avLst/>
              </a:prstGeom>
            </p:spPr>
            <p:txBody>
              <a:bodyPr wrap="square">
                <a:spAutoFit/>
              </a:bodyPr>
              <a:lstStyle/>
              <a:p>
                <a:r>
                  <a:rPr lang="ml-IN" sz="1200" dirty="0">
                    <a:solidFill>
                      <a:srgbClr val="004277"/>
                    </a:solidFill>
                    <a:latin typeface="Helvetica" charset="0"/>
                    <a:ea typeface="Helvetica" charset="0"/>
                    <a:cs typeface="Helvetica" charset="0"/>
                  </a:rPr>
                  <a:t>സാമൂഹികമായും പാരിസ്ഥിതികമായും ഉത്തരവാദിത്തമുള്ള കോർപ്പറേറ്റ് പൗരൻ - പരിവർത്തൻ</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
        <p:nvSpPr>
          <p:cNvPr id="47" name="Rectangle 46">
            <a:extLst>
              <a:ext uri="{FF2B5EF4-FFF2-40B4-BE49-F238E27FC236}">
                <a16:creationId xmlns:a16="http://schemas.microsoft.com/office/drawing/2014/main" id="{917CD6E2-5F38-4756-91CB-B1287F29D0BF}"/>
              </a:ext>
            </a:extLst>
          </p:cNvPr>
          <p:cNvSpPr/>
          <p:nvPr/>
        </p:nvSpPr>
        <p:spPr>
          <a:xfrm>
            <a:off x="69996" y="140092"/>
            <a:ext cx="5947462" cy="646331"/>
          </a:xfrm>
          <a:prstGeom prst="rect">
            <a:avLst/>
          </a:prstGeom>
        </p:spPr>
        <p:txBody>
          <a:bodyPr wrap="none">
            <a:spAutoFit/>
          </a:bodyPr>
          <a:lstStyle/>
          <a:p>
            <a:r>
              <a:rPr lang="en-US" sz="3600" b="1" dirty="0">
                <a:solidFill>
                  <a:schemeClr val="bg1"/>
                </a:solidFill>
                <a:latin typeface="Helvetica" panose="020B0604020202020204" pitchFamily="34" charset="0"/>
                <a:cs typeface="Helvetica" panose="020B0604020202020204" pitchFamily="34" charset="0"/>
              </a:rPr>
              <a:t>HDFC </a:t>
            </a:r>
            <a:r>
              <a:rPr lang="ml-IN" sz="3600" b="1" dirty="0">
                <a:solidFill>
                  <a:schemeClr val="bg1"/>
                </a:solidFill>
                <a:latin typeface="Helvetica" panose="020B0604020202020204" pitchFamily="34" charset="0"/>
                <a:cs typeface="Helvetica" panose="020B0604020202020204" pitchFamily="34" charset="0"/>
              </a:rPr>
              <a:t>ബാങ്കിനെക്കുറിച്ച്</a:t>
            </a:r>
            <a:endParaRPr lang="en-US" sz="3600" b="1" dirty="0">
              <a:solidFill>
                <a:schemeClr val="bg1"/>
              </a:solidFill>
              <a:latin typeface="Helvetica" panose="020B0604020202020204" pitchFamily="34" charset="0"/>
              <a:cs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150" b="1" dirty="0">
              <a:solidFill>
                <a:srgbClr val="002060"/>
              </a:solidFill>
            </a:endParaRPr>
          </a:p>
          <a:p>
            <a:pPr lvl="0" algn="ctr">
              <a:buFont typeface="Wingdings" pitchFamily="2" charset="2"/>
              <a:buChar char="ü"/>
            </a:pPr>
            <a:r>
              <a:rPr lang="ml-IN" sz="1150" b="1" dirty="0">
                <a:solidFill>
                  <a:srgbClr val="002060"/>
                </a:solidFill>
              </a:rPr>
              <a:t>ഡോസ്</a:t>
            </a:r>
            <a:r>
              <a:rPr lang="en-US" sz="1150" b="1" dirty="0">
                <a:solidFill>
                  <a:srgbClr val="002060"/>
                </a:solidFill>
              </a:rPr>
              <a:t> </a:t>
            </a:r>
          </a:p>
          <a:p>
            <a:pPr lvl="0" algn="ctr">
              <a:buFont typeface="Wingdings" pitchFamily="2" charset="2"/>
              <a:buChar char="ü"/>
            </a:pPr>
            <a:endParaRPr lang="en-US" sz="1150" b="1" dirty="0">
              <a:solidFill>
                <a:srgbClr val="002060"/>
              </a:solidFill>
            </a:endParaRPr>
          </a:p>
          <a:p>
            <a:pPr lvl="0">
              <a:buFont typeface="Arial" pitchFamily="34" charset="0"/>
              <a:buChar char="•"/>
            </a:pPr>
            <a:r>
              <a:rPr lang="en-IN" sz="1150" dirty="0">
                <a:solidFill>
                  <a:srgbClr val="002060"/>
                </a:solidFill>
              </a:rPr>
              <a:t>KYC </a:t>
            </a:r>
            <a:r>
              <a:rPr lang="ml-IN" sz="1150" dirty="0">
                <a:solidFill>
                  <a:srgbClr val="002060"/>
                </a:solidFill>
              </a:rPr>
              <a:t>മാനദണ്ഡങ്ങൾ കർശനമായി പാലിക്കുന്ന ഉപഭോക്താക്കളെ തിരിച്ചറിയുക. ഉപഭോക്താവുമായി ഇടപഴകുക, സാമ്പത്തിക ബോധവൽക്കരണ പരിപാടികൾ നടത്തുക, അവന്റെ പ്രൊഫൈലും ആവശ്യകതയും മനസ്സിലാക്കുക, ബാങ്കിന്റെ ഉറവിട നിലവാരമുള്ള അക്കൗണ്ടുകൾ.</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dirty="0">
                <a:solidFill>
                  <a:srgbClr val="002060"/>
                </a:solidFill>
              </a:rPr>
              <a:t>ഉപഭോക്താവിന്റെ രഹസ്യസ്വഭാവം നിലനിർത്തുകയും പ്രാദേശിക പ്രദേശത്തെയും ഭാഷയെയും കുറിച്ചുള്ള അറിവും ഉണ്ടായിരിക്കുകയും ചെയ്യുക.</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dirty="0">
                <a:solidFill>
                  <a:srgbClr val="002060"/>
                </a:solidFill>
              </a:rPr>
              <a:t>വിവരങ്ങളുടെ രഹസ്യസ്വഭാവം സംരക്ഷിക്കുന്നതിനായി ബാങ്കിന്റെ ഉപഭോക്തൃ വിവരങ്ങൾ, രേഖകൾ, രേഖകൾ, ആസ്തികൾ എന്നിവ വേർതിരിച്ച് വ്യക്തമായി തിരിച്ചറിയുക.</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dirty="0">
                <a:solidFill>
                  <a:srgbClr val="002060"/>
                </a:solidFill>
              </a:rPr>
              <a:t>ബാങ്കിനെ പ്രതിനിധീകരിച്ച് ഉപഭോക്താവ് നടത്തുന്ന എല്ലാ ഇടപാടുകൾക്കും ഇഷ്യൂ സിസ്റ്റം സ്ഥിരമായി ഓൺ-ലൈൻ രസീത് ജനറേറ്റ് ചെയ്യുന്നു.</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dirty="0">
                <a:solidFill>
                  <a:srgbClr val="002060"/>
                </a:solidFill>
              </a:rPr>
              <a:t>ദിവസത്തിൽ 4 മണിക്കൂർ / ആഴ്‌ചയിൽ 5 ദിവസം സ്മാർട്ട് സാത്തി</a:t>
            </a:r>
            <a:r>
              <a:rPr lang="en-IN" sz="1150" dirty="0">
                <a:solidFill>
                  <a:srgbClr val="002060"/>
                </a:solidFill>
              </a:rPr>
              <a:t> </a:t>
            </a:r>
            <a:r>
              <a:rPr lang="ml-IN" sz="1150" dirty="0">
                <a:solidFill>
                  <a:srgbClr val="002060"/>
                </a:solidFill>
              </a:rPr>
              <a:t>സിസ്റ്റത്തിലേക്ക് സ്വയം / സ്വയം ലോഗിൻ ചെയ്യുക.</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dirty="0">
                <a:solidFill>
                  <a:srgbClr val="002060"/>
                </a:solidFill>
              </a:rPr>
              <a:t>എല്ലാ രജിസ്റ്ററുകളും പരിപാലിക്കുകയും ബാങ്ക് നിർദ്ദേശിച്ച നിർബന്ധിത പോസ്റ്ററുകൾ/സർട്ടിഫിക്കറ്റുകൾ ശ്രദ്ധാപൂർവ്വം പ്രദർശിപ്പിക്കുകയും ചെയ്യുക.</a:t>
            </a:r>
            <a:endParaRPr lang="en-US" sz="1150" dirty="0">
              <a:solidFill>
                <a:srgbClr val="002060"/>
              </a:solidFill>
            </a:endParaRPr>
          </a:p>
          <a:p>
            <a:pPr lvl="0">
              <a:buFont typeface="Arial" pitchFamily="34" charset="0"/>
              <a:buChar char="•"/>
            </a:pPr>
            <a:endParaRPr lang="ml-IN" sz="1150" dirty="0">
              <a:solidFill>
                <a:srgbClr val="002060"/>
              </a:solidFill>
            </a:endParaRPr>
          </a:p>
          <a:p>
            <a:pPr lvl="0">
              <a:buFont typeface="Arial" pitchFamily="34" charset="0"/>
              <a:buChar char="•"/>
            </a:pPr>
            <a:r>
              <a:rPr lang="ml-IN" sz="1150">
                <a:solidFill>
                  <a:srgbClr val="002060"/>
                </a:solidFill>
              </a:rPr>
              <a:t>എച്ച്‌ഡിഎഫ്‌സി ബാങ്ക് അക്കൗണ്ടിൽ നിന്ന് പണം പിൻവലിക്കുന്നതിന്റെ മൂല്യവുമായി സ്മാർട്ട് സാത്തി ഇടപാട് മൂല്യം പൊരുത്തപ്പെടുന്നുണ്ടെന്ന് ഉറപ്പാക്കുക.</a:t>
            </a:r>
            <a:endParaRPr lang="en-IN" sz="1150" dirty="0">
              <a:solidFill>
                <a:srgbClr val="002060"/>
              </a:solidFill>
            </a:endParaRPr>
          </a:p>
          <a:p>
            <a:pPr>
              <a:buFont typeface="Arial" pitchFamily="34" charset="0"/>
              <a:buChar char="•"/>
            </a:pPr>
            <a:endParaRPr lang="en-IN" sz="1150" dirty="0">
              <a:solidFill>
                <a:srgbClr val="002060"/>
              </a:solidFill>
            </a:endParaRPr>
          </a:p>
        </p:txBody>
      </p:sp>
      <p:sp>
        <p:nvSpPr>
          <p:cNvPr id="6" name="Rectangle 5"/>
          <p:cNvSpPr/>
          <p:nvPr/>
        </p:nvSpPr>
        <p:spPr>
          <a:xfrm>
            <a:off x="0" y="245674"/>
            <a:ext cx="8956298" cy="369332"/>
          </a:xfrm>
          <a:prstGeom prst="rect">
            <a:avLst/>
          </a:prstGeom>
        </p:spPr>
        <p:txBody>
          <a:bodyPr wrap="none">
            <a:spAutoFit/>
          </a:bodyPr>
          <a:lstStyle/>
          <a:p>
            <a:r>
              <a:rPr lang="ml-IN" b="1" dirty="0">
                <a:solidFill>
                  <a:schemeClr val="bg1"/>
                </a:solidFill>
                <a:latin typeface="Helvetica" panose="020B0604020202020204" pitchFamily="34" charset="0"/>
                <a:cs typeface="Helvetica" panose="020B0604020202020204" pitchFamily="34" charset="0"/>
              </a:rPr>
              <a:t>ബിസിനസ് കറസ്‌പോണ്ടന്റുകൾക്കുള്ള ചെയ്യേണ്ടതും ചെയ്യരുതാത്തതും</a:t>
            </a:r>
            <a:endParaRPr lang="en-US"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endParaRPr lang="en-US" sz="1150" b="1" dirty="0">
              <a:solidFill>
                <a:srgbClr val="C00000"/>
              </a:solidFill>
            </a:endParaRPr>
          </a:p>
          <a:p>
            <a:pPr algn="ctr"/>
            <a:r>
              <a:rPr lang="en-US" sz="1150" b="1" dirty="0">
                <a:solidFill>
                  <a:srgbClr val="C00000"/>
                </a:solidFill>
              </a:rPr>
              <a:t>X </a:t>
            </a:r>
            <a:r>
              <a:rPr lang="ml-IN" sz="1150" b="1" dirty="0">
                <a:solidFill>
                  <a:srgbClr val="C00000"/>
                </a:solidFill>
              </a:rPr>
              <a:t>ഡോണ്ട്സ്</a:t>
            </a:r>
            <a:endParaRPr lang="en-US" sz="1150" b="1" dirty="0">
              <a:solidFill>
                <a:srgbClr val="C00000"/>
              </a:solidFill>
            </a:endParaRPr>
          </a:p>
          <a:p>
            <a:pPr algn="ctr"/>
            <a:r>
              <a:rPr lang="en-US" sz="1150" b="1" dirty="0">
                <a:solidFill>
                  <a:srgbClr val="C00000"/>
                </a:solidFill>
              </a:rPr>
              <a:t> </a:t>
            </a:r>
          </a:p>
          <a:p>
            <a:pPr>
              <a:buFont typeface="Arial" pitchFamily="34" charset="0"/>
              <a:buChar char="•"/>
            </a:pPr>
            <a:r>
              <a:rPr lang="ml-IN" sz="1150" dirty="0">
                <a:solidFill>
                  <a:srgbClr val="C00000"/>
                </a:solidFill>
              </a:rPr>
              <a:t>ബിസി ഉപഭോക്താക്കളിൽ നിന്ന് നേരിട്ടോ അല്ലാതെയോ അധിക സേവന നിരക്കുകൾ ഈടാക്കാൻ പാടില്ല.</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ഏതെങ്കിലും വായ്പ അനുവദിക്കുന്നതിന് ബിസിക്ക് അധികാരമില്ല.</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ബിസി ഏതെങ്കിലും രാഷ്ട്രീയ/മത സംഘടനകളുമായി ബന്ധമുള്ളവരായിരിക്കരുത്.</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ഒന്നിലധികം അല്ലെങ്കിൽ വിഭജിച്ച ഇടപാടുകൾ നടത്താൻ ബിസി ഉപഭോക്താക്കളെ പ്രോത്സാഹിപ്പിക്കരുത്.</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ക്രെഡിറ്റ് ഡെലിവറിക്ക് പകരമായി ഇതര ഉൽപ്പന്നങ്ങൾ ശുപാർശ ചെയ്യുകയോ നിർബന്ധിക്കുകയോ ചെയ്യരുത്. ഉദാ: വായ്പ വിതരണത്തിനായി ഇൻഷുറൻസ്, പെൻഷൻ അല്ലെങ്കിൽ മറ്റ് ഉൽപ്പന്നങ്ങൾ നിർബന്ധിച്ച് വിൽക്കുന്നു</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പ്രിൻസിപ്പൽ വാഗ്ദാനം ചെയ്യുന്ന സേവനങ്ങളുടെ പരിധിക്കപ്പുറം എന്തെങ്കിലും ആനുകൂല്യങ്ങളോ ആനുകൂല്യങ്ങളോ തെറ്റായ പ്രതീക്ഷകളോ നൽകി ഉപഭോക്താക്കളെ വശീകരിക്കാതിരിക്കാൻ പ്രത്യേകം ശ്രദ്ധിക്കേണ്ടതാണ്.</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ബിസി അവന്റെ / അവളുടെ ലോഗിൻ ഐഡിയും പാസ്‌വേഡും പുറത്തുള്ള മറ്റാരുമായും പങ്കിടരുത്.</a:t>
            </a:r>
            <a:endParaRPr lang="en-US" sz="1150" dirty="0">
              <a:solidFill>
                <a:srgbClr val="C00000"/>
              </a:solidFill>
            </a:endParaRPr>
          </a:p>
          <a:p>
            <a:pPr>
              <a:buFont typeface="Arial" pitchFamily="34" charset="0"/>
              <a:buChar char="•"/>
            </a:pPr>
            <a:endParaRPr lang="ml-IN" sz="1150" dirty="0">
              <a:solidFill>
                <a:srgbClr val="C00000"/>
              </a:solidFill>
            </a:endParaRPr>
          </a:p>
          <a:p>
            <a:pPr>
              <a:buFont typeface="Arial" pitchFamily="34" charset="0"/>
              <a:buChar char="•"/>
            </a:pPr>
            <a:r>
              <a:rPr lang="ml-IN" sz="1150" dirty="0">
                <a:solidFill>
                  <a:srgbClr val="C00000"/>
                </a:solidFill>
              </a:rPr>
              <a:t>ബിസി അവന്റെ/അവളുടെ സ്വകാര്യ വിവരങ്ങൾ അപ്ഡേറ്റ് ചെയ്യാൻ പാടില്ല ഉദാ. ഉപഭോക്താവിനായി അക്കൗണ്ട് തുറക്കുമ്പോൾ ഇമെയിൽ ഐഡി, മൊബൈൽ നമ്പർ, മെയിലിംഗ് വിലാസം.</a:t>
            </a:r>
            <a:r>
              <a:rPr lang="en-US" sz="1150" b="1" dirty="0">
                <a:solidFill>
                  <a:srgbClr val="C00000"/>
                </a:solidFill>
              </a:rPr>
              <a:t> </a:t>
            </a:r>
          </a:p>
          <a:p>
            <a:endParaRPr lang="en-US" sz="1150" dirty="0">
              <a:solidFill>
                <a:srgbClr val="C00000"/>
              </a:solidFill>
            </a:endParaRPr>
          </a:p>
          <a:p>
            <a:pPr algn="just"/>
            <a:endParaRPr lang="en-US" sz="1150" dirty="0">
              <a:solidFill>
                <a:srgbClr val="C00000"/>
              </a:solidFill>
            </a:endParaRPr>
          </a:p>
          <a:p>
            <a:pPr algn="just"/>
            <a:endParaRPr lang="en-US" sz="1150" dirty="0">
              <a:solidFill>
                <a:srgbClr val="C00000"/>
              </a:solidFill>
            </a:endParaRPr>
          </a:p>
          <a:p>
            <a:pPr algn="just"/>
            <a:endParaRPr lang="en-US" sz="1150" dirty="0">
              <a:solidFill>
                <a:srgbClr val="C00000"/>
              </a:solidFill>
            </a:endParaRPr>
          </a:p>
          <a:p>
            <a:pPr>
              <a:buFont typeface="Arial" pitchFamily="34" charset="0"/>
              <a:buChar char="•"/>
            </a:pPr>
            <a:endParaRPr lang="en-IN" sz="1150" dirty="0">
              <a:solidFill>
                <a:srgbClr val="C00000"/>
              </a:solidFill>
            </a:endParaRPr>
          </a:p>
          <a:p>
            <a:pPr>
              <a:buFont typeface="Arial" pitchFamily="34" charset="0"/>
              <a:buChar char="•"/>
            </a:pPr>
            <a:endParaRPr lang="en-IN" sz="1150" dirty="0">
              <a:solidFill>
                <a:srgbClr val="C00000"/>
              </a:solidFill>
            </a:endParaRPr>
          </a:p>
          <a:p>
            <a:pPr>
              <a:buFont typeface="Arial" pitchFamily="34" charset="0"/>
              <a:buChar char="•"/>
            </a:pPr>
            <a:endParaRPr lang="en-IN" sz="1150" dirty="0">
              <a:solidFill>
                <a:srgbClr val="C00000"/>
              </a:solidFill>
            </a:endParaRPr>
          </a:p>
          <a:p>
            <a:pPr>
              <a:buFont typeface="Arial" pitchFamily="34" charset="0"/>
              <a:buChar char="•"/>
            </a:pPr>
            <a:endParaRPr lang="en-IN" sz="1150" dirty="0">
              <a:solidFill>
                <a:srgbClr val="C00000"/>
              </a:solidFill>
            </a:endParaRPr>
          </a:p>
          <a:p>
            <a:pPr>
              <a:buFont typeface="Arial" pitchFamily="34" charset="0"/>
              <a:buChar char="•"/>
            </a:pPr>
            <a:endParaRPr lang="en-IN" sz="115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1024BB1-B8A9-493F-A8AE-A2F0D63EF041}"/>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nSpc>
                <a:spcPct val="150000"/>
              </a:lnSpc>
            </a:pPr>
            <a:r>
              <a:rPr lang="ml-IN" sz="1800" dirty="0">
                <a:solidFill>
                  <a:srgbClr val="002060"/>
                </a:solidFill>
              </a:rPr>
              <a:t>രജിസ്റ്റർ പരിപാലിക്കുന്ന</a:t>
            </a:r>
            <a:r>
              <a:rPr lang="ml-IN" sz="1800" b="1" dirty="0">
                <a:solidFill>
                  <a:srgbClr val="002060"/>
                </a:solidFill>
              </a:rPr>
              <a:t>ത്നിർബന്ധമാണ്</a:t>
            </a:r>
            <a:r>
              <a:rPr lang="en-US" sz="1800" b="1" dirty="0">
                <a:solidFill>
                  <a:srgbClr val="002060"/>
                </a:solidFill>
              </a:rPr>
              <a:t> </a:t>
            </a:r>
            <a:r>
              <a:rPr lang="ml-IN" sz="1800" dirty="0">
                <a:solidFill>
                  <a:srgbClr val="002060"/>
                </a:solidFill>
              </a:rPr>
              <a:t>എല്ലാ ഏജന്റുമാർക്കും.</a:t>
            </a:r>
            <a:endParaRPr lang="en-US" sz="1800" dirty="0">
              <a:solidFill>
                <a:srgbClr val="002060"/>
              </a:solidFill>
            </a:endParaRPr>
          </a:p>
          <a:p>
            <a:pPr>
              <a:lnSpc>
                <a:spcPct val="150000"/>
              </a:lnSpc>
            </a:pPr>
            <a:r>
              <a:rPr lang="ml-IN" sz="1800" dirty="0">
                <a:solidFill>
                  <a:srgbClr val="002060"/>
                </a:solidFill>
              </a:rPr>
              <a:t>ജോലികൾ രജിസ്റ്റർ ചെയ്യുക</a:t>
            </a:r>
            <a:r>
              <a:rPr lang="en-US" sz="1800" dirty="0">
                <a:solidFill>
                  <a:srgbClr val="002060"/>
                </a:solidFill>
              </a:rPr>
              <a:t> </a:t>
            </a:r>
            <a:r>
              <a:rPr lang="ml-IN" sz="1800" b="1" dirty="0">
                <a:solidFill>
                  <a:srgbClr val="002060"/>
                </a:solidFill>
              </a:rPr>
              <a:t>പോലെ തെളിവ്</a:t>
            </a:r>
            <a:r>
              <a:rPr lang="en-US" sz="1800" b="1" dirty="0">
                <a:solidFill>
                  <a:srgbClr val="002060"/>
                </a:solidFill>
              </a:rPr>
              <a:t> </a:t>
            </a:r>
            <a:r>
              <a:rPr lang="ml-IN" sz="1800" dirty="0">
                <a:solidFill>
                  <a:srgbClr val="002060"/>
                </a:solidFill>
              </a:rPr>
              <a:t>എന്തെങ്കിലും തർക്കങ്ങൾ ഉണ്ടായാൽ.</a:t>
            </a:r>
            <a:endParaRPr lang="en-US" sz="1800" dirty="0">
              <a:solidFill>
                <a:srgbClr val="002060"/>
              </a:solidFill>
            </a:endParaRPr>
          </a:p>
          <a:p>
            <a:pPr>
              <a:lnSpc>
                <a:spcPct val="150000"/>
              </a:lnSpc>
            </a:pPr>
            <a:r>
              <a:rPr lang="ml-IN" sz="1800" dirty="0">
                <a:solidFill>
                  <a:srgbClr val="002060"/>
                </a:solidFill>
              </a:rPr>
              <a:t>ഏജന്റുമാർ പരിപാലിക്കേണ്ട രജിസ്‌റ്റർ ഫോർമാറ്റുകൾ ചുവടെയുണ്ട്.</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1" y="217687"/>
            <a:ext cx="9240253" cy="461665"/>
          </a:xfrm>
          <a:prstGeom prst="rect">
            <a:avLst/>
          </a:prstGeom>
          <a:noFill/>
        </p:spPr>
        <p:txBody>
          <a:bodyPr wrap="square">
            <a:spAutoFit/>
          </a:bodyPr>
          <a:lstStyle/>
          <a:p>
            <a:r>
              <a:rPr lang="ml-IN" sz="2300" b="1" dirty="0">
                <a:solidFill>
                  <a:schemeClr val="bg1"/>
                </a:solidFill>
                <a:latin typeface="Helvetica" panose="020B0604020202020204" pitchFamily="34" charset="0"/>
                <a:cs typeface="Helvetica" panose="020B0604020202020204" pitchFamily="34" charset="0"/>
              </a:rPr>
              <a:t>നിർബന്ധിത രജിസ്റ്ററുകൾ ഏജന്റുമാർ പരിപാലിക്കണം</a:t>
            </a:r>
            <a:endParaRPr lang="en-IN" sz="23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201929212"/>
              </p:ext>
            </p:extLst>
          </p:nvPr>
        </p:nvGraphicFramePr>
        <p:xfrm>
          <a:off x="119936" y="2412336"/>
          <a:ext cx="11209125" cy="68769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900" u="none" strike="noStrike" dirty="0">
                          <a:effectLst/>
                        </a:rPr>
                        <a:t>                                                                                                                                                                                           </a:t>
                      </a:r>
                      <a:r>
                        <a:rPr lang="ml-IN" sz="1200" b="1" u="none" strike="noStrike" dirty="0">
                          <a:effectLst/>
                        </a:rPr>
                        <a:t>പരാതി രജിസ്റ്റർ</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ml-IN" sz="1000" u="none" strike="noStrike" dirty="0">
                          <a:effectLst/>
                        </a:rPr>
                        <a:t>പരാതിക്കാരന്റെ പേര്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കസ്റ്റമർ ഐഡി</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FD/RA/DP </a:t>
                      </a:r>
                      <a:r>
                        <a:rPr lang="ml-IN" sz="1000" u="none" strike="noStrike" dirty="0">
                          <a:effectLst/>
                        </a:rPr>
                        <a:t>നമ്പർ</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കസ്റ്റമർ ഡോക്കറ്റ് നമ്പർ</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ഉപഭോക്തൃ മൊബൈൽ</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ബന്ധപ്പെടേണ്ട നമ്പർ</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ഇമെയിൽ</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അക്നോളജ്മെന്റ് അയച്ചു</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വിഭാഗം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ഉപവിഭാഗം</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വിവരങ്ങളുടെ ഉറവിടം</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പരാതിയുടെ സ്വഭാവം</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വിശദമായ നിർദ്ദേശം</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ഉപഭോക്തൃ നഗരം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2495782256"/>
              </p:ext>
            </p:extLst>
          </p:nvPr>
        </p:nvGraphicFramePr>
        <p:xfrm>
          <a:off x="80351" y="3302915"/>
          <a:ext cx="11209125" cy="704850"/>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ml-IN" sz="1200" b="1" u="none" strike="noStrike" dirty="0">
                          <a:effectLst/>
                        </a:rPr>
                        <a:t>ട്രാൻസാക്ഷൻ രജിസ്റ്റർ</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ml-IN" sz="1100" u="none" strike="noStrike" dirty="0">
                          <a:effectLst/>
                        </a:rPr>
                        <a:t>തീയതി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100" u="none" strike="noStrike" dirty="0">
                          <a:effectLst/>
                        </a:rPr>
                        <a:t>ഇടപാടിന്റെ സമയം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100" u="none" strike="noStrike" dirty="0">
                          <a:effectLst/>
                        </a:rPr>
                        <a:t>ഉപഭോക്താവിന്റെ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A/c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900" u="none" strike="noStrike" dirty="0">
                          <a:effectLst/>
                        </a:rPr>
                        <a:t>ഇടപാടിന്റെ തരം</a:t>
                      </a:r>
                    </a:p>
                    <a:p>
                      <a:pPr algn="ctr" fontAlgn="ctr"/>
                      <a:r>
                        <a:rPr lang="ml-IN" sz="900" u="none" strike="noStrike" dirty="0">
                          <a:effectLst/>
                        </a:rPr>
                        <a:t>ഉദാ. പണം നിക്ഷേപിക്കുക അല്ലെങ്കിൽ പണം പിൻവലിക്കൽ</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100" u="none" strike="noStrike" dirty="0">
                          <a:effectLst/>
                        </a:rPr>
                        <a:t>തുക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100" u="none" strike="noStrike" dirty="0">
                          <a:effectLst/>
                        </a:rPr>
                        <a:t>ബാങ്കിന്റെ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050" u="none" strike="noStrike" dirty="0">
                          <a:effectLst/>
                        </a:rPr>
                        <a:t>ഇടപാടിന്റെ അവസ്ഥ</a:t>
                      </a:r>
                    </a:p>
                    <a:p>
                      <a:pPr algn="ctr" fontAlgn="ctr"/>
                      <a:r>
                        <a:rPr lang="en-IN" sz="1050" u="none" strike="noStrike" dirty="0">
                          <a:effectLst/>
                        </a:rPr>
                        <a:t>Success/ </a:t>
                      </a:r>
                      <a:r>
                        <a:rPr lang="ml-IN" sz="1050" u="none" strike="noStrike" dirty="0">
                          <a:effectLst/>
                        </a:rPr>
                        <a:t>നിരസിക്കുക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RRN </a:t>
                      </a:r>
                      <a:r>
                        <a:rPr lang="ml-IN" sz="1100" u="none" strike="noStrike" dirty="0">
                          <a:effectLst/>
                        </a:rPr>
                        <a:t>നമ്പർ</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l-IN" sz="1100" u="none" strike="noStrike" dirty="0">
                          <a:effectLst/>
                        </a:rPr>
                        <a:t>ഉപഭോക്തൃ ഒപ്പ്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7119068"/>
              </p:ext>
            </p:extLst>
          </p:nvPr>
        </p:nvGraphicFramePr>
        <p:xfrm>
          <a:off x="40767" y="4158138"/>
          <a:ext cx="11288294" cy="53721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ml-IN" sz="1200" b="1" u="none" strike="noStrike" dirty="0">
                          <a:effectLst/>
                        </a:rPr>
                        <a:t>രജിസ്റ്റർ സന്ദർശിക്കുക</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ml-IN" sz="1100" u="none" strike="noStrike" dirty="0">
                          <a:effectLst/>
                        </a:rPr>
                        <a:t>തീയതി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സമയം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സന്ദർശകന്റെ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സംഘടനയുടെ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സന്ദർശകന്റെ പദവി</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പ്രതികരണം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000" u="none" strike="noStrike" dirty="0">
                          <a:effectLst/>
                        </a:rPr>
                        <a:t>വിസിറ്റിംഗ് ഓഫീസറുടെ ഒപ്പ്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900" u="none" strike="noStrike" dirty="0">
                          <a:effectLst/>
                        </a:rPr>
                        <a:t>ലഭിച്ച ഫീഡ്‌ബാക്കിൽ നടപടി സ്വീകരിച്ചു</a:t>
                      </a:r>
                      <a:endParaRPr lang="en-IN" sz="9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700" u="none" strike="noStrike" dirty="0">
                          <a:effectLst/>
                        </a:rPr>
                        <a:t>നടപടി എടുക്കുന്ന തീയതി</a:t>
                      </a:r>
                      <a:endParaRPr lang="en-IN" sz="7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800" u="none" strike="noStrike" dirty="0">
                          <a:effectLst/>
                        </a:rPr>
                        <a:t>ബിസി ഏജന്റിന്റെ ഒപ്പ്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1897017931"/>
              </p:ext>
            </p:extLst>
          </p:nvPr>
        </p:nvGraphicFramePr>
        <p:xfrm>
          <a:off x="119935" y="4898232"/>
          <a:ext cx="11209125" cy="70485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200" u="none" strike="noStrike" dirty="0">
                          <a:effectLst/>
                        </a:rPr>
                        <a:t> </a:t>
                      </a:r>
                      <a:r>
                        <a:rPr lang="ml-IN" sz="1200" b="1" u="none" strike="noStrike" dirty="0">
                          <a:effectLst/>
                        </a:rPr>
                        <a:t>അക്കൗണ്ട് തുറക്കുന്ന രജിസ്റ്റർ</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ml-IN" sz="1100" u="none" strike="noStrike" dirty="0">
                          <a:effectLst/>
                        </a:rPr>
                        <a:t>ലീഡ് ജനറേഷൻ തീയതി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ഉപഭോക്താവിന്റെ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കസ്റ്റമർ കോൺടാക്റ്റ് നമ്പർ.</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ലീഡ് നമ്പർ.</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CA/ SB/</a:t>
                      </a:r>
                      <a:r>
                        <a:rPr lang="en-IN" sz="1100" u="none" strike="noStrike" dirty="0" err="1">
                          <a:effectLst/>
                        </a:rPr>
                        <a:t>sal</a:t>
                      </a:r>
                      <a:r>
                        <a:rPr lang="en-IN" sz="1100" u="none" strike="noStrike" dirty="0">
                          <a:effectLst/>
                        </a:rPr>
                        <a:t> </a:t>
                      </a:r>
                      <a:r>
                        <a:rPr lang="ml-IN" sz="1100" u="none" strike="noStrike" dirty="0">
                          <a:effectLst/>
                        </a:rPr>
                        <a:t>തരം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അക്കൗണ്ട് തുറക്കുന്ന തീയതി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ബിസി ഏജന്റിന്റെ ഒപ്പ്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4158192078"/>
              </p:ext>
            </p:extLst>
          </p:nvPr>
        </p:nvGraphicFramePr>
        <p:xfrm>
          <a:off x="119935" y="5638327"/>
          <a:ext cx="11209124" cy="56769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ml-IN" sz="1200" b="1" u="none" strike="noStrike" dirty="0">
                          <a:effectLst/>
                        </a:rPr>
                        <a:t>സ്ഥിരമായ / ആവർത്തിച്ചുള്ള ഡെപ്പോസിറ്റ് രജിസ്റ്റർ</a:t>
                      </a:r>
                      <a:endParaRPr lang="en-IN" sz="12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ml-IN" sz="1100" u="none" strike="noStrike" dirty="0">
                          <a:effectLst/>
                        </a:rPr>
                        <a:t>ശ്രീ 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ഉപഭോക്താവിന്റെ പേര്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900" u="none" strike="noStrike" dirty="0">
                          <a:effectLst/>
                        </a:rPr>
                        <a:t>മാസ്ക്ഡ് ആക്‌സി നമ്പർ</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നിക്ഷേപത്തിന്റെ തരം (</a:t>
                      </a:r>
                      <a:r>
                        <a:rPr lang="en-IN" sz="1100" u="none" strike="noStrike" dirty="0">
                          <a:effectLst/>
                        </a:rPr>
                        <a:t>FD/RD)</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തുക </a:t>
                      </a:r>
                      <a:r>
                        <a:rPr lang="en-IN" sz="1100" u="none" strike="noStrike" dirty="0">
                          <a:effectLst/>
                        </a:rPr>
                        <a:t>INR-</a:t>
                      </a:r>
                      <a:r>
                        <a:rPr lang="ml-IN" sz="1100" u="none" strike="noStrike" dirty="0">
                          <a:effectLst/>
                        </a:rPr>
                        <a:t>ൽ നിക്ഷേപിക്കുക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നിക്ഷേപത്തിന്റെ കാലാവധി</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l-IN" sz="1100" u="none" strike="noStrike" dirty="0">
                          <a:effectLst/>
                        </a:rPr>
                        <a:t>ഉപഭോക്തൃ ഒപ്പ്</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860"/>
            <a:ext cx="7912744" cy="646331"/>
          </a:xfrm>
          <a:prstGeom prst="rect">
            <a:avLst/>
          </a:prstGeom>
        </p:spPr>
        <p:txBody>
          <a:bodyPr wrap="none">
            <a:spAutoFit/>
          </a:bodyPr>
          <a:lstStyle/>
          <a:p>
            <a:pPr lvl="0">
              <a:defRPr/>
            </a:pPr>
            <a:r>
              <a:rPr lang="ml-IN" sz="3600" b="1" dirty="0">
                <a:solidFill>
                  <a:schemeClr val="bg1"/>
                </a:solidFill>
              </a:rPr>
              <a:t>ഓരോ ആവശ്യത്തിനും വായ്പ</a:t>
            </a:r>
            <a:endParaRPr kumimoji="0" lang="en-US" sz="36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3371049605"/>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849937" cy="307777"/>
          </a:xfrm>
          <a:prstGeom prst="rect">
            <a:avLst/>
          </a:prstGeom>
          <a:noFill/>
        </p:spPr>
        <p:txBody>
          <a:bodyPr wrap="square" rtlCol="0">
            <a:spAutoFit/>
          </a:bodyPr>
          <a:lstStyle/>
          <a:p>
            <a:r>
              <a:rPr lang="ml-IN" sz="1400" b="1" u="sng" dirty="0"/>
              <a:t>വായ്പകൾക്കുള്ള ലീഡുകൾ സൃഷ്ടിക്കുന്നതിനുള്ള പ്രക്രിയ</a:t>
            </a:r>
            <a:endParaRPr lang="en-IN" sz="1400"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1588008" y="900510"/>
            <a:ext cx="8895664" cy="892552"/>
          </a:xfrm>
          <a:prstGeom prst="rect">
            <a:avLst/>
          </a:prstGeom>
          <a:noFill/>
        </p:spPr>
        <p:txBody>
          <a:bodyPr wrap="square" rtlCol="0">
            <a:spAutoFit/>
          </a:bodyPr>
          <a:lstStyle/>
          <a:p>
            <a:pPr algn="ctr">
              <a:spcBef>
                <a:spcPts val="600"/>
              </a:spcBef>
              <a:spcAft>
                <a:spcPts val="600"/>
              </a:spcAft>
            </a:pPr>
            <a:r>
              <a:rPr lang="ml-IN" sz="1400" dirty="0"/>
              <a:t>ഇപ്പോൾ എല്ലാ ബെസ്റ്റ് ഇൻ ക്ലാസ് </a:t>
            </a:r>
            <a:r>
              <a:rPr lang="en-IN" sz="1400" dirty="0"/>
              <a:t>HDFC </a:t>
            </a:r>
            <a:r>
              <a:rPr lang="ml-IN" sz="1400" dirty="0"/>
              <a:t>ബാങ്ക് ലോണുകളും </a:t>
            </a:r>
            <a:r>
              <a:rPr lang="en-IN" sz="1400" dirty="0"/>
              <a:t>BC </a:t>
            </a:r>
            <a:r>
              <a:rPr lang="ml-IN" sz="1400" dirty="0"/>
              <a:t>സെന്റർ വഴി ഉപഭോക്താക്കൾക്ക് ലഭിക്കും.</a:t>
            </a:r>
            <a:r>
              <a:rPr lang="en-IN" sz="1400" dirty="0"/>
              <a:t> </a:t>
            </a:r>
          </a:p>
          <a:p>
            <a:pPr algn="ctr">
              <a:spcBef>
                <a:spcPts val="600"/>
              </a:spcBef>
              <a:spcAft>
                <a:spcPts val="600"/>
              </a:spcAft>
            </a:pPr>
            <a:r>
              <a:rPr lang="en-IN" sz="1400" dirty="0"/>
              <a:t>HDFC BC/BF </a:t>
            </a:r>
            <a:r>
              <a:rPr lang="ml-IN" sz="1400" dirty="0"/>
              <a:t>ഏജന്റുമാർക്കായി ലീഡ് ജനറേഷനായി ആകെ 16 ഉൽപ്പന്നങ്ങൾ ലഭ്യമാണ്</a:t>
            </a:r>
            <a:endParaRPr lang="en-IN" sz="1400"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803427"/>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l-IN" sz="1400" dirty="0"/>
              <a:t>ലോൺ ഉൽപ്പന്നങ്ങൾ</a:t>
            </a:r>
            <a:endParaRPr lang="en-IN" sz="1400"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ml-IN" sz="1400" dirty="0"/>
              <a:t>ടൂ വീലർ ലോൺ</a:t>
            </a:r>
          </a:p>
          <a:p>
            <a:pPr marL="285750" indent="-285750">
              <a:spcBef>
                <a:spcPts val="600"/>
              </a:spcBef>
              <a:buFont typeface="Arial" panose="020B0604020202020204" pitchFamily="34" charset="0"/>
              <a:buChar char="•"/>
            </a:pPr>
            <a:r>
              <a:rPr lang="ml-IN" sz="1400" dirty="0"/>
              <a:t>കാർ ലോൺ</a:t>
            </a:r>
          </a:p>
          <a:p>
            <a:pPr marL="285750" indent="-285750">
              <a:spcBef>
                <a:spcPts val="600"/>
              </a:spcBef>
              <a:buFont typeface="Arial" panose="020B0604020202020204" pitchFamily="34" charset="0"/>
              <a:buChar char="•"/>
            </a:pPr>
            <a:r>
              <a:rPr lang="ml-IN" sz="1400" dirty="0"/>
              <a:t>സ്വർണ്ണ വായ്പ</a:t>
            </a:r>
          </a:p>
          <a:p>
            <a:pPr marL="285750" indent="-285750">
              <a:spcBef>
                <a:spcPts val="600"/>
              </a:spcBef>
              <a:buFont typeface="Arial" panose="020B0604020202020204" pitchFamily="34" charset="0"/>
              <a:buChar char="•"/>
            </a:pPr>
            <a:r>
              <a:rPr lang="ml-IN" sz="1400" dirty="0"/>
              <a:t>ഹോം ലോൺ</a:t>
            </a:r>
          </a:p>
          <a:p>
            <a:pPr marL="285750" indent="-285750">
              <a:spcBef>
                <a:spcPts val="600"/>
              </a:spcBef>
              <a:buFont typeface="Arial" panose="020B0604020202020204" pitchFamily="34" charset="0"/>
              <a:buChar char="•"/>
            </a:pPr>
            <a:r>
              <a:rPr lang="ml-IN" sz="1400" dirty="0"/>
              <a:t>വ്യക്തിഗത വായ്പ</a:t>
            </a:r>
          </a:p>
          <a:p>
            <a:pPr marL="285750" indent="-285750">
              <a:spcBef>
                <a:spcPts val="600"/>
              </a:spcBef>
              <a:buFont typeface="Arial" panose="020B0604020202020204" pitchFamily="34" charset="0"/>
              <a:buChar char="•"/>
            </a:pPr>
            <a:r>
              <a:rPr lang="ml-IN" sz="1400" dirty="0"/>
              <a:t>ബിസിനസ് ലോൺ</a:t>
            </a:r>
            <a:r>
              <a:rPr lang="en-IN" sz="1400" dirty="0"/>
              <a:t> </a:t>
            </a:r>
          </a:p>
          <a:p>
            <a:pPr marL="285750" indent="-285750">
              <a:spcBef>
                <a:spcPts val="600"/>
              </a:spcBef>
              <a:buFont typeface="Arial" panose="020B0604020202020204" pitchFamily="34" charset="0"/>
              <a:buChar char="•"/>
            </a:pPr>
            <a:endParaRPr lang="en-IN" sz="1400"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3944203" cy="300082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ml-IN" sz="1400" dirty="0"/>
              <a:t>ട്രാക്ടർ ലോൺ</a:t>
            </a:r>
          </a:p>
          <a:p>
            <a:pPr marL="285750" indent="-285750">
              <a:spcBef>
                <a:spcPts val="600"/>
              </a:spcBef>
              <a:buFont typeface="Arial" panose="020B0604020202020204" pitchFamily="34" charset="0"/>
              <a:buChar char="•"/>
            </a:pPr>
            <a:r>
              <a:rPr lang="ml-IN" sz="1400" dirty="0"/>
              <a:t>ഗ്രൂപ്പ് ലോണുകൾ (സ്വയം സഹായ ഗ്രൂപ്പ്/ ജോയിന്റ് ലയബിലിറ്റി ഗ്രൂപ്പ്)</a:t>
            </a:r>
          </a:p>
          <a:p>
            <a:pPr marL="285750" indent="-285750">
              <a:spcBef>
                <a:spcPts val="600"/>
              </a:spcBef>
              <a:buFont typeface="Arial" panose="020B0604020202020204" pitchFamily="34" charset="0"/>
              <a:buChar char="•"/>
            </a:pPr>
            <a:r>
              <a:rPr lang="ml-IN" sz="1400" dirty="0"/>
              <a:t>ഉപഭോക്തൃ ഡ്യൂറബിൾ ലോൺ</a:t>
            </a:r>
          </a:p>
          <a:p>
            <a:pPr marL="285750" indent="-285750">
              <a:spcBef>
                <a:spcPts val="600"/>
              </a:spcBef>
              <a:buFont typeface="Arial" panose="020B0604020202020204" pitchFamily="34" charset="0"/>
              <a:buChar char="•"/>
            </a:pPr>
            <a:r>
              <a:rPr lang="ml-IN" sz="1400" dirty="0"/>
              <a:t>കിസാൻ ഗോൾഡ് കാർഡ് - അഗ്രി കാർഡ്</a:t>
            </a:r>
          </a:p>
          <a:p>
            <a:pPr marL="285750" indent="-285750">
              <a:spcBef>
                <a:spcPts val="600"/>
              </a:spcBef>
              <a:buFont typeface="Arial" panose="020B0604020202020204" pitchFamily="34" charset="0"/>
              <a:buChar char="•"/>
            </a:pPr>
            <a:r>
              <a:rPr lang="en-IN" sz="1400" dirty="0"/>
              <a:t>MSME </a:t>
            </a:r>
            <a:r>
              <a:rPr lang="ml-IN" sz="1400" dirty="0"/>
              <a:t>കമ്പനികൾക്കുള്ള വായ്പകൾ</a:t>
            </a:r>
            <a:endParaRPr lang="en-IN" sz="1400" dirty="0"/>
          </a:p>
          <a:p>
            <a:pPr marL="285750" indent="-285750">
              <a:spcBef>
                <a:spcPts val="600"/>
              </a:spcBef>
              <a:buFont typeface="Arial" panose="020B0604020202020204" pitchFamily="34" charset="0"/>
              <a:buChar char="•"/>
            </a:pPr>
            <a:endParaRPr lang="en-IN" sz="1400" dirty="0"/>
          </a:p>
          <a:p>
            <a:pPr marL="285750" indent="-285750">
              <a:spcBef>
                <a:spcPts val="600"/>
              </a:spcBef>
              <a:buFont typeface="Arial" panose="020B0604020202020204" pitchFamily="34" charset="0"/>
              <a:buChar char="•"/>
            </a:pPr>
            <a:endParaRPr lang="en-IN" sz="1400" dirty="0"/>
          </a:p>
          <a:p>
            <a:pPr marL="285750" indent="-285750">
              <a:spcBef>
                <a:spcPts val="600"/>
              </a:spcBef>
              <a:buFont typeface="Arial" panose="020B0604020202020204" pitchFamily="34" charset="0"/>
              <a:buChar char="•"/>
            </a:pPr>
            <a:endParaRPr lang="en-IN" sz="1400"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1236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ml-IN" sz="1400" dirty="0"/>
              <a:t>ചെറുകിട കാർഷിക ബിസിനസ്സ്</a:t>
            </a:r>
          </a:p>
          <a:p>
            <a:pPr marL="285750" indent="-285750">
              <a:spcBef>
                <a:spcPts val="600"/>
              </a:spcBef>
              <a:buFont typeface="Arial" panose="020B0604020202020204" pitchFamily="34" charset="0"/>
              <a:buChar char="•"/>
            </a:pPr>
            <a:r>
              <a:rPr lang="ml-IN" sz="1400" dirty="0"/>
              <a:t>ഹെൽത്ത് കെയർ ഫിനാൻസ്</a:t>
            </a:r>
          </a:p>
          <a:p>
            <a:pPr marL="285750" indent="-285750">
              <a:spcBef>
                <a:spcPts val="600"/>
              </a:spcBef>
              <a:buFont typeface="Arial" panose="020B0604020202020204" pitchFamily="34" charset="0"/>
              <a:buChar char="•"/>
            </a:pPr>
            <a:r>
              <a:rPr lang="ml-IN" sz="1400" dirty="0"/>
              <a:t>കടയുടമകൾക്ക് ഓവർഡ്രാഫ്റ്റ് സൗകര്യം</a:t>
            </a:r>
          </a:p>
          <a:p>
            <a:pPr marL="285750" indent="-285750">
              <a:spcBef>
                <a:spcPts val="600"/>
              </a:spcBef>
              <a:buFont typeface="Arial" panose="020B0604020202020204" pitchFamily="34" charset="0"/>
              <a:buChar char="•"/>
            </a:pPr>
            <a:r>
              <a:rPr lang="ml-IN" sz="1400" dirty="0"/>
              <a:t>വസ്തുവകകൾക്കെതിരായ വായ്പ</a:t>
            </a:r>
          </a:p>
          <a:p>
            <a:pPr marL="285750" indent="-285750">
              <a:spcBef>
                <a:spcPts val="600"/>
              </a:spcBef>
              <a:buFont typeface="Arial" panose="020B0604020202020204" pitchFamily="34" charset="0"/>
              <a:buChar char="•"/>
            </a:pPr>
            <a:r>
              <a:rPr lang="ml-IN" sz="1400" dirty="0"/>
              <a:t>നിർമ്മാണ ഉപകരണങ്ങൾക്കും വാണിജ്യ വാഹനങ്ങൾക്കുമുള്ള വായ്പകൾ</a:t>
            </a:r>
            <a:endParaRPr lang="en-IN" sz="1400" dirty="0"/>
          </a:p>
        </p:txBody>
      </p:sp>
      <p:sp>
        <p:nvSpPr>
          <p:cNvPr id="14" name="Rectangle 13">
            <a:extLst>
              <a:ext uri="{FF2B5EF4-FFF2-40B4-BE49-F238E27FC236}">
                <a16:creationId xmlns:a16="http://schemas.microsoft.com/office/drawing/2014/main" id="{A8C06B0F-8195-440C-BBCC-537A60190B55}"/>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500" dirty="0">
              <a:solidFill>
                <a:srgbClr val="002060"/>
              </a:solidFill>
            </a:endParaRPr>
          </a:p>
          <a:p>
            <a:r>
              <a:rPr lang="ml-IN" sz="1500" b="1" u="sng" dirty="0">
                <a:solidFill>
                  <a:srgbClr val="002060"/>
                </a:solidFill>
              </a:rPr>
              <a:t>ഒന്നിലധികം ഇടപാടുകൾ</a:t>
            </a:r>
            <a:endParaRPr lang="en-IN" sz="1500" b="1" u="sng" dirty="0">
              <a:solidFill>
                <a:srgbClr val="002060"/>
              </a:solidFill>
              <a:highlight>
                <a:srgbClr val="FFFFFF"/>
              </a:highlight>
            </a:endParaRPr>
          </a:p>
          <a:p>
            <a:endParaRPr lang="en-IN" sz="1500" dirty="0">
              <a:solidFill>
                <a:srgbClr val="002060"/>
              </a:solidFill>
              <a:highlight>
                <a:srgbClr val="00FFFF"/>
              </a:highlight>
            </a:endParaRPr>
          </a:p>
          <a:p>
            <a:r>
              <a:rPr lang="ml-IN" sz="1500" dirty="0">
                <a:solidFill>
                  <a:srgbClr val="002060"/>
                </a:solidFill>
              </a:rPr>
              <a:t>സിസ്റ്റം പരിമിതി മൂലം നടത്തുന്ന ഇടപാടുകൾ</a:t>
            </a:r>
            <a:r>
              <a:rPr lang="en-IN" sz="1500" dirty="0">
                <a:solidFill>
                  <a:srgbClr val="002060"/>
                </a:solidFill>
              </a:rPr>
              <a:t> </a:t>
            </a:r>
          </a:p>
          <a:p>
            <a:endParaRPr lang="en-IN" sz="1500" dirty="0">
              <a:solidFill>
                <a:srgbClr val="002060"/>
              </a:solidFill>
            </a:endParaRPr>
          </a:p>
          <a:p>
            <a:r>
              <a:rPr lang="ml-IN" sz="1500" dirty="0">
                <a:solidFill>
                  <a:srgbClr val="002060"/>
                </a:solidFill>
              </a:rPr>
              <a:t>ഉദാ: ഒരു ഇടപാടിന് 10,000 രൂപ പിൻവലിക്കാൻ സിസ്റ്റം അനുവദിക്കുന്നതിനാൽ ഒന്നിലധികം ഇടപാടുകളായി 50,000 രൂപ പിൻവലിക്കൽ (5 ഇടപാടുകൾ 10,000 രൂപ വീതം).</a:t>
            </a:r>
            <a:endParaRPr lang="en-IN" sz="1500" dirty="0">
              <a:solidFill>
                <a:srgbClr val="002060"/>
              </a:solidFill>
            </a:endParaRPr>
          </a:p>
          <a:p>
            <a:endParaRPr lang="en-IN" sz="1500" dirty="0">
              <a:solidFill>
                <a:srgbClr val="002060"/>
              </a:solidFill>
            </a:endParaRPr>
          </a:p>
          <a:p>
            <a:r>
              <a:rPr lang="ml-IN" sz="1500" b="1" u="sng" dirty="0">
                <a:solidFill>
                  <a:srgbClr val="002060"/>
                </a:solidFill>
              </a:rPr>
              <a:t>ഇടപാടുകൾ വിഭജിക്കുക</a:t>
            </a:r>
            <a:endParaRPr lang="en-IN" sz="1500" b="1" u="sng" dirty="0">
              <a:solidFill>
                <a:srgbClr val="002060"/>
              </a:solidFill>
              <a:highlight>
                <a:srgbClr val="FFFFFF"/>
              </a:highlight>
            </a:endParaRPr>
          </a:p>
          <a:p>
            <a:endParaRPr lang="en-IN" sz="1500" dirty="0">
              <a:solidFill>
                <a:srgbClr val="002060"/>
              </a:solidFill>
              <a:highlight>
                <a:srgbClr val="FFFFFF"/>
              </a:highlight>
            </a:endParaRPr>
          </a:p>
          <a:p>
            <a:r>
              <a:rPr lang="ml-IN" sz="1500" dirty="0">
                <a:solidFill>
                  <a:srgbClr val="002060"/>
                </a:solidFill>
              </a:rPr>
              <a:t>വ്യവസ്ഥാപിത പരിമിതികളില്ലാതെ മനഃപൂർവ്വം/അറിയാതെ ചെറിയ തുകകളായി വിഭജിക്കപ്പെടുന്ന ഇടപാടുകൾ</a:t>
            </a:r>
            <a:endParaRPr lang="en-IN" sz="1500" dirty="0">
              <a:solidFill>
                <a:srgbClr val="002060"/>
              </a:solidFill>
              <a:highlight>
                <a:srgbClr val="FFFFFF"/>
              </a:highlight>
            </a:endParaRPr>
          </a:p>
          <a:p>
            <a:endParaRPr lang="en-IN" sz="1500" dirty="0">
              <a:solidFill>
                <a:srgbClr val="002060"/>
              </a:solidFill>
              <a:highlight>
                <a:srgbClr val="FFFFFF"/>
              </a:highlight>
            </a:endParaRPr>
          </a:p>
          <a:p>
            <a:r>
              <a:rPr lang="ml-IN" sz="1500" dirty="0">
                <a:solidFill>
                  <a:srgbClr val="002060"/>
                </a:solidFill>
              </a:rPr>
              <a:t>ഉദാ: 10,000 രൂപയുടെ പണം പിൻവലിക്കൽ ഒന്നിലധികം ഇടപാടുകളായി വിഭജിക്കപ്പെടുന്നു, എന്നിരുന്നാലും ഒരൊറ്റ ഇടപാടായി പിൻവലിക്കാൻ സിസ്റ്റം അനുവദിക്കുന്നു.</a:t>
            </a:r>
            <a:endParaRPr lang="en-IN" sz="1500" dirty="0">
              <a:solidFill>
                <a:srgbClr val="002060"/>
              </a:solidFill>
            </a:endParaRPr>
          </a:p>
          <a:p>
            <a:endParaRPr lang="en-IN" sz="1500" dirty="0">
              <a:solidFill>
                <a:srgbClr val="002060"/>
              </a:solidFill>
            </a:endParaRPr>
          </a:p>
          <a:p>
            <a:r>
              <a:rPr lang="ml-IN" sz="1500" b="1" u="sng" dirty="0">
                <a:solidFill>
                  <a:srgbClr val="002060"/>
                </a:solidFill>
              </a:rPr>
              <a:t>പ്രധാനപ്പെട്ട മാർഗ്ഗനിർദ്ദേശം</a:t>
            </a:r>
            <a:endParaRPr lang="en-IN" sz="1500" b="1" u="sng" dirty="0">
              <a:solidFill>
                <a:srgbClr val="002060"/>
              </a:solidFill>
            </a:endParaRPr>
          </a:p>
          <a:p>
            <a:endParaRPr lang="en-IN" sz="1500" dirty="0">
              <a:solidFill>
                <a:srgbClr val="002060"/>
              </a:solidFill>
            </a:endParaRPr>
          </a:p>
          <a:p>
            <a:r>
              <a:rPr lang="ml-IN" sz="1500" b="1" dirty="0">
                <a:solidFill>
                  <a:srgbClr val="002060"/>
                </a:solidFill>
              </a:rPr>
              <a:t>ബിസി ഏജന്റുമാർ അവരുടെ കേന്ദ്രത്തിൽ ഒന്നിലധികം ഇടപാടുകൾ നടത്തുകയും പ്രോത്സാഹിപ്പിക്കുകയും ചെയ്യരുത്</a:t>
            </a:r>
            <a:endParaRPr lang="en-IN" sz="1500"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ml-IN" sz="2000" u="sng" dirty="0">
                <a:latin typeface="Bahnschrift SemiBold" panose="020B0502040204020203" pitchFamily="34" charset="0"/>
              </a:rPr>
              <a:t>സ്പ്ലിറ്റ്/ഒന്നിലധികം ഇടപാടുകൾ</a:t>
            </a:r>
            <a:endParaRPr lang="en-IN" sz="2000"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85514"/>
            <a:ext cx="9167894" cy="523220"/>
          </a:xfrm>
          <a:prstGeom prst="rect">
            <a:avLst/>
          </a:prstGeom>
        </p:spPr>
        <p:txBody>
          <a:bodyPr wrap="none">
            <a:spAutoFit/>
          </a:bodyPr>
          <a:lstStyle/>
          <a:p>
            <a:r>
              <a:rPr lang="ml-IN" sz="2800" b="1" dirty="0">
                <a:solidFill>
                  <a:schemeClr val="bg1"/>
                </a:solidFill>
                <a:latin typeface="Helvetica" panose="020B0604020202020204" pitchFamily="34" charset="0"/>
                <a:cs typeface="Helvetica" panose="020B0604020202020204" pitchFamily="34" charset="0"/>
              </a:rPr>
              <a:t>ഇടപാടുകളെക്കുറിച്ചുള്ള പ്രധാന നിർദ്ദേശങ്ങൾ</a:t>
            </a:r>
            <a:endParaRPr lang="en-US"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r>
              <a:rPr lang="ml-IN" sz="1600" b="1" u="sng" dirty="0">
                <a:solidFill>
                  <a:srgbClr val="002060"/>
                </a:solidFill>
              </a:rPr>
              <a:t>ഉറവിടത്തിൽ നികുതി കിഴിവ് (</a:t>
            </a:r>
            <a:r>
              <a:rPr lang="en-IN" sz="1600" b="1" u="sng" dirty="0">
                <a:solidFill>
                  <a:srgbClr val="002060"/>
                </a:solidFill>
              </a:rPr>
              <a:t>TDS) </a:t>
            </a:r>
            <a:r>
              <a:rPr lang="ml-IN" sz="1600" b="1" u="sng" dirty="0">
                <a:solidFill>
                  <a:srgbClr val="002060"/>
                </a:solidFill>
              </a:rPr>
              <a:t>നിയമം</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ml-IN" sz="1500" dirty="0">
                <a:solidFill>
                  <a:srgbClr val="002060"/>
                </a:solidFill>
              </a:rPr>
              <a:t>2019 സെപ്റ്റംബർ 1 മുതൽ, ആദായനികുതി നിയമം, 1961 ലെ സെക്ഷൻ 194</a:t>
            </a:r>
            <a:r>
              <a:rPr lang="en-IN" sz="1500" dirty="0">
                <a:solidFill>
                  <a:srgbClr val="002060"/>
                </a:solidFill>
              </a:rPr>
              <a:t>N </a:t>
            </a:r>
            <a:r>
              <a:rPr lang="ml-IN" sz="1500" dirty="0">
                <a:solidFill>
                  <a:srgbClr val="002060"/>
                </a:solidFill>
              </a:rPr>
              <a:t>പ്രകാരം, പണം പിൻവലിക്കുമ്പോൾ ബാങ്കുകൾ </a:t>
            </a:r>
            <a:r>
              <a:rPr lang="en-IN" sz="1500" dirty="0">
                <a:solidFill>
                  <a:srgbClr val="002060"/>
                </a:solidFill>
              </a:rPr>
              <a:t>TDS </a:t>
            </a:r>
            <a:r>
              <a:rPr lang="ml-IN" sz="1500" dirty="0">
                <a:solidFill>
                  <a:srgbClr val="002060"/>
                </a:solidFill>
              </a:rPr>
              <a:t>കുറയ്ക്കേണ്ടതുണ്ട്. '20 ജൂലൈ 1-ന് കൂടുതൽ ഭേദഗതി വരുത്തി.</a:t>
            </a:r>
            <a:endParaRPr lang="en-US" sz="1500" dirty="0">
              <a:solidFill>
                <a:srgbClr val="002060"/>
              </a:solidFill>
            </a:endParaRPr>
          </a:p>
          <a:p>
            <a:pPr marL="285750" indent="-285750">
              <a:buFont typeface="Arial" panose="020B0604020202020204" pitchFamily="34" charset="0"/>
              <a:buChar char="•"/>
            </a:pPr>
            <a:endParaRPr lang="ml-IN" sz="1500" dirty="0">
              <a:solidFill>
                <a:srgbClr val="002060"/>
              </a:solidFill>
            </a:endParaRPr>
          </a:p>
          <a:p>
            <a:pPr marL="285750" indent="-285750">
              <a:buFont typeface="Arial" panose="020B0604020202020204" pitchFamily="34" charset="0"/>
              <a:buChar char="•"/>
            </a:pPr>
            <a:r>
              <a:rPr lang="ml-IN" sz="1500" dirty="0">
                <a:solidFill>
                  <a:srgbClr val="002060"/>
                </a:solidFill>
              </a:rPr>
              <a:t>ഉപഭോക്താവിന്റെ പണം പിൻവലിക്കലിനും നിക്ഷേപത്തിനുമായി നടത്തുന്ന ബിസി ഏജന്റുമാരുടെ പണമിടപാടുകൾ ടിഡിഎസിൽ നിന്ന് ഒഴിവാക്കിയിരിക്കുന്നു</a:t>
            </a:r>
            <a:endParaRPr lang="en-US" sz="1500" dirty="0">
              <a:solidFill>
                <a:srgbClr val="002060"/>
              </a:solidFill>
            </a:endParaRPr>
          </a:p>
          <a:p>
            <a:pPr marL="285750" indent="-285750">
              <a:buFont typeface="Arial" panose="020B0604020202020204" pitchFamily="34" charset="0"/>
              <a:buChar char="•"/>
            </a:pPr>
            <a:endParaRPr lang="ml-IN" sz="1500" dirty="0">
              <a:solidFill>
                <a:srgbClr val="002060"/>
              </a:solidFill>
            </a:endParaRPr>
          </a:p>
          <a:p>
            <a:pPr marL="285750" indent="-285750">
              <a:buFont typeface="Arial" panose="020B0604020202020204" pitchFamily="34" charset="0"/>
              <a:buChar char="•"/>
            </a:pPr>
            <a:r>
              <a:rPr lang="ml-IN" sz="1500" dirty="0">
                <a:solidFill>
                  <a:srgbClr val="002060"/>
                </a:solidFill>
              </a:rPr>
              <a:t>ഐടി ആക്ട് അനുസരിച്ച്, ബിസി ഏജന്റുമാർക്ക് ബിസിയുമായി ബന്ധപ്പെട്ട ഇടപാടുകൾക്ക് മാത്രം പണം പിൻവലിക്കുന്നതിന് ടിഡിഎസിൽ ഇളവ് ലഭിക്കാൻ അർഹതയുണ്ട്.</a:t>
            </a:r>
            <a:endParaRPr lang="en-IN" sz="1500" dirty="0">
              <a:solidFill>
                <a:srgbClr val="002060"/>
              </a:solidFill>
              <a:highlight>
                <a:srgbClr val="FFFFFF"/>
              </a:highlight>
            </a:endParaRPr>
          </a:p>
          <a:p>
            <a:endParaRPr lang="en-IN" sz="1600" dirty="0">
              <a:solidFill>
                <a:srgbClr val="002060"/>
              </a:solidFill>
              <a:highlight>
                <a:srgbClr val="FFFFFF"/>
              </a:highlight>
            </a:endParaRPr>
          </a:p>
          <a:p>
            <a:r>
              <a:rPr lang="ml-IN" sz="1600" b="1" u="sng" dirty="0">
                <a:solidFill>
                  <a:srgbClr val="002060"/>
                </a:solidFill>
              </a:rPr>
              <a:t>ടിഡിഎസ് ഒഴിവാക്കൽ ലഭ്യമാക്കുന്ന പ്രക്രിയ</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ml-IN" sz="1600" dirty="0">
                <a:solidFill>
                  <a:srgbClr val="002060"/>
                </a:solidFill>
              </a:rPr>
              <a:t>എല്ലാ സാമ്പത്തിക വർഷത്തിന്റെയും തുടക്കത്തിൽ എച്ച്‌ഡിഎഫ്‌സി ബാങ്ക് ശാഖയിൽ ബിസി ഏജന്റ് ബിസി ഏജന്റ് സർട്ടിഫിക്കറ്റിന്റെ സ്വയം ഒപ്പിട്ട പകർപ്പിനൊപ്പം ടിഡിഎസ് ഒഴിവാക്കൽ പ്രഖ്യാപനം സമർപ്പിക്കണം.</a:t>
            </a: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9049272" cy="323165"/>
          </a:xfrm>
          <a:prstGeom prst="rect">
            <a:avLst/>
          </a:prstGeom>
        </p:spPr>
        <p:txBody>
          <a:bodyPr wrap="none">
            <a:spAutoFit/>
          </a:bodyPr>
          <a:lstStyle/>
          <a:p>
            <a:r>
              <a:rPr lang="ml-IN" sz="1500" b="1" dirty="0">
                <a:solidFill>
                  <a:schemeClr val="bg1"/>
                </a:solidFill>
                <a:latin typeface="Helvetica" panose="020B0604020202020204" pitchFamily="34" charset="0"/>
                <a:cs typeface="Helvetica" panose="020B0604020202020204" pitchFamily="34" charset="0"/>
              </a:rPr>
              <a:t>ബിസി ഏജന്റുമാർക്കുള്ള ഉപഭോക്തൃ പണമിടപാടുകൾക്കുള്ള ടിഡിഎസ് ഒഴിവാക്കൽ</a:t>
            </a:r>
            <a:endParaRPr lang="en-US" sz="15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624000"/>
            <a:ext cx="1004685" cy="307777"/>
          </a:xfrm>
          <a:prstGeom prst="rect">
            <a:avLst/>
          </a:prstGeom>
          <a:noFill/>
        </p:spPr>
        <p:txBody>
          <a:bodyPr wrap="square" rtlCol="0">
            <a:spAutoFit/>
          </a:bodyPr>
          <a:lstStyle/>
          <a:p>
            <a:r>
              <a:rPr lang="ml-IN" sz="1400" b="1" dirty="0">
                <a:solidFill>
                  <a:srgbClr val="002060"/>
                </a:solidFill>
              </a:rPr>
              <a:t>സാമ്പിൾ</a:t>
            </a:r>
            <a:endParaRPr lang="en-IN" sz="1400"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5200398"/>
          </a:xfrm>
          <a:prstGeom prst="rect">
            <a:avLst/>
          </a:prstGeom>
          <a:noFill/>
        </p:spPr>
        <p:txBody>
          <a:bodyPr wrap="square">
            <a:spAutoFit/>
          </a:bodyPr>
          <a:lstStyle/>
          <a:p>
            <a:pPr marL="342900" indent="-342900">
              <a:lnSpc>
                <a:spcPct val="106000"/>
              </a:lnSpc>
              <a:spcAft>
                <a:spcPts val="800"/>
              </a:spcAft>
              <a:buSzPts val="1100"/>
              <a:buFont typeface="Wingdings" panose="05000000000000000000" pitchFamily="2" charset="2"/>
              <a:buChar char=""/>
            </a:pPr>
            <a:r>
              <a:rPr lang="ml-IN" kern="50" dirty="0">
                <a:latin typeface="Calibri" panose="020F0502020204030204" pitchFamily="34" charset="0"/>
                <a:ea typeface="SimSun" panose="02010600030101010101" pitchFamily="2" charset="-122"/>
              </a:rPr>
              <a:t>പരാജയപ്പെട്ട / വിപരീത ഉപഭോക്തൃ ഇടപാടിന് ബിസി ഏജന്റുമാരിൽ നിന്നുള്ള ഒരു ഒറ്റത്തവണ ഡെബിറ്റ് അതോറിറ്റി കത്ത് ആവശ്യമാണ്.</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ml-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ml-IN" kern="50" dirty="0">
                <a:latin typeface="Calibri" panose="020F0502020204030204" pitchFamily="34" charset="0"/>
                <a:ea typeface="SimSun" panose="02010600030101010101" pitchFamily="2" charset="-122"/>
              </a:rPr>
              <a:t>ഡെബിറ്റ് അതോറിറ്റി ലെറ്റർ കം ഡിക്ലറേഷന്റെ ഹാർഡ് കോപ്പിയുമായി ബിസി ഏജന്റ് അടുത്തുള്ള ബ്രാഞ്ച് സന്ദർശിക്കണം.</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ml-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ml-IN" kern="50" dirty="0">
                <a:latin typeface="Calibri" panose="020F0502020204030204" pitchFamily="34" charset="0"/>
                <a:ea typeface="SimSun" panose="02010600030101010101" pitchFamily="2" charset="-122"/>
              </a:rPr>
              <a:t>ബിസി ഏജന്റ് ആവശ്യമായ വിശദാംശങ്ങൾ പൂരിപ്പിക്കുകയും സാധുവായ ഫോട്ടോ തിരിച്ചറിയൽ തെളിവിന്റെ സ്വയം ഒപ്പിട്ട പകർപ്പ് സഹിതം ഒപ്പിട്ട അഭ്യർത്ഥന സമർപ്പിക്കുകയും വേണം.</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258539"/>
            <a:ext cx="12062918" cy="400110"/>
          </a:xfrm>
          <a:prstGeom prst="rect">
            <a:avLst/>
          </a:prstGeom>
        </p:spPr>
        <p:txBody>
          <a:bodyPr wrap="none">
            <a:spAutoFit/>
          </a:bodyPr>
          <a:lstStyle/>
          <a:p>
            <a:r>
              <a:rPr lang="ml-IN" sz="2000" b="1" dirty="0">
                <a:solidFill>
                  <a:schemeClr val="bg1"/>
                </a:solidFill>
                <a:latin typeface="Helvetica" panose="020B0604020202020204" pitchFamily="34" charset="0"/>
                <a:cs typeface="Helvetica" panose="020B0604020202020204" pitchFamily="34" charset="0"/>
              </a:rPr>
              <a:t>ബിസിനസ് കറസ്‌പോണ്ടന്റുകൾക്ക് പ്രവർത്തനക്ഷമമാണ് - ഡെബിറ്റ് അതോറിറ്റി ലെറ്റർ</a:t>
            </a:r>
            <a:endParaRPr lang="en-US" sz="2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8" y="173496"/>
            <a:ext cx="92030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en-US" altLang="en-US" sz="3000" b="1" dirty="0">
                <a:solidFill>
                  <a:schemeClr val="bg1"/>
                </a:solidFill>
                <a:latin typeface="Helvetica" panose="020B0604020202020204" pitchFamily="34" charset="0"/>
                <a:cs typeface="Helvetica" panose="020B0604020202020204" pitchFamily="34" charset="0"/>
              </a:rPr>
              <a:t>EMI </a:t>
            </a:r>
            <a:r>
              <a:rPr lang="ml-IN" altLang="en-US" sz="3000" b="1" dirty="0">
                <a:solidFill>
                  <a:schemeClr val="bg1"/>
                </a:solidFill>
                <a:latin typeface="Helvetica" panose="020B0604020202020204" pitchFamily="34" charset="0"/>
                <a:cs typeface="Helvetica" panose="020B0604020202020204" pitchFamily="34" charset="0"/>
              </a:rPr>
              <a:t>ശേഖരങ്ങൾ - റീട്ടെയിൽ ലോണുകളും </a:t>
            </a:r>
            <a:r>
              <a:rPr lang="en-US" altLang="en-US" sz="3000" b="1" dirty="0">
                <a:solidFill>
                  <a:schemeClr val="bg1"/>
                </a:solidFill>
                <a:latin typeface="Helvetica" panose="020B0604020202020204" pitchFamily="34" charset="0"/>
                <a:cs typeface="Helvetica" panose="020B0604020202020204" pitchFamily="34" charset="0"/>
              </a:rPr>
              <a:t>SLI</a:t>
            </a: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73777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100" dirty="0">
                  <a:solidFill>
                    <a:srgbClr val="002060"/>
                  </a:solidFill>
                  <a:latin typeface="Calibri" pitchFamily="34" charset="0"/>
                  <a:cs typeface="Calibri" pitchFamily="34" charset="0"/>
                </a:rPr>
                <a:t>EMI </a:t>
              </a:r>
              <a:r>
                <a:rPr lang="ml-IN" sz="1100" dirty="0">
                  <a:solidFill>
                    <a:srgbClr val="002060"/>
                  </a:solidFill>
                  <a:latin typeface="Calibri" pitchFamily="34" charset="0"/>
                  <a:cs typeface="Calibri" pitchFamily="34" charset="0"/>
                </a:rPr>
                <a:t>നിക്ഷേപത്തിനായി കേന്ദ്രത്തിലെ </a:t>
              </a:r>
              <a:r>
                <a:rPr lang="en-IN" sz="1100" dirty="0">
                  <a:solidFill>
                    <a:srgbClr val="002060"/>
                  </a:solidFill>
                  <a:latin typeface="Calibri" pitchFamily="34" charset="0"/>
                  <a:cs typeface="Calibri" pitchFamily="34" charset="0"/>
                </a:rPr>
                <a:t>BC </a:t>
              </a:r>
              <a:r>
                <a:rPr lang="ml-IN" sz="1100" dirty="0">
                  <a:solidFill>
                    <a:srgbClr val="002060"/>
                  </a:solidFill>
                  <a:latin typeface="Calibri" pitchFamily="34" charset="0"/>
                  <a:cs typeface="Calibri" pitchFamily="34" charset="0"/>
                </a:rPr>
                <a:t>ഏജന്റുമായി ഉപഭോക്താവ് ലോൺ </a:t>
              </a:r>
              <a:r>
                <a:rPr lang="en-IN" sz="1100" dirty="0" err="1">
                  <a:solidFill>
                    <a:srgbClr val="002060"/>
                  </a:solidFill>
                  <a:latin typeface="Calibri" pitchFamily="34" charset="0"/>
                  <a:cs typeface="Calibri" pitchFamily="34" charset="0"/>
                </a:rPr>
                <a:t>Acc</a:t>
              </a:r>
              <a:r>
                <a:rPr lang="en-IN" sz="1100" dirty="0">
                  <a:solidFill>
                    <a:srgbClr val="002060"/>
                  </a:solidFill>
                  <a:latin typeface="Calibri" pitchFamily="34" charset="0"/>
                  <a:cs typeface="Calibri" pitchFamily="34" charset="0"/>
                </a:rPr>
                <a:t> </a:t>
              </a:r>
              <a:r>
                <a:rPr lang="ml-IN" sz="1100" dirty="0">
                  <a:solidFill>
                    <a:srgbClr val="002060"/>
                  </a:solidFill>
                  <a:latin typeface="Calibri" pitchFamily="34" charset="0"/>
                  <a:cs typeface="Calibri" pitchFamily="34" charset="0"/>
                </a:rPr>
                <a:t>നമ്പറും മൊബൈൽ നമ്പറും/</a:t>
              </a:r>
              <a:r>
                <a:rPr lang="en-IN" sz="1100" dirty="0">
                  <a:solidFill>
                    <a:srgbClr val="002060"/>
                  </a:solidFill>
                  <a:latin typeface="Calibri" pitchFamily="34" charset="0"/>
                  <a:cs typeface="Calibri" pitchFamily="34" charset="0"/>
                </a:rPr>
                <a:t>DOB/PAN </a:t>
              </a:r>
              <a:r>
                <a:rPr lang="ml-IN" sz="1100" dirty="0">
                  <a:solidFill>
                    <a:srgbClr val="002060"/>
                  </a:solidFill>
                  <a:latin typeface="Calibri" pitchFamily="34" charset="0"/>
                  <a:cs typeface="Calibri" pitchFamily="34" charset="0"/>
                </a:rPr>
                <a:t>പങ്കിടുന്നു</a:t>
              </a:r>
              <a:endParaRPr lang="en-IN" sz="11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056203" y="5707730"/>
              <a:ext cx="2961944" cy="1052721"/>
            </a:xfrm>
            <a:prstGeom prst="rect">
              <a:avLst/>
            </a:prstGeom>
            <a:noFill/>
          </p:spPr>
          <p:txBody>
            <a:bodyPr wrap="square" rtlCol="0" anchor="b" anchorCtr="0">
              <a:spAutoFit/>
            </a:bodyPr>
            <a:lstStyle/>
            <a:p>
              <a:pPr algn="ctr">
                <a:lnSpc>
                  <a:spcPct val="150000"/>
                </a:lnSpc>
              </a:pPr>
              <a:r>
                <a:rPr lang="ml-IN" sz="1100" b="1" dirty="0">
                  <a:solidFill>
                    <a:schemeClr val="bg1"/>
                  </a:solidFill>
                  <a:latin typeface="Poppins" pitchFamily="2" charset="77"/>
                  <a:cs typeface="Poppins" pitchFamily="2" charset="77"/>
                </a:rPr>
                <a:t>ഉപഭോക്തൃ </a:t>
              </a:r>
              <a:endParaRPr lang="en-US" sz="1100" b="1" dirty="0">
                <a:solidFill>
                  <a:schemeClr val="bg1"/>
                </a:solidFill>
                <a:latin typeface="Poppins" pitchFamily="2" charset="77"/>
                <a:cs typeface="Poppins" pitchFamily="2" charset="77"/>
              </a:endParaRPr>
            </a:p>
            <a:p>
              <a:pPr algn="ctr">
                <a:lnSpc>
                  <a:spcPct val="150000"/>
                </a:lnSpc>
              </a:pPr>
              <a:r>
                <a:rPr lang="ml-IN" sz="1100" b="1" dirty="0">
                  <a:solidFill>
                    <a:schemeClr val="bg1"/>
                  </a:solidFill>
                  <a:latin typeface="Poppins" pitchFamily="2" charset="77"/>
                  <a:cs typeface="Poppins" pitchFamily="2" charset="77"/>
                </a:rPr>
                <a:t>വിശദാംശങ്ങൾ</a:t>
              </a:r>
              <a:endParaRPr lang="en-US" sz="11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380394" y="6047732"/>
              <a:ext cx="3009436" cy="559586"/>
            </a:xfrm>
            <a:prstGeom prst="rect">
              <a:avLst/>
            </a:prstGeom>
            <a:noFill/>
          </p:spPr>
          <p:txBody>
            <a:bodyPr wrap="none" rtlCol="0" anchor="b" anchorCtr="0">
              <a:spAutoFit/>
            </a:bodyPr>
            <a:lstStyle/>
            <a:p>
              <a:pPr algn="ctr"/>
              <a:r>
                <a:rPr lang="ml-IN" sz="1400" b="1" dirty="0">
                  <a:solidFill>
                    <a:schemeClr val="bg1"/>
                  </a:solidFill>
                  <a:latin typeface="Poppins" pitchFamily="2" charset="77"/>
                  <a:cs typeface="Poppins" pitchFamily="2" charset="77"/>
                </a:rPr>
                <a:t>സിസ്റ്റം ഇൻപുട്ട്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0543410" y="6047732"/>
              <a:ext cx="3285344" cy="559586"/>
            </a:xfrm>
            <a:prstGeom prst="rect">
              <a:avLst/>
            </a:prstGeom>
            <a:noFill/>
          </p:spPr>
          <p:txBody>
            <a:bodyPr wrap="none" rtlCol="0" anchor="b" anchorCtr="0">
              <a:spAutoFit/>
            </a:bodyPr>
            <a:lstStyle/>
            <a:p>
              <a:pPr algn="ctr"/>
              <a:r>
                <a:rPr lang="ml-IN" sz="1400" b="1" dirty="0">
                  <a:solidFill>
                    <a:schemeClr val="bg1"/>
                  </a:solidFill>
                  <a:latin typeface="Poppins" pitchFamily="2" charset="77"/>
                  <a:cs typeface="Poppins" pitchFamily="2" charset="77"/>
                </a:rPr>
                <a:t>തുക പരിശോധന</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324569" y="6047732"/>
              <a:ext cx="2341447" cy="559586"/>
            </a:xfrm>
            <a:prstGeom prst="rect">
              <a:avLst/>
            </a:prstGeom>
            <a:noFill/>
          </p:spPr>
          <p:txBody>
            <a:bodyPr wrap="none" rtlCol="0" anchor="b" anchorCtr="0">
              <a:spAutoFit/>
            </a:bodyPr>
            <a:lstStyle/>
            <a:p>
              <a:pPr algn="ctr"/>
              <a:r>
                <a:rPr lang="ml-IN" sz="1400" b="1" dirty="0">
                  <a:solidFill>
                    <a:schemeClr val="bg1"/>
                  </a:solidFill>
                  <a:latin typeface="Poppins" pitchFamily="2" charset="77"/>
                  <a:cs typeface="Poppins" pitchFamily="2" charset="77"/>
                </a:rPr>
                <a:t>സമാഹാരം</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434797" y="6047732"/>
              <a:ext cx="2689964" cy="559586"/>
            </a:xfrm>
            <a:prstGeom prst="rect">
              <a:avLst/>
            </a:prstGeom>
            <a:noFill/>
          </p:spPr>
          <p:txBody>
            <a:bodyPr wrap="none" rtlCol="0" anchor="b" anchorCtr="0">
              <a:spAutoFit/>
            </a:bodyPr>
            <a:lstStyle/>
            <a:p>
              <a:pPr algn="ctr"/>
              <a:r>
                <a:rPr lang="ml-IN" sz="1400" b="1" dirty="0">
                  <a:solidFill>
                    <a:schemeClr val="bg1"/>
                  </a:solidFill>
                  <a:latin typeface="Poppins" pitchFamily="2" charset="77"/>
                  <a:ea typeface="League Spartan" charset="0"/>
                  <a:cs typeface="Poppins" pitchFamily="2" charset="77"/>
                </a:rPr>
                <a:t>സ്ഥിരീകരണം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44154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050" dirty="0">
                <a:solidFill>
                  <a:srgbClr val="002060"/>
                </a:solidFill>
                <a:latin typeface="Calibri" pitchFamily="34" charset="0"/>
                <a:cs typeface="Calibri" pitchFamily="34" charset="0"/>
              </a:rPr>
              <a:t>BC </a:t>
            </a:r>
            <a:r>
              <a:rPr lang="ml-IN" sz="1050" dirty="0">
                <a:solidFill>
                  <a:srgbClr val="002060"/>
                </a:solidFill>
                <a:latin typeface="Calibri" pitchFamily="34" charset="0"/>
                <a:cs typeface="Calibri" pitchFamily="34" charset="0"/>
              </a:rPr>
              <a:t>ഏജന്റ് </a:t>
            </a:r>
            <a:r>
              <a:rPr lang="en-IN" sz="1050" dirty="0">
                <a:solidFill>
                  <a:srgbClr val="002060"/>
                </a:solidFill>
                <a:latin typeface="Calibri" pitchFamily="34" charset="0"/>
                <a:cs typeface="Calibri" pitchFamily="34" charset="0"/>
              </a:rPr>
              <a:t>DSP-</a:t>
            </a:r>
            <a:r>
              <a:rPr lang="ml-IN" sz="1050" dirty="0">
                <a:solidFill>
                  <a:srgbClr val="002060"/>
                </a:solidFill>
                <a:latin typeface="Calibri" pitchFamily="34" charset="0"/>
                <a:cs typeface="Calibri" pitchFamily="34" charset="0"/>
              </a:rPr>
              <a:t>യിലേക്ക് വിശദാംശങ്ങൾ നൽകുകയും ഈ വിവരങ്ങളുടെ അടിസ്ഥാനത്തിൽ അന്വേഷിക്കുകയും ചെയ്യുന്നു.</a:t>
            </a:r>
            <a:endParaRPr lang="en-IN" sz="105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53157" y="2967638"/>
            <a:ext cx="1988003" cy="156196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000" dirty="0">
                <a:solidFill>
                  <a:srgbClr val="002060"/>
                </a:solidFill>
                <a:latin typeface="Calibri" pitchFamily="34" charset="0"/>
                <a:cs typeface="Calibri" pitchFamily="34" charset="0"/>
              </a:rPr>
              <a:t>BC </a:t>
            </a:r>
            <a:r>
              <a:rPr lang="ml-IN" sz="1000" dirty="0">
                <a:solidFill>
                  <a:srgbClr val="002060"/>
                </a:solidFill>
                <a:latin typeface="Calibri" pitchFamily="34" charset="0"/>
                <a:cs typeface="Calibri" pitchFamily="34" charset="0"/>
              </a:rPr>
              <a:t>ഏജന്റ് സിസ്റ്റത്തിൽ നിന്ന് </a:t>
            </a:r>
            <a:r>
              <a:rPr lang="en-IN" sz="1000" dirty="0">
                <a:solidFill>
                  <a:srgbClr val="002060"/>
                </a:solidFill>
                <a:latin typeface="Calibri" pitchFamily="34" charset="0"/>
                <a:cs typeface="Calibri" pitchFamily="34" charset="0"/>
              </a:rPr>
              <a:t>EMI </a:t>
            </a:r>
            <a:r>
              <a:rPr lang="ml-IN" sz="1000" dirty="0">
                <a:solidFill>
                  <a:srgbClr val="002060"/>
                </a:solidFill>
                <a:latin typeface="Calibri" pitchFamily="34" charset="0"/>
                <a:cs typeface="Calibri" pitchFamily="34" charset="0"/>
              </a:rPr>
              <a:t>കാലഹരണപ്പെട്ട / ശേഖരിക്കാവുന്ന തുക പരിശോധിക്കുന്നു. ഉപഭോക്താവിന്റെ നിലവിലുള്ള/ഇതര മൊബൈൽ നമ്പർ. പിടിക്കപ്പെടുന്നു.</a:t>
            </a:r>
            <a:r>
              <a:rPr lang="en-IN" sz="1000" dirty="0">
                <a:solidFill>
                  <a:srgbClr val="002060"/>
                </a:solidFill>
                <a:latin typeface="Calibri" pitchFamily="34" charset="0"/>
                <a:cs typeface="Calibri" pitchFamily="34" charset="0"/>
              </a:rPr>
              <a:t> </a:t>
            </a: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157004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ml-IN" sz="1150" dirty="0">
                <a:solidFill>
                  <a:srgbClr val="002060"/>
                </a:solidFill>
                <a:latin typeface="Calibri" pitchFamily="34" charset="0"/>
                <a:cs typeface="Calibri" pitchFamily="34" charset="0"/>
              </a:rPr>
              <a:t>ബിസി ഏജന്റ് ഉപഭോക്താവിൽ നിന്ന് തുക ഈടാക്കുകയും അദ്ദേഹത്തിന് രസീത് നൽകുകയും ചെയ്യുന്നു</a:t>
            </a:r>
            <a:endParaRPr lang="en-IN" sz="115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57004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ml-IN" sz="1150" dirty="0">
                <a:solidFill>
                  <a:srgbClr val="002060"/>
                </a:solidFill>
                <a:latin typeface="Calibri" pitchFamily="34" charset="0"/>
                <a:cs typeface="Calibri" pitchFamily="34" charset="0"/>
              </a:rPr>
              <a:t>ബിസി ഏജന്റ് ഉപഭോക്താവിൽ നിന്ന് തുക ഈടാക്കുകയും അദ്ദേഹത്തിന് രസീത് നൽകുകയും ചെയ്യുന്നു</a:t>
            </a:r>
            <a:endParaRPr lang="en-IN" sz="115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861774"/>
          </a:xfrm>
          <a:prstGeom prst="rect">
            <a:avLst/>
          </a:prstGeom>
        </p:spPr>
        <p:txBody>
          <a:bodyPr wrap="square">
            <a:spAutoFit/>
          </a:bodyPr>
          <a:lstStyle/>
          <a:p>
            <a:r>
              <a:rPr lang="ml-IN" sz="1600" dirty="0"/>
              <a:t>താങ്ങാനാവുന്ന ജീവിതം, അപകട പരിരക്ഷ, ഗ്യാരണ്ടീഡ് പെൻഷൻ പ്ലാൻ എന്നിവ ഉൾപ്പെടെ വിവിധ സാമൂഹിക സുരക്ഷാ പദ്ധതികൾ ഇന്ത്യൻ സർക്കാർ വാഗ്ദാനം ചെയ്യുന്നു.</a:t>
            </a:r>
            <a:endParaRPr lang="en-IN" sz="1600" dirty="0"/>
          </a:p>
          <a:p>
            <a:r>
              <a:rPr lang="ml-IN" sz="1600" dirty="0"/>
              <a:t>എച്ച്‌ഡിഎഫ്‌സി ബാങ്ക് സേവിംഗ്‌സ് അക്കൗണ്ട് വഴി ഒരാൾക്ക് അവയിൽ നിക്ഷേപിക്കാം</a:t>
            </a:r>
            <a:endParaRPr lang="en-IN" sz="1600" dirty="0"/>
          </a:p>
        </p:txBody>
      </p:sp>
      <p:sp>
        <p:nvSpPr>
          <p:cNvPr id="17" name="Rectangle 16"/>
          <p:cNvSpPr/>
          <p:nvPr/>
        </p:nvSpPr>
        <p:spPr>
          <a:xfrm>
            <a:off x="1449978" y="2055610"/>
            <a:ext cx="10633165" cy="1569660"/>
          </a:xfrm>
          <a:prstGeom prst="rect">
            <a:avLst/>
          </a:prstGeom>
        </p:spPr>
        <p:txBody>
          <a:bodyPr wrap="square">
            <a:spAutoFit/>
          </a:bodyPr>
          <a:lstStyle/>
          <a:p>
            <a:r>
              <a:rPr lang="ml-IN" sz="1600" b="1" dirty="0"/>
              <a:t>പ്രധാനമന്ത്രി ജീവൻ ജ്യോതി ബീമാ യോജന (</a:t>
            </a:r>
            <a:r>
              <a:rPr lang="en-IN" sz="1600" b="1" dirty="0"/>
              <a:t>PMJJBY)</a:t>
            </a:r>
          </a:p>
          <a:p>
            <a:endParaRPr lang="en-IN" sz="1600" b="1" dirty="0"/>
          </a:p>
          <a:p>
            <a:pPr lvl="0" defTabSz="914400" eaLnBrk="0" fontAlgn="base" hangingPunct="0">
              <a:spcBef>
                <a:spcPct val="0"/>
              </a:spcBef>
              <a:spcAft>
                <a:spcPct val="0"/>
              </a:spcAft>
              <a:buFont typeface="Wingdings" pitchFamily="2" charset="2"/>
              <a:buChar char="ü"/>
            </a:pPr>
            <a:r>
              <a:rPr lang="ml-IN" sz="1600" dirty="0">
                <a:cs typeface="Arial" pitchFamily="34" charset="0"/>
              </a:rPr>
              <a:t>ഒരു വർഷം </a:t>
            </a:r>
            <a:r>
              <a:rPr lang="en-US" sz="1600" dirty="0">
                <a:cs typeface="Arial" pitchFamily="34" charset="0"/>
              </a:rPr>
              <a:t>₹ 330 </a:t>
            </a:r>
            <a:r>
              <a:rPr lang="ml-IN" sz="1600" dirty="0">
                <a:cs typeface="Arial" pitchFamily="34" charset="0"/>
              </a:rPr>
              <a:t>പ്രീമിയത്തിന് </a:t>
            </a:r>
            <a:r>
              <a:rPr lang="en-US" sz="1600" dirty="0">
                <a:cs typeface="Arial" pitchFamily="34" charset="0"/>
              </a:rPr>
              <a:t>₹ 2 </a:t>
            </a:r>
            <a:r>
              <a:rPr lang="ml-IN" sz="1600" dirty="0">
                <a:cs typeface="Arial" pitchFamily="34" charset="0"/>
              </a:rPr>
              <a:t>ലക്ഷം രൂപയുടെ ലൈഫ് കവർ നേടൂ</a:t>
            </a:r>
          </a:p>
          <a:p>
            <a:pPr lvl="0" defTabSz="914400" eaLnBrk="0" fontAlgn="base" hangingPunct="0">
              <a:spcBef>
                <a:spcPct val="0"/>
              </a:spcBef>
              <a:spcAft>
                <a:spcPct val="0"/>
              </a:spcAft>
              <a:buFont typeface="Wingdings" pitchFamily="2" charset="2"/>
              <a:buChar char="ü"/>
            </a:pPr>
            <a:r>
              <a:rPr lang="en-US" sz="1600" dirty="0">
                <a:cs typeface="Arial" pitchFamily="34" charset="0"/>
              </a:rPr>
              <a:t>SMS </a:t>
            </a:r>
            <a:r>
              <a:rPr lang="ml-IN" sz="1600" dirty="0">
                <a:cs typeface="Arial" pitchFamily="34" charset="0"/>
              </a:rPr>
              <a:t>വഴിയോ നെറ്റ് ബാങ്കിംഗ് വഴിയോ സബ്‌സ്‌ക്രൈബ് ചെയ്യുക</a:t>
            </a:r>
          </a:p>
          <a:p>
            <a:pPr lvl="0" defTabSz="914400" eaLnBrk="0" fontAlgn="base" hangingPunct="0">
              <a:spcBef>
                <a:spcPct val="0"/>
              </a:spcBef>
              <a:spcAft>
                <a:spcPct val="0"/>
              </a:spcAft>
              <a:buFont typeface="Wingdings" pitchFamily="2" charset="2"/>
              <a:buChar char="ü"/>
            </a:pPr>
            <a:r>
              <a:rPr lang="ml-IN" sz="1600" dirty="0">
                <a:cs typeface="Arial" pitchFamily="34" charset="0"/>
              </a:rPr>
              <a:t>നിങ്ങളുടെ പ്രീമിയങ്ങൾ സ്വയമേവ അടയ്‌ക്കുക</a:t>
            </a:r>
            <a:endParaRPr lang="en-US" sz="1600" dirty="0">
              <a:cs typeface="Arial" pitchFamily="34" charset="0"/>
            </a:endParaRPr>
          </a:p>
          <a:p>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384995"/>
          </a:xfrm>
          <a:prstGeom prst="rect">
            <a:avLst/>
          </a:prstGeom>
        </p:spPr>
        <p:txBody>
          <a:bodyPr wrap="square">
            <a:spAutoFit/>
          </a:bodyPr>
          <a:lstStyle/>
          <a:p>
            <a:r>
              <a:rPr lang="ml-IN" b="1" dirty="0"/>
              <a:t>പ്രധാനമന്ത്രി സുരക്ഷാ ബീമാ യോജന (</a:t>
            </a:r>
            <a:r>
              <a:rPr lang="en-IN" b="1" dirty="0"/>
              <a:t>PMSBY)</a:t>
            </a:r>
          </a:p>
          <a:p>
            <a:pPr>
              <a:buFont typeface="Wingdings" pitchFamily="2" charset="2"/>
              <a:buChar char="ü"/>
            </a:pPr>
            <a:r>
              <a:rPr lang="ml-IN" sz="1600" dirty="0"/>
              <a:t>പ്രതിവർഷം 12 രൂപ പ്രീമിയം അടയ്ക്കുക</a:t>
            </a:r>
          </a:p>
          <a:p>
            <a:pPr>
              <a:buFont typeface="Wingdings" pitchFamily="2" charset="2"/>
              <a:buChar char="ü"/>
            </a:pPr>
            <a:r>
              <a:rPr lang="ml-IN" sz="1600" dirty="0"/>
              <a:t>2 ലക്ഷം രൂപ വരെ അപകട ഇൻഷുറൻസ് പരിരക്ഷ നേടൂ</a:t>
            </a:r>
          </a:p>
          <a:p>
            <a:pPr>
              <a:buFont typeface="Wingdings" pitchFamily="2" charset="2"/>
              <a:buChar char="ü"/>
            </a:pPr>
            <a:r>
              <a:rPr lang="en-IN" sz="1600" dirty="0"/>
              <a:t>SMS </a:t>
            </a:r>
            <a:r>
              <a:rPr lang="ml-IN" sz="1600" dirty="0"/>
              <a:t>വഴിയോ നെറ്റ് ബാങ്കിംഗ് വഴിയോ എളുപ്പത്തിൽ പണമടയ്ക്കുക</a:t>
            </a:r>
            <a:endParaRPr lang="en-IN" sz="1600" dirty="0"/>
          </a:p>
          <a:p>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ml-IN" b="1" dirty="0"/>
              <a:t>അടൽ പെൻഷൻ യോജന</a:t>
            </a:r>
            <a:endParaRPr lang="en-IN" b="1" dirty="0"/>
          </a:p>
          <a:p>
            <a:pPr>
              <a:buFont typeface="Wingdings" pitchFamily="2" charset="2"/>
              <a:buChar char="ü"/>
            </a:pPr>
            <a:r>
              <a:rPr lang="ml-IN" sz="1600" dirty="0"/>
              <a:t>60 വയസ്സിൽ ഉറപ്പായ പ്രതിമാസ പെൻഷൻ നേടുക</a:t>
            </a:r>
          </a:p>
          <a:p>
            <a:pPr>
              <a:buFont typeface="Wingdings" pitchFamily="2" charset="2"/>
              <a:buChar char="ü"/>
            </a:pPr>
            <a:r>
              <a:rPr lang="ml-IN" sz="1600" dirty="0"/>
              <a:t>പ്രതിമാസ നിക്ഷേപം </a:t>
            </a:r>
            <a:r>
              <a:rPr lang="en-IN" sz="1600" dirty="0"/>
              <a:t>₹ 42 </a:t>
            </a:r>
            <a:r>
              <a:rPr lang="ml-IN" sz="1600" dirty="0"/>
              <a:t>വരെയാകാം</a:t>
            </a:r>
          </a:p>
          <a:p>
            <a:pPr>
              <a:buFont typeface="Wingdings" pitchFamily="2" charset="2"/>
              <a:buChar char="ü"/>
            </a:pPr>
            <a:r>
              <a:rPr lang="ml-IN" sz="1600" dirty="0"/>
              <a:t>നിങ്ങളുടെ പെൻഷൻ തുക </a:t>
            </a:r>
            <a:r>
              <a:rPr lang="en-IN" sz="1600" dirty="0"/>
              <a:t>₹ 1,000 </a:t>
            </a:r>
            <a:r>
              <a:rPr lang="ml-IN" sz="1600" dirty="0"/>
              <a:t>മുതൽ </a:t>
            </a:r>
            <a:r>
              <a:rPr lang="en-IN" sz="1600" dirty="0"/>
              <a:t>₹ 5,000 </a:t>
            </a:r>
            <a:r>
              <a:rPr lang="ml-IN" sz="1600" dirty="0"/>
              <a:t>വരെ തിരഞ്ഞെടുക്കുക</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17407" y="131879"/>
            <a:ext cx="9314916" cy="646331"/>
          </a:xfrm>
          <a:prstGeom prst="rect">
            <a:avLst/>
          </a:prstGeom>
          <a:noFill/>
        </p:spPr>
        <p:txBody>
          <a:bodyPr wrap="square" rtlCol="0">
            <a:spAutoFit/>
          </a:bodyPr>
          <a:lstStyle/>
          <a:p>
            <a:pPr lvl="0" defTabSz="914400">
              <a:defRPr/>
            </a:pPr>
            <a:r>
              <a:rPr lang="ml-IN" sz="3600" dirty="0">
                <a:solidFill>
                  <a:srgbClr val="FEFEFE"/>
                </a:solidFill>
                <a:latin typeface="Helvetica" panose="020B0604020202020204" pitchFamily="34" charset="0"/>
                <a:ea typeface="Helvetica" charset="0"/>
                <a:cs typeface="Helvetica" panose="020B0604020202020204" pitchFamily="34" charset="0"/>
              </a:rPr>
              <a:t>സാമൂഹിക സുരക്ഷാ പദ്ധതികൾ</a:t>
            </a:r>
            <a:endParaRPr kumimoji="0" lang="en-US" sz="3600"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D92A2B0-138B-42A1-B2F4-12D0DB654C16}"/>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4131644"/>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ml-IN" dirty="0">
                <a:latin typeface="Calibri" panose="020F0502020204030204" pitchFamily="34" charset="0"/>
              </a:rPr>
              <a:t>ഉപഭോക്താക്കളോട് മാന്യവും മാന്യവുമായ പെരുമാറ്റം</a:t>
            </a:r>
          </a:p>
          <a:p>
            <a:pPr marL="342900" lvl="0" indent="-342900">
              <a:lnSpc>
                <a:spcPct val="150000"/>
              </a:lnSpc>
              <a:buFont typeface="Wingdings" panose="05000000000000000000" pitchFamily="2" charset="2"/>
              <a:buChar char="ü"/>
            </a:pPr>
            <a:r>
              <a:rPr lang="ml-IN" dirty="0">
                <a:latin typeface="Calibri" panose="020F0502020204030204" pitchFamily="34" charset="0"/>
              </a:rPr>
              <a:t>ഓരോ ഉപഭോക്താവിനും അനുയോജ്യമായ ഉൽപ്പന്ന ഡെലിവറി</a:t>
            </a:r>
          </a:p>
          <a:p>
            <a:pPr marL="342900" lvl="0" indent="-342900">
              <a:lnSpc>
                <a:spcPct val="150000"/>
              </a:lnSpc>
              <a:buFont typeface="Wingdings" panose="05000000000000000000" pitchFamily="2" charset="2"/>
              <a:buChar char="ü"/>
            </a:pPr>
            <a:r>
              <a:rPr lang="ml-IN" dirty="0">
                <a:latin typeface="Calibri" panose="020F0502020204030204" pitchFamily="34" charset="0"/>
              </a:rPr>
              <a:t>എല്ലാ ഉൽപ്പന്ന വിശദാംശങ്ങളിലും ഉപഭോക്താക്കളുമായുള്ള സുതാര്യത</a:t>
            </a:r>
          </a:p>
          <a:p>
            <a:pPr marL="342900" lvl="0" indent="-342900">
              <a:lnSpc>
                <a:spcPct val="150000"/>
              </a:lnSpc>
              <a:buFont typeface="Wingdings" panose="05000000000000000000" pitchFamily="2" charset="2"/>
              <a:buChar char="ü"/>
            </a:pPr>
            <a:r>
              <a:rPr lang="ml-IN" dirty="0">
                <a:latin typeface="Calibri" panose="020F0502020204030204" pitchFamily="34" charset="0"/>
              </a:rPr>
              <a:t>ഉപഭോക്തൃ ഡാറ്റ ഉപയോഗിക്കുന്നതിൽ സ്വകാര്യത, സുരക്ഷ</a:t>
            </a:r>
          </a:p>
          <a:p>
            <a:pPr marL="342900" lvl="0" indent="-342900">
              <a:lnSpc>
                <a:spcPct val="150000"/>
              </a:lnSpc>
              <a:buFont typeface="Wingdings" panose="05000000000000000000" pitchFamily="2" charset="2"/>
              <a:buChar char="ü"/>
            </a:pPr>
            <a:r>
              <a:rPr lang="ml-IN" dirty="0">
                <a:latin typeface="Calibri" panose="020F0502020204030204" pitchFamily="34" charset="0"/>
              </a:rPr>
              <a:t>ഉപഭോക്തൃ പരാതി പരിഹാരവും ഫീഡ്‌ബാക്കും</a:t>
            </a:r>
          </a:p>
          <a:p>
            <a:pPr marL="342900" lvl="0" indent="-342900">
              <a:lnSpc>
                <a:spcPct val="150000"/>
              </a:lnSpc>
              <a:buFont typeface="Wingdings" panose="05000000000000000000" pitchFamily="2" charset="2"/>
              <a:buChar char="ü"/>
            </a:pPr>
            <a:r>
              <a:rPr lang="ml-IN" dirty="0">
                <a:latin typeface="Calibri" panose="020F0502020204030204" pitchFamily="34" charset="0"/>
              </a:rPr>
              <a:t>ഉപഭോക്തൃ അവബോധം പ്രോത്സാഹിപ്പിക്കുകയും ലഭ്യമായ സാമ്പത്തിക ഉൽപ്പന്നങ്ങളും സേവനങ്ങളും മനസ്സിലാക്കാൻ അവരെ പ്രാപ്തരാക്കുകയും ചെയ്യുക.</a:t>
            </a:r>
            <a:endParaRPr lang="en-IN" dirty="0"/>
          </a:p>
          <a:p>
            <a:pPr marL="285750" indent="-285750">
              <a:lnSpc>
                <a:spcPct val="115000"/>
              </a:lnSpc>
              <a:spcAft>
                <a:spcPts val="1000"/>
              </a:spcAft>
              <a:buFont typeface="Wingdings" panose="05000000000000000000" pitchFamily="2" charset="2"/>
              <a:buChar char="ü"/>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303" y="112233"/>
            <a:ext cx="7765774" cy="646331"/>
          </a:xfrm>
          <a:prstGeom prst="rect">
            <a:avLst/>
          </a:prstGeom>
        </p:spPr>
        <p:txBody>
          <a:bodyPr wrap="square">
            <a:spAutoFit/>
          </a:bodyPr>
          <a:lstStyle/>
          <a:p>
            <a:r>
              <a:rPr lang="ml-IN" sz="3600" b="1" dirty="0">
                <a:solidFill>
                  <a:schemeClr val="bg1"/>
                </a:solidFill>
                <a:latin typeface="Arial" panose="020B0604020202020204" pitchFamily="34" charset="0"/>
                <a:cs typeface="Arial" panose="020B0604020202020204" pitchFamily="34" charset="0"/>
              </a:rPr>
              <a:t>പെരുമാറ്റച്ചട്ടം</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b="1" dirty="0"/>
              <a:t>തിരികെ</a:t>
            </a:r>
            <a:endParaRPr lang="en-IN" b="1"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4BAD0C3-A99A-4692-B2D0-B8CACF4A7ADB}"/>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8855"/>
            <a:ext cx="9314916" cy="492443"/>
          </a:xfrm>
          <a:prstGeom prst="rect">
            <a:avLst/>
          </a:prstGeom>
          <a:noFill/>
        </p:spPr>
        <p:txBody>
          <a:bodyPr wrap="square" rtlCol="0">
            <a:spAutoFit/>
          </a:bodyPr>
          <a:lstStyle/>
          <a:p>
            <a:r>
              <a:rPr lang="ml-IN" sz="2600" b="1" dirty="0">
                <a:solidFill>
                  <a:schemeClr val="bg1"/>
                </a:solidFill>
                <a:latin typeface="Helvetica" panose="020B0604020202020204" pitchFamily="34" charset="0"/>
                <a:cs typeface="Helvetica" panose="020B0604020202020204" pitchFamily="34" charset="0"/>
              </a:rPr>
              <a:t>ഗ്രൂമിംഗ്, കമ്മ്യൂണിക്കേഷൻ &amp; സോഫ്റ്റ് സ്കിൽസ്</a:t>
            </a:r>
            <a:endParaRPr lang="en-IN" sz="26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324535"/>
          </a:xfrm>
          <a:prstGeom prst="rect">
            <a:avLst/>
          </a:prstGeom>
        </p:spPr>
        <p:txBody>
          <a:bodyPr wrap="square">
            <a:spAutoFit/>
          </a:bodyPr>
          <a:lstStyle/>
          <a:p>
            <a:endParaRPr lang="en-IN" sz="2000" dirty="0"/>
          </a:p>
          <a:p>
            <a:pPr>
              <a:buFont typeface="Wingdings" pitchFamily="2" charset="2"/>
              <a:buChar char="ü"/>
            </a:pPr>
            <a:r>
              <a:rPr lang="ml-IN" sz="2000" dirty="0"/>
              <a:t>വ്യക്തിഗത മര്യാദകൾ</a:t>
            </a:r>
            <a:endParaRPr lang="en-US" sz="2000" dirty="0"/>
          </a:p>
          <a:p>
            <a:pPr>
              <a:buFont typeface="Wingdings" pitchFamily="2" charset="2"/>
              <a:buChar char="ü"/>
            </a:pPr>
            <a:endParaRPr lang="ml-IN" sz="2000" dirty="0"/>
          </a:p>
          <a:p>
            <a:pPr>
              <a:buFont typeface="Wingdings" pitchFamily="2" charset="2"/>
              <a:buChar char="ü"/>
            </a:pPr>
            <a:r>
              <a:rPr lang="ml-IN" sz="2000" dirty="0"/>
              <a:t>മര്യാദ</a:t>
            </a:r>
            <a:endParaRPr lang="en-US" sz="2000" dirty="0"/>
          </a:p>
          <a:p>
            <a:pPr>
              <a:buFont typeface="Wingdings" pitchFamily="2" charset="2"/>
              <a:buChar char="ü"/>
            </a:pPr>
            <a:endParaRPr lang="ml-IN" sz="2000" dirty="0"/>
          </a:p>
          <a:p>
            <a:pPr>
              <a:buFont typeface="Wingdings" pitchFamily="2" charset="2"/>
              <a:buChar char="ü"/>
            </a:pPr>
            <a:r>
              <a:rPr lang="ml-IN" sz="2000" dirty="0"/>
              <a:t>കേന്ദ്രത്തിൽ വ്യക്തിശുചിത്വവും സാമൂഹിക അകലവും പാലിക്കുക</a:t>
            </a:r>
            <a:endParaRPr lang="en-US" sz="2000" dirty="0"/>
          </a:p>
          <a:p>
            <a:pPr>
              <a:buFont typeface="Wingdings" pitchFamily="2" charset="2"/>
              <a:buChar char="ü"/>
            </a:pPr>
            <a:endParaRPr lang="ml-IN" sz="2000" dirty="0"/>
          </a:p>
          <a:p>
            <a:pPr>
              <a:buFont typeface="Wingdings" pitchFamily="2" charset="2"/>
              <a:buChar char="ü"/>
            </a:pPr>
            <a:r>
              <a:rPr lang="ml-IN" sz="2000" dirty="0"/>
              <a:t>വ്യക്തിഗത കഴിവുകൾ</a:t>
            </a:r>
            <a:endParaRPr lang="en-US" sz="2000" dirty="0"/>
          </a:p>
          <a:p>
            <a:pPr>
              <a:buFont typeface="Wingdings" pitchFamily="2" charset="2"/>
              <a:buChar char="ü"/>
            </a:pPr>
            <a:endParaRPr lang="ml-IN" sz="2000" dirty="0"/>
          </a:p>
          <a:p>
            <a:pPr>
              <a:buFont typeface="Wingdings" pitchFamily="2" charset="2"/>
              <a:buChar char="ü"/>
            </a:pPr>
            <a:r>
              <a:rPr lang="ml-IN" sz="2000" dirty="0"/>
              <a:t>ടെലിഫോൺ മര്യാദകൾ</a:t>
            </a:r>
            <a:endParaRPr lang="en-US" sz="2000" dirty="0"/>
          </a:p>
          <a:p>
            <a:pPr>
              <a:buFont typeface="Wingdings" pitchFamily="2" charset="2"/>
              <a:buChar char="ü"/>
            </a:pPr>
            <a:endParaRPr lang="ml-IN" sz="2000" dirty="0"/>
          </a:p>
          <a:p>
            <a:pPr>
              <a:buFont typeface="Wingdings" pitchFamily="2" charset="2"/>
              <a:buChar char="ü"/>
            </a:pPr>
            <a:r>
              <a:rPr lang="ml-IN" sz="2000" dirty="0"/>
              <a:t>ഇ-മെയിൽ മര്യാദകൾ</a:t>
            </a:r>
            <a:endParaRPr lang="en-US" sz="2000" dirty="0"/>
          </a:p>
          <a:p>
            <a:pPr>
              <a:buFont typeface="Wingdings" pitchFamily="2" charset="2"/>
              <a:buChar char="ü"/>
            </a:pPr>
            <a:endParaRPr lang="ml-IN" sz="2000" dirty="0"/>
          </a:p>
          <a:p>
            <a:pPr>
              <a:buFont typeface="Wingdings" pitchFamily="2" charset="2"/>
              <a:buChar char="ü"/>
            </a:pPr>
            <a:r>
              <a:rPr lang="ml-IN" sz="2000" dirty="0"/>
              <a:t>ചർച്ച/പ്രേരണാ കഴിവുകൾ</a:t>
            </a:r>
            <a:endParaRPr lang="en-US" sz="2000" dirty="0"/>
          </a:p>
          <a:p>
            <a:pPr>
              <a:buFont typeface="Wingdings" pitchFamily="2" charset="2"/>
              <a:buChar char="ü"/>
            </a:pPr>
            <a:endParaRPr lang="ml-IN" sz="2000" dirty="0"/>
          </a:p>
          <a:p>
            <a:pPr>
              <a:buFont typeface="Wingdings" pitchFamily="2" charset="2"/>
              <a:buChar char="ü"/>
            </a:pPr>
            <a:r>
              <a:rPr lang="ml-IN" sz="2000" dirty="0"/>
              <a:t>വിശകലന ശേഷി</a:t>
            </a:r>
            <a:r>
              <a:rPr lang="en-IN" sz="2000" dirty="0"/>
              <a:t> </a:t>
            </a:r>
          </a:p>
          <a:p>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F946412-F147-42DE-BF61-6E00438E0362}"/>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6087" y="243062"/>
            <a:ext cx="12185908" cy="6614938"/>
            <a:chOff x="6087" y="242842"/>
            <a:chExt cx="12185908" cy="6639073"/>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6087" y="242842"/>
              <a:ext cx="11819558" cy="6151109"/>
              <a:chOff x="6087" y="242842"/>
              <a:chExt cx="11819558" cy="6151109"/>
            </a:xfrm>
          </p:grpSpPr>
          <p:sp>
            <p:nvSpPr>
              <p:cNvPr id="3" name="TextBox 2"/>
              <p:cNvSpPr txBox="1"/>
              <p:nvPr/>
            </p:nvSpPr>
            <p:spPr>
              <a:xfrm>
                <a:off x="6087" y="242842"/>
                <a:ext cx="9258229" cy="355234"/>
              </a:xfrm>
              <a:prstGeom prst="rect">
                <a:avLst/>
              </a:prstGeom>
              <a:noFill/>
            </p:spPr>
            <p:txBody>
              <a:bodyPr wrap="square" rtlCol="0">
                <a:spAutoFit/>
              </a:bodyPr>
              <a:lstStyle/>
              <a:p>
                <a:r>
                  <a:rPr lang="ml-IN" sz="1700" b="1" dirty="0">
                    <a:solidFill>
                      <a:srgbClr val="FEFEFE"/>
                    </a:solidFill>
                    <a:latin typeface="Helvetica" charset="0"/>
                    <a:ea typeface="Helvetica" charset="0"/>
                    <a:cs typeface="Helvetica" charset="0"/>
                  </a:rPr>
                  <a:t>അവാർഡുകളും അംഗീകാരങ്ങളും - ഇന്ത്യയിലെ ഏറ്റവും മൂല്യമുള്ള ബ്രാൻഡ്</a:t>
                </a:r>
                <a:endParaRPr lang="en-US" sz="17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294618" y="1044773"/>
            <a:ext cx="3722602" cy="1569660"/>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ഏറ്റവും മൂല്യമുള്ള ബ്രാൻഡായി 7-ാം സ്ഥാനത്തെത്തി</a:t>
            </a:r>
            <a:r>
              <a:rPr lang="en-US" sz="1600" b="1" dirty="0" err="1">
                <a:solidFill>
                  <a:srgbClr val="D9222A"/>
                </a:solidFill>
                <a:latin typeface="Helvetica" charset="0"/>
                <a:ea typeface="Helvetica" charset="0"/>
                <a:cs typeface="Helvetica" charset="0"/>
              </a:rPr>
              <a:t>th</a:t>
            </a:r>
            <a:r>
              <a:rPr lang="ml-IN" sz="1600" b="1" dirty="0">
                <a:solidFill>
                  <a:srgbClr val="D9222A"/>
                </a:solidFill>
                <a:latin typeface="Helvetica" charset="0"/>
                <a:ea typeface="Helvetica" charset="0"/>
                <a:cs typeface="Helvetica" charset="0"/>
              </a:rPr>
              <a:t>വർഷം</a:t>
            </a:r>
            <a:endParaRPr lang="en-US" sz="1600" b="1" dirty="0">
              <a:solidFill>
                <a:srgbClr val="D9222A"/>
              </a:solidFill>
              <a:latin typeface="Helvetica" charset="0"/>
              <a:ea typeface="Helvetica" charset="0"/>
              <a:cs typeface="Helvetica" charset="0"/>
            </a:endParaRPr>
          </a:p>
          <a:p>
            <a:pPr algn="ctr"/>
            <a:r>
              <a:rPr lang="en-US" sz="1600" b="1" dirty="0">
                <a:solidFill>
                  <a:srgbClr val="004277"/>
                </a:solidFill>
                <a:latin typeface="Helvetica" charset="0"/>
                <a:ea typeface="Helvetica" charset="0"/>
                <a:cs typeface="Helvetica" charset="0"/>
              </a:rPr>
              <a:t>2020 </a:t>
            </a:r>
            <a:r>
              <a:rPr lang="en-US" sz="1600" b="1" dirty="0" err="1">
                <a:solidFill>
                  <a:srgbClr val="004277"/>
                </a:solidFill>
                <a:latin typeface="Helvetica" charset="0"/>
                <a:ea typeface="Helvetica" charset="0"/>
                <a:cs typeface="Helvetica" charset="0"/>
              </a:rPr>
              <a:t>BrandZ</a:t>
            </a:r>
            <a:r>
              <a:rPr lang="en-US" sz="1600" b="1" dirty="0">
                <a:solidFill>
                  <a:srgbClr val="004277"/>
                </a:solidFill>
                <a:latin typeface="Helvetica" charset="0"/>
                <a:ea typeface="Helvetica" charset="0"/>
                <a:cs typeface="Helvetica" charset="0"/>
              </a:rPr>
              <a:t>™ </a:t>
            </a:r>
            <a:r>
              <a:rPr lang="ml-IN" sz="1600" b="1" dirty="0">
                <a:solidFill>
                  <a:srgbClr val="004277"/>
                </a:solidFill>
                <a:latin typeface="Helvetica" charset="0"/>
                <a:ea typeface="Helvetica" charset="0"/>
                <a:cs typeface="Helvetica" charset="0"/>
              </a:rPr>
              <a:t>ഏറ്റവും മൂല്യമുള്ള ഇന്ത്യൻ ബ്രാൻഡുകൾ</a:t>
            </a:r>
            <a:endParaRPr lang="en-US" sz="16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603727" y="1225253"/>
            <a:ext cx="3264926" cy="1246495"/>
          </a:xfrm>
          <a:prstGeom prst="rect">
            <a:avLst/>
          </a:prstGeom>
        </p:spPr>
        <p:txBody>
          <a:bodyPr wrap="square">
            <a:spAutoFit/>
          </a:bodyPr>
          <a:lstStyle/>
          <a:p>
            <a:pPr algn="ctr"/>
            <a:r>
              <a:rPr lang="ml-IN" sz="1500" b="1" dirty="0">
                <a:solidFill>
                  <a:srgbClr val="D9222A"/>
                </a:solidFill>
                <a:latin typeface="Helvetica" charset="0"/>
                <a:ea typeface="Helvetica" charset="0"/>
                <a:cs typeface="Helvetica" charset="0"/>
              </a:rPr>
              <a:t>2020 ലെ ഇന്ത്യയിലെ ഏറ്റവും ശക്തമായ ബാങ്ക്</a:t>
            </a:r>
            <a:r>
              <a:rPr lang="en-US" sz="1500" b="1" dirty="0">
                <a:solidFill>
                  <a:srgbClr val="D9222A"/>
                </a:solidFill>
                <a:latin typeface="Helvetica" charset="0"/>
                <a:ea typeface="Helvetica" charset="0"/>
                <a:cs typeface="Helvetica" charset="0"/>
              </a:rPr>
              <a:t> 2020</a:t>
            </a:r>
          </a:p>
          <a:p>
            <a:pPr algn="ctr"/>
            <a:r>
              <a:rPr lang="ml-IN" sz="1500" b="1" dirty="0">
                <a:solidFill>
                  <a:srgbClr val="004277"/>
                </a:solidFill>
                <a:latin typeface="Helvetica" charset="0"/>
                <a:ea typeface="Helvetica" charset="0"/>
                <a:cs typeface="Helvetica" charset="0"/>
              </a:rPr>
              <a:t>ഏഷ്യൻ ബാങ്കർ 500 ഏറ്റവും വലുതും ശക്തവുമായ ബാങ്കുകളുടെ റാങ്കിംഗ്</a:t>
            </a:r>
            <a:endParaRPr lang="en-US" sz="15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860804" y="2721296"/>
            <a:ext cx="2718204" cy="830997"/>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ഇന്ത്യയിലെ ഏറ്റവും മികച്ച സ്വകാര്യ ബാങ്ക്</a:t>
            </a:r>
            <a:endParaRPr lang="en-US" sz="1600" b="1" dirty="0">
              <a:solidFill>
                <a:srgbClr val="D9222A"/>
              </a:solidFill>
              <a:latin typeface="Helvetica" charset="0"/>
              <a:ea typeface="Helvetica" charset="0"/>
              <a:cs typeface="Helvetica" charset="0"/>
            </a:endParaRPr>
          </a:p>
          <a:p>
            <a:pPr algn="ctr"/>
            <a:r>
              <a:rPr lang="ml-IN" sz="1600" b="1" dirty="0">
                <a:solidFill>
                  <a:srgbClr val="004277"/>
                </a:solidFill>
                <a:latin typeface="Helvetica" charset="0"/>
                <a:ea typeface="Helvetica" charset="0"/>
                <a:cs typeface="Helvetica" charset="0"/>
              </a:rPr>
              <a:t>ബാങ്കർ</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627790" y="2644874"/>
            <a:ext cx="3197907" cy="830997"/>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ഇന്ത്യയിലെ ഏറ്റവും മികച്ച ബാങ്ക്</a:t>
            </a:r>
            <a:endParaRPr lang="en-US" sz="1600" b="1" dirty="0">
              <a:solidFill>
                <a:srgbClr val="D9222A"/>
              </a:solidFill>
              <a:latin typeface="Helvetica" charset="0"/>
              <a:ea typeface="Helvetica" charset="0"/>
              <a:cs typeface="Helvetica" charset="0"/>
            </a:endParaRPr>
          </a:p>
          <a:p>
            <a:pPr algn="ctr"/>
            <a:r>
              <a:rPr lang="ml-IN" sz="1600" b="1" dirty="0">
                <a:solidFill>
                  <a:srgbClr val="004277"/>
                </a:solidFill>
                <a:latin typeface="Helvetica" charset="0"/>
                <a:ea typeface="Helvetica" charset="0"/>
                <a:cs typeface="Helvetica" charset="0"/>
              </a:rPr>
              <a:t>ഏഷ്യാമണി</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783363"/>
            <a:ext cx="2649606" cy="1077218"/>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ഇന്ത്യയിൽ പ്രവർത്തിക്കാനുള്ള മികച്ച കമ്പനികൾ</a:t>
            </a:r>
            <a:endParaRPr lang="en-US" sz="1600" b="1" dirty="0">
              <a:solidFill>
                <a:srgbClr val="D9222A"/>
              </a:solidFill>
              <a:latin typeface="Helvetica" charset="0"/>
              <a:ea typeface="Helvetica" charset="0"/>
              <a:cs typeface="Helvetica" charset="0"/>
            </a:endParaRPr>
          </a:p>
          <a:p>
            <a:pPr algn="ctr"/>
            <a:r>
              <a:rPr lang="ml-IN" sz="1600" b="1" dirty="0">
                <a:solidFill>
                  <a:srgbClr val="004277"/>
                </a:solidFill>
                <a:latin typeface="Helvetica" charset="0"/>
                <a:ea typeface="Helvetica" charset="0"/>
                <a:cs typeface="Helvetica" charset="0"/>
              </a:rPr>
              <a:t>ഇന്ന് ബിസിനസ്സ്</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512010" y="3716182"/>
            <a:ext cx="3409944" cy="1323439"/>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മാർക്കറ്റിംഗ്, ബ്രാൻഡ് ഇന്നൊവേഷൻ ഓഫ് ദ ഇയർ അവാർഡ്</a:t>
            </a:r>
            <a:endParaRPr lang="en-US" sz="1600" b="1" dirty="0">
              <a:solidFill>
                <a:srgbClr val="D9222A"/>
              </a:solidFill>
              <a:latin typeface="Helvetica" charset="0"/>
              <a:ea typeface="Helvetica" charset="0"/>
              <a:cs typeface="Helvetica" charset="0"/>
            </a:endParaRPr>
          </a:p>
          <a:p>
            <a:pPr algn="ctr"/>
            <a:r>
              <a:rPr lang="en-US" sz="1600" b="1" dirty="0">
                <a:solidFill>
                  <a:srgbClr val="004277"/>
                </a:solidFill>
                <a:latin typeface="Helvetica" charset="0"/>
                <a:ea typeface="Helvetica" charset="0"/>
                <a:cs typeface="Helvetica" charset="0"/>
              </a:rPr>
              <a:t>ET </a:t>
            </a:r>
            <a:r>
              <a:rPr lang="ml-IN" sz="1600" b="1" dirty="0">
                <a:solidFill>
                  <a:srgbClr val="004277"/>
                </a:solidFill>
                <a:latin typeface="Helvetica" charset="0"/>
                <a:ea typeface="Helvetica" charset="0"/>
                <a:cs typeface="Helvetica" charset="0"/>
              </a:rPr>
              <a:t>ഇന്നൊവേഷൻ അവാർഡുകൾ 2020</a:t>
            </a:r>
            <a:endParaRPr lang="en-US" sz="16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228603" y="1118954"/>
            <a:ext cx="3860809"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830997"/>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ഇന്ത്യയിലെ ഏറ്റവും മികച്ച ബാങ്ക്</a:t>
            </a:r>
            <a:endParaRPr lang="en-US" sz="1600" b="1" dirty="0">
              <a:solidFill>
                <a:srgbClr val="D9222A"/>
              </a:solidFill>
              <a:latin typeface="Helvetica" charset="0"/>
              <a:ea typeface="Helvetica" charset="0"/>
              <a:cs typeface="Helvetica" charset="0"/>
            </a:endParaRPr>
          </a:p>
          <a:p>
            <a:pPr algn="ctr"/>
            <a:r>
              <a:rPr lang="ml-IN" sz="1600" b="1" dirty="0">
                <a:solidFill>
                  <a:srgbClr val="004277"/>
                </a:solidFill>
                <a:latin typeface="Helvetica" charset="0"/>
                <a:ea typeface="Helvetica" charset="0"/>
                <a:cs typeface="Helvetica" charset="0"/>
              </a:rPr>
              <a:t>ഫിനാൻസ് ഏഷ്യ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596234" y="5104348"/>
            <a:ext cx="3328671" cy="1323439"/>
          </a:xfrm>
          <a:prstGeom prst="rect">
            <a:avLst/>
          </a:prstGeom>
        </p:spPr>
        <p:txBody>
          <a:bodyPr wrap="square">
            <a:spAutoFit/>
          </a:bodyPr>
          <a:lstStyle/>
          <a:p>
            <a:pPr algn="ctr"/>
            <a:r>
              <a:rPr lang="ml-IN" sz="1600" b="1" dirty="0">
                <a:solidFill>
                  <a:srgbClr val="D9222A"/>
                </a:solidFill>
                <a:latin typeface="Helvetica" charset="0"/>
                <a:ea typeface="Helvetica" charset="0"/>
                <a:cs typeface="Helvetica" charset="0"/>
              </a:rPr>
              <a:t>ജോലി ചെയ്യാൻ പറ്റിയ സ്ഥലം</a:t>
            </a:r>
            <a:endParaRPr lang="en-US" sz="1600" b="1" dirty="0">
              <a:solidFill>
                <a:srgbClr val="D9222A"/>
              </a:solidFill>
              <a:latin typeface="Helvetica" charset="0"/>
              <a:ea typeface="Helvetica" charset="0"/>
              <a:cs typeface="Helvetica" charset="0"/>
            </a:endParaRPr>
          </a:p>
          <a:p>
            <a:pPr algn="ctr"/>
            <a:r>
              <a:rPr lang="ml-IN" sz="1600" b="1" dirty="0">
                <a:solidFill>
                  <a:srgbClr val="004277"/>
                </a:solidFill>
                <a:latin typeface="Helvetica" charset="0"/>
                <a:ea typeface="Helvetica" charset="0"/>
                <a:cs typeface="Helvetica" charset="0"/>
              </a:rPr>
              <a:t>സാക്ഷ്യപ്പെടുത്തിയത്: ഏപ്രിൽ 2020 - മാർച്ച് 2021 ഇന്ത്യ</a:t>
            </a:r>
            <a:endParaRPr lang="en-US" sz="16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228603" y="2416159"/>
            <a:ext cx="3860809"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228603" y="3694802"/>
            <a:ext cx="3860809"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228603" y="5029408"/>
            <a:ext cx="3860809"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29" y="1099901"/>
            <a:ext cx="4055133"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29" y="2397106"/>
            <a:ext cx="4055133"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29" y="3675749"/>
            <a:ext cx="4055133"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29" y="5010355"/>
            <a:ext cx="4055133"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BA2B4498-6CD4-403C-ACB9-CB620B8310D6}"/>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ml-IN" sz="2800" b="1" dirty="0"/>
              <a:t>നന്ദി</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9836" y="116028"/>
            <a:ext cx="6704079" cy="646331"/>
          </a:xfrm>
          <a:prstGeom prst="rect">
            <a:avLst/>
          </a:prstGeom>
        </p:spPr>
        <p:txBody>
          <a:bodyPr wrap="none">
            <a:spAutoFit/>
          </a:bodyPr>
          <a:lstStyle/>
          <a:p>
            <a:r>
              <a:rPr lang="ml-IN" sz="3600" b="1" dirty="0">
                <a:solidFill>
                  <a:schemeClr val="bg1"/>
                </a:solidFill>
                <a:latin typeface="Helvetica" panose="020B0604020202020204" pitchFamily="34" charset="0"/>
                <a:cs typeface="Helvetica" panose="020B0604020202020204" pitchFamily="34" charset="0"/>
              </a:rPr>
              <a:t>സാമ്പത്തിക ഉൾപ്പെടുത്തൽ</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nSpc>
                <a:spcPct val="120000"/>
              </a:lnSpc>
              <a:buNone/>
            </a:pPr>
            <a:r>
              <a:rPr lang="ml-IN" sz="2000" b="1" dirty="0"/>
              <a:t>സാമ്പത്തിക ഉൾപ്പെടുത്തൽ</a:t>
            </a:r>
            <a:r>
              <a:rPr lang="en-IN" sz="2000" dirty="0"/>
              <a:t> </a:t>
            </a:r>
            <a:r>
              <a:rPr lang="ml-IN" sz="2000" dirty="0"/>
              <a:t>ബാങ്കിംഗ് ഓഫർ ചെയ്യുന്ന രീതി എന്നും</a:t>
            </a:r>
            <a:r>
              <a:rPr lang="en-IN" sz="2000" dirty="0"/>
              <a:t> </a:t>
            </a:r>
            <a:r>
              <a:rPr lang="ml-IN" sz="2000" b="1" dirty="0"/>
              <a:t>സാമ്പത്തിക</a:t>
            </a:r>
            <a:r>
              <a:rPr lang="en-IN" sz="2000" dirty="0"/>
              <a:t> </a:t>
            </a:r>
            <a:r>
              <a:rPr lang="ml-IN" sz="2000" dirty="0"/>
              <a:t>സമൂഹത്തിലെ ഓരോ വ്യക്തിക്കും യാതൊരു തരത്തിലുള്ള വിവേചനവുമില്ലാതെ പരിഹാരങ്ങളും സേവനങ്ങളും.</a:t>
            </a:r>
            <a:r>
              <a:rPr lang="en-IN" sz="2000" dirty="0"/>
              <a:t> </a:t>
            </a:r>
          </a:p>
          <a:p>
            <a:pPr marL="0" indent="0">
              <a:lnSpc>
                <a:spcPct val="120000"/>
              </a:lnSpc>
              <a:buNone/>
            </a:pPr>
            <a:r>
              <a:rPr lang="ml-IN" sz="2000" dirty="0"/>
              <a:t>പ്രവേശനം ഉറപ്പാക്കുന്ന പ്രക്രിയ</a:t>
            </a:r>
            <a:r>
              <a:rPr lang="en-US" sz="2000" dirty="0"/>
              <a:t> </a:t>
            </a:r>
            <a:r>
              <a:rPr lang="ml-IN" sz="2000" b="1" dirty="0">
                <a:solidFill>
                  <a:srgbClr val="FF0000"/>
                </a:solidFill>
              </a:rPr>
              <a:t>സാമ്പത്തിക</a:t>
            </a:r>
            <a:r>
              <a:rPr lang="en-US" sz="2000" dirty="0">
                <a:solidFill>
                  <a:srgbClr val="FF0000"/>
                </a:solidFill>
              </a:rPr>
              <a:t> </a:t>
            </a:r>
            <a:r>
              <a:rPr lang="ml-IN" sz="2000" dirty="0"/>
              <a:t>പോലുള്ള ദുർബല ഗ്രൂപ്പുകൾക്ക് ആവശ്യമുള്ള സമയങ്ങളിൽ സേവനങ്ങളും സമയബന്ധിതവും മതിയായതുമായ ക്രെഡി</a:t>
            </a:r>
            <a:r>
              <a:rPr lang="en-US" sz="2000" dirty="0"/>
              <a:t> </a:t>
            </a:r>
            <a:r>
              <a:rPr lang="ml-IN" sz="2000" b="1" dirty="0">
                <a:solidFill>
                  <a:srgbClr val="FF0000"/>
                </a:solidFill>
              </a:rPr>
              <a:t>റ്റ്ബാങ്കിന് കീഴിൽ</a:t>
            </a:r>
            <a:r>
              <a:rPr lang="en-US" sz="2000" b="1" dirty="0">
                <a:solidFill>
                  <a:srgbClr val="FF0000"/>
                </a:solidFill>
              </a:rPr>
              <a:t> </a:t>
            </a:r>
            <a:r>
              <a:rPr lang="ml-IN" sz="2000" b="1" dirty="0"/>
              <a:t>ഒപ്പം</a:t>
            </a:r>
            <a:r>
              <a:rPr lang="en-US" sz="2000" b="1" dirty="0">
                <a:solidFill>
                  <a:srgbClr val="FF0000"/>
                </a:solidFill>
              </a:rPr>
              <a:t> </a:t>
            </a:r>
            <a:r>
              <a:rPr lang="ml-IN" sz="2000" b="1" dirty="0">
                <a:solidFill>
                  <a:srgbClr val="FF0000"/>
                </a:solidFill>
              </a:rPr>
              <a:t>വരുമാനമുള്ള ഗ്രൂപ്പ്</a:t>
            </a:r>
            <a:r>
              <a:rPr lang="en-US" sz="2000" dirty="0"/>
              <a:t> </a:t>
            </a:r>
            <a:r>
              <a:rPr lang="ml-IN" sz="2000" dirty="0"/>
              <a:t>എസ്താ</a:t>
            </a:r>
            <a:r>
              <a:rPr lang="ml-IN" sz="2000" b="1" dirty="0">
                <a:solidFill>
                  <a:srgbClr val="FF0000"/>
                </a:solidFill>
              </a:rPr>
              <a:t>ങ്ങാനാവുന്ന ചിലവ്.</a:t>
            </a:r>
            <a:r>
              <a:rPr lang="en-US" sz="2000" b="1" dirty="0">
                <a:solidFill>
                  <a:srgbClr val="FF0000"/>
                </a:solidFill>
              </a:rPr>
              <a:t> </a:t>
            </a:r>
            <a:endParaRPr lang="en-US" sz="2000" dirty="0"/>
          </a:p>
          <a:p>
            <a:pPr marL="0" indent="0">
              <a:buNone/>
            </a:pPr>
            <a:r>
              <a:rPr lang="ml-IN" sz="2000" dirty="0">
                <a:solidFill>
                  <a:schemeClr val="tx1">
                    <a:lumMod val="95000"/>
                    <a:lumOff val="5000"/>
                  </a:schemeClr>
                </a:solidFill>
              </a:rPr>
              <a:t>(കമ്മിറ്റി</a:t>
            </a:r>
            <a:r>
              <a:rPr lang="en-US" sz="2000" dirty="0">
                <a:solidFill>
                  <a:schemeClr val="tx1">
                    <a:lumMod val="95000"/>
                    <a:lumOff val="5000"/>
                  </a:schemeClr>
                </a:solidFill>
              </a:rPr>
              <a:t> </a:t>
            </a:r>
            <a:r>
              <a:rPr lang="ml-IN" sz="2000" b="1" dirty="0">
                <a:solidFill>
                  <a:schemeClr val="tx1">
                    <a:lumMod val="95000"/>
                    <a:lumOff val="5000"/>
                  </a:schemeClr>
                </a:solidFill>
              </a:rPr>
              <a:t>ഫിനാൻഷ്യൽ ഇൻക്ലൂഷൻ, ചെയർമാൻ: ഡോ.സി.രംഗരാജൻ).</a:t>
            </a:r>
            <a:endParaRPr lang="en-US" sz="2000" dirty="0">
              <a:solidFill>
                <a:schemeClr val="tx1">
                  <a:lumMod val="95000"/>
                  <a:lumOff val="5000"/>
                </a:schemeClr>
              </a:solidFill>
            </a:endParaRP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207C6F6-59CA-47BA-95B4-296BA084021C}"/>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6" y="128060"/>
            <a:ext cx="6704079" cy="646331"/>
          </a:xfrm>
          <a:prstGeom prst="rect">
            <a:avLst/>
          </a:prstGeom>
        </p:spPr>
        <p:txBody>
          <a:bodyPr wrap="none">
            <a:spAutoFit/>
          </a:bodyPr>
          <a:lstStyle/>
          <a:p>
            <a:r>
              <a:rPr lang="ml-IN" sz="3600" b="1" dirty="0">
                <a:solidFill>
                  <a:schemeClr val="bg1"/>
                </a:solidFill>
                <a:latin typeface="Helvetica" panose="020B0604020202020204" pitchFamily="34" charset="0"/>
                <a:cs typeface="Helvetica" panose="020B0604020202020204" pitchFamily="34" charset="0"/>
              </a:rPr>
              <a:t>സാമ്പത്തിക ഉൾപ്പെടുത്തൽ</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9684D11-C0F3-4228-AB23-C346469EDD37}"/>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pic>
        <p:nvPicPr>
          <p:cNvPr id="9" name="Picture 8">
            <a:extLst>
              <a:ext uri="{FF2B5EF4-FFF2-40B4-BE49-F238E27FC236}">
                <a16:creationId xmlns:a16="http://schemas.microsoft.com/office/drawing/2014/main" id="{F9FE477D-4014-41E8-9950-66454CD2E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49" y="910668"/>
            <a:ext cx="11318207" cy="5502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34516"/>
            <a:ext cx="5551604" cy="4247317"/>
          </a:xfrm>
          <a:prstGeom prst="rect">
            <a:avLst/>
          </a:prstGeom>
          <a:noFill/>
        </p:spPr>
        <p:txBody>
          <a:bodyPr wrap="square" rtlCol="0">
            <a:spAutoFit/>
          </a:bodyPr>
          <a:lstStyle/>
          <a:p>
            <a:pPr marL="285750" indent="-285750">
              <a:buFont typeface="Wingdings" panose="05000000000000000000" pitchFamily="2" charset="2"/>
              <a:buChar char="q"/>
            </a:pPr>
            <a:endParaRPr lang="en-IN" dirty="0">
              <a:solidFill>
                <a:srgbClr val="002060"/>
              </a:solidFill>
            </a:endParaRPr>
          </a:p>
          <a:p>
            <a:pPr marL="285750" indent="-285750">
              <a:buFont typeface="Wingdings" panose="05000000000000000000" pitchFamily="2" charset="2"/>
              <a:buChar char="q"/>
            </a:pPr>
            <a:r>
              <a:rPr lang="ml-IN" dirty="0">
                <a:solidFill>
                  <a:srgbClr val="002060"/>
                </a:solidFill>
              </a:rPr>
              <a:t>കസ്റ്റമർ ഫോക്കസ് - എല്ലാ സെഗ്‌മെന്റുകൾക്കും ലഭ്യമായ ഉൽപ്പന്നങ്ങൾ</a:t>
            </a:r>
            <a:endParaRPr lang="en-US" dirty="0">
              <a:solidFill>
                <a:srgbClr val="002060"/>
              </a:solidFill>
            </a:endParaRPr>
          </a:p>
          <a:p>
            <a:pPr marL="285750" indent="-285750">
              <a:buFont typeface="Wingdings" panose="05000000000000000000" pitchFamily="2" charset="2"/>
              <a:buChar char="q"/>
            </a:pPr>
            <a:endParaRPr lang="ml-IN" dirty="0">
              <a:solidFill>
                <a:srgbClr val="002060"/>
              </a:solidFill>
            </a:endParaRPr>
          </a:p>
          <a:p>
            <a:pPr marL="285750" indent="-285750">
              <a:buFont typeface="Wingdings" panose="05000000000000000000" pitchFamily="2" charset="2"/>
              <a:buChar char="q"/>
            </a:pPr>
            <a:r>
              <a:rPr lang="ml-IN" dirty="0">
                <a:solidFill>
                  <a:srgbClr val="002060"/>
                </a:solidFill>
              </a:rPr>
              <a:t>പ്രവേശനക്ഷമത - ഗ്രാമത്തിലെ ബാങ്ക്</a:t>
            </a:r>
            <a:endParaRPr lang="en-US" dirty="0">
              <a:solidFill>
                <a:srgbClr val="002060"/>
              </a:solidFill>
            </a:endParaRPr>
          </a:p>
          <a:p>
            <a:pPr marL="285750" indent="-285750">
              <a:buFont typeface="Wingdings" panose="05000000000000000000" pitchFamily="2" charset="2"/>
              <a:buChar char="q"/>
            </a:pPr>
            <a:endParaRPr lang="ml-IN" dirty="0">
              <a:solidFill>
                <a:srgbClr val="002060"/>
              </a:solidFill>
            </a:endParaRPr>
          </a:p>
          <a:p>
            <a:pPr marL="285750" indent="-285750">
              <a:buFont typeface="Wingdings" panose="05000000000000000000" pitchFamily="2" charset="2"/>
              <a:buChar char="q"/>
            </a:pPr>
            <a:r>
              <a:rPr lang="ml-IN" dirty="0">
                <a:solidFill>
                  <a:srgbClr val="002060"/>
                </a:solidFill>
              </a:rPr>
              <a:t>ലഭ്യത - ഒരു ബാങ്ക് ബ്രാഞ്ചിനേക്കാൾ കൂടുതൽ ജോലി സമയം</a:t>
            </a:r>
            <a:endParaRPr lang="en-US" dirty="0">
              <a:solidFill>
                <a:srgbClr val="002060"/>
              </a:solidFill>
            </a:endParaRPr>
          </a:p>
          <a:p>
            <a:pPr marL="285750" indent="-285750">
              <a:buFont typeface="Wingdings" panose="05000000000000000000" pitchFamily="2" charset="2"/>
              <a:buChar char="q"/>
            </a:pPr>
            <a:endParaRPr lang="ml-IN" dirty="0">
              <a:solidFill>
                <a:srgbClr val="002060"/>
              </a:solidFill>
            </a:endParaRPr>
          </a:p>
          <a:p>
            <a:pPr marL="285750" indent="-285750">
              <a:buFont typeface="Wingdings" panose="05000000000000000000" pitchFamily="2" charset="2"/>
              <a:buChar char="q"/>
            </a:pPr>
            <a:r>
              <a:rPr lang="ml-IN" dirty="0">
                <a:solidFill>
                  <a:srgbClr val="002060"/>
                </a:solidFill>
              </a:rPr>
              <a:t>താങ്ങാനാവുന്നത - ലോകോത്തര ബാങ്കിംഗ് ഉൽപ്പന്നങ്ങളും സേവനങ്ങളും</a:t>
            </a:r>
            <a:endParaRPr lang="en-US" dirty="0">
              <a:solidFill>
                <a:srgbClr val="002060"/>
              </a:solidFill>
            </a:endParaRPr>
          </a:p>
          <a:p>
            <a:pPr marL="285750" indent="-285750">
              <a:buFont typeface="Wingdings" panose="05000000000000000000" pitchFamily="2" charset="2"/>
              <a:buChar char="q"/>
            </a:pPr>
            <a:endParaRPr lang="ml-IN" dirty="0">
              <a:solidFill>
                <a:srgbClr val="002060"/>
              </a:solidFill>
            </a:endParaRPr>
          </a:p>
          <a:p>
            <a:pPr marL="285750" indent="-285750">
              <a:buFont typeface="Wingdings" panose="05000000000000000000" pitchFamily="2" charset="2"/>
              <a:buChar char="q"/>
            </a:pPr>
            <a:r>
              <a:rPr lang="ml-IN" dirty="0">
                <a:solidFill>
                  <a:srgbClr val="002060"/>
                </a:solidFill>
              </a:rPr>
              <a:t>സുതാര്യത - ഉപഭോക്തൃ വിശ്വാസം കെട്ടിപ്പടുക്കാൻ സഹായിക്കുന്നു</a:t>
            </a:r>
            <a:endParaRPr lang="en-IN"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4" y="161370"/>
            <a:ext cx="12107511" cy="646331"/>
          </a:xfrm>
          <a:prstGeom prst="rect">
            <a:avLst/>
          </a:prstGeom>
          <a:noFill/>
        </p:spPr>
        <p:txBody>
          <a:bodyPr wrap="square" rtlCol="0">
            <a:spAutoFit/>
          </a:bodyPr>
          <a:lstStyle/>
          <a:p>
            <a:r>
              <a:rPr lang="ml-IN" sz="3600" b="1" dirty="0">
                <a:solidFill>
                  <a:srgbClr val="FEFEFE"/>
                </a:solidFill>
                <a:latin typeface="Helvetica" charset="0"/>
                <a:ea typeface="Helvetica" charset="0"/>
                <a:cs typeface="Helvetica" charset="0"/>
              </a:rPr>
              <a:t>ബിസിനസ് കറസ്പോണ്ടന്റ് - ഒരു മാറ്റ ഏജന്റ്</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b="1" dirty="0">
                  <a:solidFill>
                    <a:schemeClr val="bg1"/>
                  </a:solidFill>
                </a:rPr>
                <a:t>പ്രവേശനക്ഷമത</a:t>
              </a:r>
              <a:endParaRPr lang="en-US" sz="1800" b="1" dirty="0">
                <a:solidFill>
                  <a:schemeClr val="bg1"/>
                </a:solidFill>
              </a:endParaRP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447871" y="3174981"/>
                <a:ext cx="1063255"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b="1" dirty="0">
                  <a:solidFill>
                    <a:srgbClr val="002060"/>
                  </a:solidFill>
                </a:endParaRPr>
              </a:p>
              <a:p>
                <a:pPr algn="ctr"/>
                <a:r>
                  <a:rPr lang="ml-IN" sz="1400" b="1" dirty="0">
                    <a:solidFill>
                      <a:srgbClr val="002060"/>
                    </a:solidFill>
                  </a:rPr>
                  <a:t>ബിസി സെന്റർ</a:t>
                </a:r>
                <a:endParaRPr lang="en-IN" sz="14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b="1" dirty="0">
                  <a:solidFill>
                    <a:srgbClr val="002060"/>
                  </a:solidFill>
                </a:rPr>
                <a:t>ലഭ്യത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b="1" dirty="0">
                  <a:solidFill>
                    <a:schemeClr val="bg1"/>
                  </a:solidFill>
                </a:rPr>
                <a:t>താങ്ങാനാവുന്ന</a:t>
              </a:r>
              <a:endParaRPr lang="en-US" sz="1800" b="1" dirty="0">
                <a:solidFill>
                  <a:schemeClr val="bg1"/>
                </a:solidFill>
              </a:endParaRP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l-IN" sz="1700" b="1" dirty="0">
                  <a:solidFill>
                    <a:srgbClr val="002060"/>
                  </a:solidFill>
                </a:rPr>
                <a:t>സുതാര്യത</a:t>
              </a:r>
              <a:endParaRPr lang="en-US" sz="1700" b="1" dirty="0">
                <a:solidFill>
                  <a:srgbClr val="002060"/>
                </a:solidFill>
              </a:endParaRP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l-IN" b="1" dirty="0">
                  <a:solidFill>
                    <a:schemeClr val="bg1"/>
                  </a:solidFill>
                </a:rPr>
                <a:t>കസ്റ്റമർ ഫോക്കസ്</a:t>
              </a:r>
              <a:endParaRPr lang="en-US" sz="18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36" y="140092"/>
            <a:ext cx="6704079" cy="646331"/>
          </a:xfrm>
          <a:prstGeom prst="rect">
            <a:avLst/>
          </a:prstGeom>
        </p:spPr>
        <p:txBody>
          <a:bodyPr wrap="none">
            <a:spAutoFit/>
          </a:bodyPr>
          <a:lstStyle/>
          <a:p>
            <a:r>
              <a:rPr lang="ml-IN" sz="3600" b="1" dirty="0">
                <a:solidFill>
                  <a:schemeClr val="bg1"/>
                </a:solidFill>
                <a:latin typeface="Helvetica" panose="020B0604020202020204" pitchFamily="34" charset="0"/>
                <a:cs typeface="Helvetica" panose="020B0604020202020204" pitchFamily="34" charset="0"/>
              </a:rPr>
              <a:t>സാമ്പത്തിക ഉൾപ്പെടുത്തൽ</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67CD7AA-FEED-4AD1-9712-1D61B65C2F88}"/>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pic>
        <p:nvPicPr>
          <p:cNvPr id="3" name="Picture 2">
            <a:extLst>
              <a:ext uri="{FF2B5EF4-FFF2-40B4-BE49-F238E27FC236}">
                <a16:creationId xmlns:a16="http://schemas.microsoft.com/office/drawing/2014/main" id="{DE3E2252-BB80-47FF-823C-256647394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36" y="939149"/>
            <a:ext cx="10489540" cy="5526648"/>
          </a:xfrm>
          <a:prstGeom prst="rect">
            <a:avLst/>
          </a:prstGeom>
        </p:spPr>
      </p:pic>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ml-IN" sz="3600" dirty="0">
                <a:solidFill>
                  <a:srgbClr val="002060"/>
                </a:solidFill>
                <a:latin typeface="Helvetica" panose="020B0604020202020204" pitchFamily="34" charset="0"/>
                <a:cs typeface="Helvetica" panose="020B0604020202020204" pitchFamily="34" charset="0"/>
              </a:rPr>
              <a:t>ബിസിനസ് കറസ്പോണ്ടന്റ് സെന്റർ</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232152"/>
            <a:ext cx="12304000" cy="6603680"/>
            <a:chOff x="-186064" y="232152"/>
            <a:chExt cx="12304000" cy="6603680"/>
          </a:xfrm>
        </p:grpSpPr>
        <p:grpSp>
          <p:nvGrpSpPr>
            <p:cNvPr id="47" name="Group 46"/>
            <p:cNvGrpSpPr/>
            <p:nvPr/>
          </p:nvGrpSpPr>
          <p:grpSpPr>
            <a:xfrm>
              <a:off x="-3743" y="232152"/>
              <a:ext cx="12121679" cy="6595838"/>
              <a:chOff x="-3743" y="232152"/>
              <a:chExt cx="12121679" cy="6595838"/>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73" y="232152"/>
                <a:ext cx="9586396" cy="523220"/>
              </a:xfrm>
              <a:prstGeom prst="rect">
                <a:avLst/>
              </a:prstGeom>
              <a:noFill/>
            </p:spPr>
            <p:txBody>
              <a:bodyPr wrap="square" rtlCol="0">
                <a:spAutoFit/>
              </a:bodyPr>
              <a:lstStyle/>
              <a:p>
                <a:pPr lvl="0" defTabSz="914400">
                  <a:defRPr/>
                </a:pPr>
                <a:r>
                  <a:rPr lang="ml-IN" sz="2700" b="1" dirty="0">
                    <a:solidFill>
                      <a:srgbClr val="FEFEFE"/>
                    </a:solidFill>
                    <a:latin typeface="Helvetica" panose="020B0604020202020204" pitchFamily="34" charset="0"/>
                    <a:ea typeface="Helvetica" charset="0"/>
                    <a:cs typeface="Helvetica" panose="020B0604020202020204" pitchFamily="34" charset="0"/>
                  </a:rPr>
                  <a:t>ബിസിനസ് കറസ്‌പോണ്ടന്റിനെക്കുറിച്ച് (ബിസി)</a:t>
                </a:r>
                <a:endParaRPr kumimoji="0" lang="en-US" sz="27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1948482"/>
                <a:ext cx="2795958" cy="1107996"/>
              </a:xfrm>
              <a:prstGeom prst="rect">
                <a:avLst/>
              </a:prstGeom>
            </p:spPr>
            <p:txBody>
              <a:bodyPr wrap="square">
                <a:spAutoFit/>
              </a:bodyPr>
              <a:lstStyle/>
              <a:p>
                <a:pPr lvl="0" defTabSz="914400">
                  <a:defRPr/>
                </a:pPr>
                <a:r>
                  <a:rPr lang="ml-IN" sz="1100" dirty="0">
                    <a:solidFill>
                      <a:srgbClr val="004277"/>
                    </a:solidFill>
                    <a:latin typeface="Helvetica" charset="0"/>
                    <a:ea typeface="Helvetica" charset="0"/>
                    <a:cs typeface="Helvetica" charset="0"/>
                  </a:rPr>
                  <a:t>ബിസികൾ സാമ്പത്തിക ഉൾപ്പെടുത്തൽ ഉറപ്പാക്കുകയും ബാങ്കിംഗ് സേവനങ്ങളുടെ വ്യാപനം വർധിപ്പിക്കുകയും അതുവഴി ശക്തമായ വ്യാപ്തി വർദ്ധിപ്പിക്കുകയും ചെയ്യുന്നു</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852793" y="3217710"/>
                <a:ext cx="3524895" cy="430887"/>
              </a:xfrm>
              <a:prstGeom prst="rect">
                <a:avLst/>
              </a:prstGeom>
            </p:spPr>
            <p:txBody>
              <a:bodyPr wrap="square">
                <a:spAutoFit/>
              </a:bodyPr>
              <a:lstStyle/>
              <a:p>
                <a:pPr lvl="0" defTabSz="914400">
                  <a:defRPr/>
                </a:pPr>
                <a:r>
                  <a:rPr lang="ml-IN" sz="1100" dirty="0">
                    <a:solidFill>
                      <a:srgbClr val="004277"/>
                    </a:solidFill>
                    <a:latin typeface="Helvetica" charset="0"/>
                    <a:ea typeface="Helvetica" charset="0"/>
                    <a:cs typeface="Helvetica" charset="0"/>
                  </a:rPr>
                  <a:t>ബിസികൾ ഉൾപ്രദേശങ്ങളിൽ ബാങ്കിംഗ് സേവനങ്ങൾ നൽകുന്നു</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56509" y="1033835"/>
                <a:ext cx="3343294" cy="938719"/>
              </a:xfrm>
              <a:prstGeom prst="rect">
                <a:avLst/>
              </a:prstGeom>
            </p:spPr>
            <p:txBody>
              <a:bodyPr wrap="square">
                <a:spAutoFit/>
              </a:bodyPr>
              <a:lstStyle/>
              <a:p>
                <a:pPr lvl="0" defTabSz="914400">
                  <a:defRPr/>
                </a:pPr>
                <a:r>
                  <a:rPr lang="ml-IN" sz="1100" dirty="0">
                    <a:solidFill>
                      <a:srgbClr val="004277"/>
                    </a:solidFill>
                    <a:latin typeface="Helvetica" charset="0"/>
                    <a:ea typeface="Helvetica" charset="0"/>
                    <a:cs typeface="Helvetica" charset="0"/>
                  </a:rPr>
                  <a:t>എല്ലാ സാമ്പത്തിക സേവനങ്ങൾക്കുമായി ഒരു കോർപ്പറേറ്റ് ബിസിനസ് കറസ്‌പോണ്ടന്റ് (സിഎസ്‌സി ഇ-ഗവൺമെന്റ്) മുഖേന ബാങ്ക് നിയമിച്ച വൺ സ്റ്റോപ്പ് ഷോപ്പ്</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97217" y="5139868"/>
                <a:ext cx="2380790" cy="93871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en-US" dirty="0"/>
                  <a:t>GOI </a:t>
                </a:r>
                <a:r>
                  <a:rPr lang="ml-IN" dirty="0"/>
                  <a:t>ഡിജിറ്റൽ ലക്ഷ്യങ്ങൾക്ക് അനുസൃതമായി ഇടപാടുകൾക്കും ബിസിനസ്സിനും ഒരു സമ്പൂർണ്ണ ഡിജിറ്റൽ മോഡ്</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3841348"/>
                <a:ext cx="3225610" cy="938719"/>
              </a:xfrm>
              <a:prstGeom prst="rect">
                <a:avLst/>
              </a:prstGeom>
            </p:spPr>
            <p:txBody>
              <a:bodyPr wrap="square">
                <a:spAutoFit/>
              </a:bodyPr>
              <a:lstStyle/>
              <a:p>
                <a:pPr lvl="0" defTabSz="914400">
                  <a:defRPr/>
                </a:pPr>
                <a:r>
                  <a:rPr lang="ml-IN" sz="1100" dirty="0">
                    <a:solidFill>
                      <a:srgbClr val="004277"/>
                    </a:solidFill>
                    <a:latin typeface="Helvetica" charset="0"/>
                    <a:ea typeface="Helvetica" charset="0"/>
                    <a:cs typeface="Helvetica" charset="0"/>
                  </a:rPr>
                  <a:t>ബാങ്കിംഗ് സേവനങ്ങളും ഉൽപന്നങ്ങളും നൽകുന്നതിനു പുറമേ, </a:t>
                </a:r>
                <a:r>
                  <a:rPr lang="en-US" sz="1100" dirty="0">
                    <a:solidFill>
                      <a:srgbClr val="004277"/>
                    </a:solidFill>
                    <a:latin typeface="Helvetica" charset="0"/>
                    <a:ea typeface="Helvetica" charset="0"/>
                    <a:cs typeface="Helvetica" charset="0"/>
                  </a:rPr>
                  <a:t>PMJDY BC </a:t>
                </a:r>
                <a:r>
                  <a:rPr lang="ml-IN" sz="1100" dirty="0">
                    <a:solidFill>
                      <a:srgbClr val="004277"/>
                    </a:solidFill>
                    <a:latin typeface="Helvetica" charset="0"/>
                    <a:ea typeface="Helvetica" charset="0"/>
                    <a:cs typeface="Helvetica" charset="0"/>
                  </a:rPr>
                  <a:t>കൾ വഴി </a:t>
                </a:r>
                <a:r>
                  <a:rPr lang="en-US" sz="1100" dirty="0">
                    <a:solidFill>
                      <a:srgbClr val="004277"/>
                    </a:solidFill>
                    <a:latin typeface="Helvetica" charset="0"/>
                    <a:ea typeface="Helvetica" charset="0"/>
                    <a:cs typeface="Helvetica" charset="0"/>
                  </a:rPr>
                  <a:t>GOI </a:t>
                </a:r>
                <a:r>
                  <a:rPr lang="ml-IN" sz="1100" dirty="0">
                    <a:solidFill>
                      <a:srgbClr val="004277"/>
                    </a:solidFill>
                    <a:latin typeface="Helvetica" charset="0"/>
                    <a:ea typeface="Helvetica" charset="0"/>
                    <a:cs typeface="Helvetica" charset="0"/>
                  </a:rPr>
                  <a:t>ആവിഷ്കരിച്ച സാമൂഹിക പദ്ധതികളും അവർ പ്രോത്സാഹിപ്പിക്കുന്നു.</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ml-IN" sz="600" b="1" dirty="0">
                <a:solidFill>
                  <a:srgbClr val="002060"/>
                </a:solidFill>
              </a:rPr>
              <a:t>ബിസി സെന്റർ</a:t>
            </a:r>
            <a:endParaRPr kumimoji="0" lang="en-US" sz="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B3EEB023-EF63-4CE7-B960-2C4806E99BCD}"/>
              </a:ext>
            </a:extLst>
          </p:cNvPr>
          <p:cNvSpPr/>
          <p:nvPr/>
        </p:nvSpPr>
        <p:spPr>
          <a:xfrm>
            <a:off x="0" y="6558686"/>
            <a:ext cx="12192000" cy="276999"/>
          </a:xfrm>
          <a:prstGeom prst="rect">
            <a:avLst/>
          </a:prstGeom>
        </p:spPr>
        <p:txBody>
          <a:bodyPr wrap="square">
            <a:spAutoFit/>
          </a:bodyPr>
          <a:lstStyle/>
          <a:p>
            <a:pPr algn="ctr"/>
            <a:r>
              <a:rPr lang="ml-IN" sz="1200" dirty="0">
                <a:solidFill>
                  <a:schemeClr val="bg1">
                    <a:lumMod val="50000"/>
                  </a:schemeClr>
                </a:solidFill>
                <a:latin typeface="Helvetica" charset="0"/>
                <a:ea typeface="Helvetica" charset="0"/>
                <a:cs typeface="Helvetica" charset="0"/>
              </a:rPr>
              <a:t>പകർപ്പവകാശം © </a:t>
            </a:r>
            <a:r>
              <a:rPr lang="en-US" sz="1200" dirty="0">
                <a:solidFill>
                  <a:schemeClr val="bg1">
                    <a:lumMod val="50000"/>
                  </a:schemeClr>
                </a:solidFill>
                <a:latin typeface="Helvetica" charset="0"/>
                <a:ea typeface="Helvetica" charset="0"/>
                <a:cs typeface="Helvetica" charset="0"/>
              </a:rPr>
              <a:t>HDFC </a:t>
            </a:r>
            <a:r>
              <a:rPr lang="ml-IN" sz="1200" dirty="0">
                <a:solidFill>
                  <a:schemeClr val="bg1">
                    <a:lumMod val="50000"/>
                  </a:schemeClr>
                </a:solidFill>
                <a:latin typeface="Helvetica" charset="0"/>
                <a:ea typeface="Helvetica" charset="0"/>
                <a:cs typeface="Helvetica" charset="0"/>
              </a:rPr>
              <a:t>ബാങ്ക്</a:t>
            </a:r>
            <a:r>
              <a:rPr lang="en-US" sz="1200" dirty="0">
                <a:solidFill>
                  <a:schemeClr val="bg1">
                    <a:lumMod val="50000"/>
                  </a:schemeClr>
                </a:solidFill>
                <a:latin typeface="Helvetica" charset="0"/>
                <a:ea typeface="Helvetica" charset="0"/>
                <a:cs typeface="Helvetica" charset="0"/>
              </a:rPr>
              <a:t>            </a:t>
            </a:r>
            <a:r>
              <a:rPr lang="ml-IN" sz="1200" dirty="0">
                <a:solidFill>
                  <a:schemeClr val="bg1">
                    <a:lumMod val="50000"/>
                  </a:schemeClr>
                </a:solidFill>
                <a:latin typeface="Helvetica" charset="0"/>
                <a:ea typeface="Helvetica" charset="0"/>
                <a:cs typeface="Helvetica" charset="0"/>
              </a:rPr>
              <a:t>രഹസ്യാത്മകം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നിയന്ത്രിച്ചു</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ആന്തരികം</a:t>
            </a:r>
            <a:r>
              <a:rPr lang="en-US" sz="1200" dirty="0">
                <a:solidFill>
                  <a:schemeClr val="bg1">
                    <a:lumMod val="50000"/>
                  </a:schemeClr>
                </a:solidFill>
                <a:latin typeface="Helvetica" charset="0"/>
                <a:ea typeface="Helvetica" charset="0"/>
                <a:cs typeface="Helvetica" charset="0"/>
              </a:rPr>
              <a:t>  |  </a:t>
            </a:r>
            <a:r>
              <a:rPr lang="ml-IN" sz="1200" dirty="0">
                <a:solidFill>
                  <a:schemeClr val="bg1">
                    <a:lumMod val="50000"/>
                  </a:schemeClr>
                </a:solidFill>
                <a:latin typeface="Helvetica" charset="0"/>
                <a:ea typeface="Helvetica" charset="0"/>
                <a:cs typeface="Helvetica" charset="0"/>
              </a:rPr>
              <a:t>പൊതു</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16853</TotalTime>
  <Words>2377</Words>
  <Application>Microsoft Office PowerPoint</Application>
  <PresentationFormat>Widescreen</PresentationFormat>
  <Paragraphs>472</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Kartika</vt:lpstr>
      <vt:lpstr>League Spartan</vt:lpstr>
      <vt:lpstr>Open Sans</vt:lpstr>
      <vt:lpstr>Poppins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983</cp:revision>
  <cp:lastPrinted>2019-10-17T07:37:08Z</cp:lastPrinted>
  <dcterms:created xsi:type="dcterms:W3CDTF">2019-10-07T05:49:34Z</dcterms:created>
  <dcterms:modified xsi:type="dcterms:W3CDTF">2024-01-03T04:26:11Z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