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hi-IN" dirty="0"/>
            <a:t>एचडीएफसी बीएफ पोर्टल/लोन बाज़ार पोर्टल पर जाएं</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hi-IN" dirty="0"/>
            <a:t>ऋण उत्पाद पर जाएँ</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hi-IN" dirty="0"/>
            <a:t>ग्राहक के लिए आवश्यक ऋण का चयन करें</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hi-IN" dirty="0"/>
            <a:t>विवरण भरें और यात्रा पूरी करें</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hi-IN" dirty="0"/>
            <a:t>ऋण वितरण हेतु लिया गया है</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hi-IN" sz="1300" kern="1200" dirty="0"/>
            <a:t>एचडीएफसी बीएफ पोर्टल/लोन बाज़ार पोर्टल पर जाएं</a:t>
          </a:r>
          <a:endParaRPr lang="en-IN" sz="13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hi-IN" sz="1300" kern="1200" dirty="0"/>
            <a:t>ऋण उत्पाद पर जाएँ</a:t>
          </a:r>
          <a:endParaRPr lang="en-IN" sz="13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hi-IN" sz="1300" kern="1200" dirty="0"/>
            <a:t>ग्राहक के लिए आवश्यक ऋण का चयन करें</a:t>
          </a:r>
          <a:endParaRPr lang="en-IN" sz="13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hi-IN" sz="1300" kern="1200" dirty="0"/>
            <a:t>विवरण भरें और यात्रा पूरी करें</a:t>
          </a:r>
          <a:endParaRPr lang="en-IN" sz="13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hi-IN" sz="1300" kern="1200" dirty="0"/>
            <a:t>ऋण वितरण हेतु लिया गया है</a:t>
          </a:r>
          <a:endParaRPr lang="en-IN" sz="13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12/29/2023</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12/29/2023</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2545977" y="5253026"/>
            <a:ext cx="9351792" cy="1435697"/>
            <a:chOff x="2545977" y="5253026"/>
            <a:chExt cx="9351792" cy="1435697"/>
          </a:xfrm>
        </p:grpSpPr>
        <p:sp>
          <p:nvSpPr>
            <p:cNvPr id="4" name="Rectangle 3"/>
            <p:cNvSpPr/>
            <p:nvPr/>
          </p:nvSpPr>
          <p:spPr>
            <a:xfrm>
              <a:off x="2545977" y="6165503"/>
              <a:ext cx="9351792" cy="523220"/>
            </a:xfrm>
            <a:prstGeom prst="rect">
              <a:avLst/>
            </a:prstGeom>
          </p:spPr>
          <p:txBody>
            <a:bodyPr wrap="square">
              <a:spAutoFit/>
            </a:bodyPr>
            <a:lstStyle/>
            <a:p>
              <a:pPr lvl="0" algn="r" defTabSz="914400">
                <a:defRPr/>
              </a:pPr>
              <a:r>
                <a:rPr lang="hi-IN" sz="2800" b="1" dirty="0">
                  <a:solidFill>
                    <a:srgbClr val="FEFEFE"/>
                  </a:solidFill>
                  <a:ea typeface="Helvetica" charset="0"/>
                  <a:cs typeface="Helvetica" charset="0"/>
                </a:rPr>
                <a:t>वीएलई क्षमता निर्माण कार्यक्रम</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hi-IN" sz="2000" dirty="0"/>
              <a:t>एक व्यवसाय संवाददाता नागरिकों के लिए संपर्क का पहला बिंदु और बैंक शाखा का मुख्य चेहरा होता है।</a:t>
            </a:r>
            <a:endParaRPr lang="en-IN" sz="2000" dirty="0"/>
          </a:p>
          <a:p>
            <a:r>
              <a:rPr lang="hi-IN" sz="2000" dirty="0"/>
              <a:t>बीसी एजेंटों को अधिक प्रभावी बनाने के लिए, उन्हें वांछित स्तर का ज्ञान प्रदान करने की आवश्यकता है।</a:t>
            </a:r>
            <a:endParaRPr lang="en-IN" sz="2000" dirty="0"/>
          </a:p>
          <a:p>
            <a:r>
              <a:rPr lang="hi-IN" sz="2000" dirty="0"/>
              <a:t>इस पाठ्यक्रम का उद्देश्य बीसी एजेंटों को निर्धारित ज्ञान इनपुट और कौशल प्रदान करना है। इसलिए, पाठ्यक्रम की संरचना बैंकिंग परिचालन में बुनियादी ज्ञान प्रदान करना और बीसी एजेंटों को विषय की समग्र समझ विकसित करने में मदद करना है।</a:t>
            </a:r>
            <a:r>
              <a:rPr lang="en-IN" sz="2000" dirty="0"/>
              <a:t> </a:t>
            </a:r>
          </a:p>
          <a:p>
            <a:endParaRPr lang="en-IN" sz="2000" dirty="0"/>
          </a:p>
          <a:p>
            <a:pPr>
              <a:buNone/>
            </a:pPr>
            <a:r>
              <a:rPr lang="hi-IN" sz="2000" b="1" dirty="0"/>
              <a:t>पाठ्यक्रम सामग्री</a:t>
            </a:r>
            <a:endParaRPr lang="en-IN" sz="2000" b="1" dirty="0"/>
          </a:p>
          <a:p>
            <a:endParaRPr lang="en-US" sz="2000" dirty="0"/>
          </a:p>
        </p:txBody>
      </p:sp>
      <p:sp>
        <p:nvSpPr>
          <p:cNvPr id="4" name="Rectangle 3"/>
          <p:cNvSpPr/>
          <p:nvPr/>
        </p:nvSpPr>
        <p:spPr>
          <a:xfrm>
            <a:off x="0" y="97862"/>
            <a:ext cx="8427307"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आईआईबीएफ द्वारा अनिवार्य सर्टिफिकेट कोर्स</a:t>
            </a:r>
            <a:endParaRPr lang="en-US" sz="36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002060"/>
                </a:solidFill>
              </a:rPr>
              <a:t>सामान्य बैंकिंग</a:t>
            </a:r>
            <a:r>
              <a:rPr lang="en-IN" dirty="0">
                <a:solidFill>
                  <a:srgbClr val="002060"/>
                </a:solidFill>
              </a:rPr>
              <a:t> </a:t>
            </a: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002060"/>
                </a:solidFill>
              </a:rPr>
              <a:t>वित्तीय समावेशन और व्यवसाय संवाददाता एजेंटों की भूमिका</a:t>
            </a:r>
            <a:endParaRPr lang="en-IN"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002060"/>
                </a:solidFill>
              </a:rPr>
              <a:t>तकनीकी कौशल</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002060"/>
                </a:solidFill>
              </a:rPr>
              <a:t>सॉफ्ट कौशल और व्यवहार संबंधी पहलू</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10182CC-AB9B-4B79-9D77-A913580D0215}"/>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49" y="116382"/>
            <a:ext cx="8711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hi-IN" altLang="en-US" sz="3600" b="1" dirty="0">
                <a:solidFill>
                  <a:schemeClr val="bg1"/>
                </a:solidFill>
                <a:latin typeface="Helvetica" panose="020B0604020202020204" pitchFamily="34" charset="0"/>
                <a:cs typeface="Helvetica" panose="020B0604020202020204" pitchFamily="34" charset="0"/>
              </a:rPr>
              <a:t>व्यवसाय संवाददाता - स्मार्ट साथी</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hi-IN" sz="4000" b="1" dirty="0">
                <a:ln w="0"/>
                <a:solidFill>
                  <a:srgbClr val="002060"/>
                </a:solidFill>
                <a:latin typeface="+mn-lt"/>
              </a:rPr>
              <a:t>हर दिन लॉगिन</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hi-IN" b="1" dirty="0">
                <a:solidFill>
                  <a:schemeClr val="bg1"/>
                </a:solidFill>
              </a:rPr>
              <a:t>प्रत्येक बिजनेस कॉरेस्पोंडेंट को प्रतिदिन न्यूनतम 4 घंटे</a:t>
            </a:r>
            <a:r>
              <a:rPr lang="en-US" b="1" dirty="0">
                <a:solidFill>
                  <a:schemeClr val="bg1"/>
                </a:solidFill>
              </a:rPr>
              <a:t> </a:t>
            </a:r>
            <a:r>
              <a:rPr lang="hi-IN" b="1" dirty="0">
                <a:solidFill>
                  <a:schemeClr val="bg1"/>
                </a:solidFill>
              </a:rPr>
              <a:t>/</a:t>
            </a:r>
            <a:r>
              <a:rPr lang="en-US" b="1" dirty="0">
                <a:solidFill>
                  <a:schemeClr val="bg1"/>
                </a:solidFill>
              </a:rPr>
              <a:t> </a:t>
            </a:r>
            <a:r>
              <a:rPr lang="hi-IN" b="1" dirty="0">
                <a:solidFill>
                  <a:schemeClr val="bg1"/>
                </a:solidFill>
              </a:rPr>
              <a:t>सप्ताह में 5 दिन स्मार्ट साथी ऐप पर लॉग इन करना होगा</a:t>
            </a:r>
            <a:endParaRPr lang="en-IN"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hi-IN" sz="2000" b="1" dirty="0">
                <a:solidFill>
                  <a:schemeClr val="bg1"/>
                </a:solidFill>
              </a:rPr>
              <a:t>ग्राहक सेवा - लेनदेन</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hi-IN" sz="2000" b="1" dirty="0">
                <a:solidFill>
                  <a:schemeClr val="bg1"/>
                </a:solidFill>
              </a:rPr>
              <a:t>ग्राहकों के लिए बैंकिंग प्वाइंट</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499C98B-75FF-4B10-879D-7C04DAABC5B5}"/>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65" y="98492"/>
            <a:ext cx="9246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hi-IN" altLang="en-US" sz="3600" b="1" dirty="0">
                <a:solidFill>
                  <a:schemeClr val="bg1"/>
                </a:solidFill>
                <a:latin typeface="Helvetica" panose="020B0604020202020204" pitchFamily="34" charset="0"/>
                <a:cs typeface="Helvetica" panose="020B0604020202020204" pitchFamily="34" charset="0"/>
              </a:rPr>
              <a:t>व्यवसाय संवाददाता - लेन-देन- महत्वपूर्ण कार्यवाही</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323439"/>
          </a:xfrm>
          <a:prstGeom prst="rect">
            <a:avLst/>
          </a:prstGeom>
        </p:spPr>
        <p:txBody>
          <a:bodyPr wrap="square">
            <a:spAutoFit/>
          </a:bodyPr>
          <a:lstStyle/>
          <a:p>
            <a:pPr algn="just">
              <a:defRPr/>
            </a:pPr>
            <a:r>
              <a:rPr lang="hi-IN" sz="2000" dirty="0">
                <a:solidFill>
                  <a:srgbClr val="002060"/>
                </a:solidFill>
              </a:rPr>
              <a:t>बैंक की ओर से ग्राहक द्वारा किए गए सभी लेनदेन के लिए सिस्टम द्वारा तैयार की गई ऑनलाइन रसीद अनिवार्य रूप से जारी की जानी चाहिए।</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hi-IN" sz="2000" b="1" dirty="0">
                <a:solidFill>
                  <a:srgbClr val="002060"/>
                </a:solidFill>
              </a:rPr>
              <a:t>स्मार्ट साथी</a:t>
            </a:r>
            <a:r>
              <a:rPr lang="en-US" sz="2000" b="1" dirty="0">
                <a:solidFill>
                  <a:srgbClr val="002060"/>
                </a:solidFill>
              </a:rPr>
              <a:t>(DDP)</a:t>
            </a:r>
            <a:r>
              <a:rPr lang="hi-IN" sz="2000" b="1" dirty="0">
                <a:solidFill>
                  <a:srgbClr val="002060"/>
                </a:solidFill>
              </a:rPr>
              <a:t> के लिए बिजनेस कॉरेस्पोंडेंट प्वाइंट पर महत्वपूर्ण कार्रवाई</a:t>
            </a:r>
            <a:r>
              <a:rPr lang="en-IN" sz="2000" b="1" dirty="0">
                <a:solidFill>
                  <a:srgbClr val="002060"/>
                </a:solidFill>
              </a:rPr>
              <a:t> </a:t>
            </a: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216151" y="4750847"/>
            <a:ext cx="2828838" cy="1015663"/>
          </a:xfrm>
          <a:prstGeom prst="rect">
            <a:avLst/>
          </a:prstGeom>
        </p:spPr>
        <p:txBody>
          <a:bodyPr wrap="square">
            <a:spAutoFit/>
          </a:bodyPr>
          <a:lstStyle/>
          <a:p>
            <a:pPr algn="just">
              <a:defRPr/>
            </a:pPr>
            <a:r>
              <a:rPr lang="hi-IN" sz="2000" dirty="0">
                <a:solidFill>
                  <a:srgbClr val="002060"/>
                </a:solidFill>
              </a:rPr>
              <a:t>सुनिश्चित करें कि टर्मिनल साफ, सुरक्षित और अच्छी तरह चार्ज हो</a:t>
            </a:r>
            <a:endParaRPr lang="en-IN" sz="2000" dirty="0">
              <a:solidFill>
                <a:srgbClr val="002060"/>
              </a:solidFill>
            </a:endParaRPr>
          </a:p>
        </p:txBody>
      </p:sp>
      <p:sp>
        <p:nvSpPr>
          <p:cNvPr id="19" name="Rectangle 18"/>
          <p:cNvSpPr/>
          <p:nvPr/>
        </p:nvSpPr>
        <p:spPr>
          <a:xfrm>
            <a:off x="766481" y="4750847"/>
            <a:ext cx="3133164" cy="1323439"/>
          </a:xfrm>
          <a:prstGeom prst="rect">
            <a:avLst/>
          </a:prstGeom>
        </p:spPr>
        <p:txBody>
          <a:bodyPr wrap="square">
            <a:spAutoFit/>
          </a:bodyPr>
          <a:lstStyle/>
          <a:p>
            <a:pPr algn="just">
              <a:defRPr/>
            </a:pPr>
            <a:r>
              <a:rPr lang="hi-IN" sz="2000" dirty="0">
                <a:solidFill>
                  <a:srgbClr val="002060"/>
                </a:solidFill>
              </a:rPr>
              <a:t>सुनिश्चित करें कि जब भी कोई ग्राहक उपकरण का उपयोग करे तो उसे साफ किया जाए</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9DCF0C9-06EB-4BE0-A223-D3F3B441AB7E}"/>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575" y="187573"/>
            <a:ext cx="92030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hi-IN" altLang="en-US" sz="3000" b="1" dirty="0">
                <a:solidFill>
                  <a:schemeClr val="bg1"/>
                </a:solidFill>
                <a:latin typeface="Helvetica" panose="020B0604020202020204" pitchFamily="34" charset="0"/>
                <a:cs typeface="Helvetica" panose="020B0604020202020204" pitchFamily="34" charset="0"/>
              </a:rPr>
              <a:t>व्यवसाय संवाददाता - लेनदेन के प्रकार</a:t>
            </a:r>
            <a:endParaRPr lang="en-US" altLang="en-US" sz="30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sz="2400" b="1" dirty="0">
                  <a:solidFill>
                    <a:schemeClr val="bg1"/>
                  </a:solidFill>
                </a:rPr>
                <a:t>वित्तीय</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hi-IN" sz="2200" b="1" dirty="0">
                  <a:solidFill>
                    <a:schemeClr val="bg1"/>
                  </a:solidFill>
                </a:rPr>
                <a:t>गैर वित्तीय</a:t>
              </a:r>
              <a:endParaRPr lang="en-IN" sz="2200" b="1"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56837" y="143870"/>
              <a:ext cx="1503153" cy="213447"/>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a:solidFill>
                    <a:schemeClr val="bg1"/>
                  </a:solidFill>
                </a:rPr>
                <a:t>आफ अस</a:t>
              </a:r>
              <a:endParaRPr lang="en-IN" b="1" dirty="0">
                <a:solidFill>
                  <a:schemeClr val="bg1"/>
                </a:solidFill>
              </a:endParaRPr>
            </a:p>
            <a:p>
              <a:pPr algn="ctr" defTabSz="711200">
                <a:lnSpc>
                  <a:spcPct val="90000"/>
                </a:lnSpc>
                <a:spcAft>
                  <a:spcPct val="35000"/>
                </a:spcAft>
                <a:defRPr/>
              </a:pPr>
              <a:r>
                <a:rPr lang="hi-IN" sz="1100" b="1" dirty="0">
                  <a:solidFill>
                    <a:schemeClr val="bg1"/>
                  </a:solidFill>
                </a:rPr>
                <a:t>(किसी भी बैंक खाते में लेनदेन)</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आन अस</a:t>
              </a:r>
              <a:endParaRPr lang="en-US" b="1" dirty="0">
                <a:solidFill>
                  <a:schemeClr val="bg1"/>
                </a:solidFill>
              </a:endParaRPr>
            </a:p>
            <a:p>
              <a:pPr algn="ctr" defTabSz="711200">
                <a:lnSpc>
                  <a:spcPct val="90000"/>
                </a:lnSpc>
                <a:spcAft>
                  <a:spcPct val="35000"/>
                </a:spcAft>
                <a:defRPr/>
              </a:pPr>
              <a:r>
                <a:rPr lang="hi-IN" sz="1100" b="1" dirty="0">
                  <a:solidFill>
                    <a:schemeClr val="bg1"/>
                  </a:solidFill>
                </a:rPr>
                <a:t>(एचडीएफसी बैंक खाते में लेनदेन)</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ईएमआई संग्रह</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नकद निकासी/जमा</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पैसा भेजना</a:t>
              </a:r>
              <a:r>
                <a:rPr lang="en-IN" b="1" dirty="0">
                  <a:solidFill>
                    <a:schemeClr val="bg1"/>
                  </a:solidFill>
                </a:rPr>
                <a:t> </a:t>
              </a:r>
            </a:p>
            <a:p>
              <a:pPr algn="ctr" defTabSz="711200">
                <a:lnSpc>
                  <a:spcPct val="90000"/>
                </a:lnSpc>
                <a:spcAft>
                  <a:spcPct val="35000"/>
                </a:spcAft>
                <a:defRPr/>
              </a:pPr>
              <a:r>
                <a:rPr lang="hi-IN" sz="1100" b="1" dirty="0">
                  <a:solidFill>
                    <a:schemeClr val="bg1"/>
                  </a:solidFill>
                </a:rPr>
                <a:t>(एचडीएफसी बैंक-एचडीएफसी बैंक)</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बैलेंस पूछताछ</a:t>
              </a:r>
              <a:endParaRPr lang="en-IN" b="1" dirty="0">
                <a:solidFill>
                  <a:schemeClr val="bg1"/>
                </a:solidFill>
              </a:endParaRPr>
            </a:p>
            <a:p>
              <a:pPr algn="ctr" defTabSz="711200">
                <a:lnSpc>
                  <a:spcPct val="90000"/>
                </a:lnSpc>
                <a:spcAft>
                  <a:spcPct val="35000"/>
                </a:spcAft>
                <a:defRPr/>
              </a:pPr>
              <a:r>
                <a:rPr lang="hi-IN" sz="1100" b="1" dirty="0">
                  <a:solidFill>
                    <a:schemeClr val="bg1"/>
                  </a:solidFill>
                </a:rPr>
                <a:t>(सभी बैंक खाते)</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मिनी स्टेटमेंट</a:t>
              </a:r>
              <a:endParaRPr lang="en-IN" b="1" dirty="0">
                <a:solidFill>
                  <a:schemeClr val="bg1"/>
                </a:solidFill>
              </a:endParaRPr>
            </a:p>
            <a:p>
              <a:pPr algn="ctr" defTabSz="711200">
                <a:lnSpc>
                  <a:spcPct val="90000"/>
                </a:lnSpc>
                <a:spcAft>
                  <a:spcPct val="35000"/>
                </a:spcAft>
                <a:defRPr/>
              </a:pPr>
              <a:r>
                <a:rPr lang="hi-IN" sz="1100" b="1" dirty="0">
                  <a:solidFill>
                    <a:schemeClr val="bg1"/>
                  </a:solidFill>
                </a:rPr>
                <a:t>(सभी बैंक खाते)</a:t>
              </a:r>
              <a:endParaRPr lang="en-IN" sz="11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hi-IN" b="1" dirty="0">
                  <a:solidFill>
                    <a:schemeClr val="bg1"/>
                  </a:solidFill>
                </a:rPr>
                <a:t>नकद निकासी</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48" name="Rectangle 47">
            <a:extLst>
              <a:ext uri="{FF2B5EF4-FFF2-40B4-BE49-F238E27FC236}">
                <a16:creationId xmlns:a16="http://schemas.microsoft.com/office/drawing/2014/main" id="{06244C7A-8BFE-4260-8120-862217BB4224}"/>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766" y="2885746"/>
            <a:ext cx="7656263" cy="769441"/>
          </a:xfrm>
          <a:prstGeom prst="rect">
            <a:avLst/>
          </a:prstGeom>
        </p:spPr>
        <p:txBody>
          <a:bodyPr wrap="none">
            <a:spAutoFit/>
          </a:bodyPr>
          <a:lstStyle/>
          <a:p>
            <a:r>
              <a:rPr lang="hi-IN" sz="4400" dirty="0">
                <a:solidFill>
                  <a:schemeClr val="accent1">
                    <a:lumMod val="50000"/>
                  </a:schemeClr>
                </a:solidFill>
              </a:rPr>
              <a:t>बीसी प्वाइंट पर अनिवार्य प्रदर्शन</a:t>
            </a:r>
            <a:endParaRPr lang="en-US" sz="44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499D093-FCFE-4450-B724-2AEA51F27739}"/>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6451600"/>
          </a:xfrm>
          <a:prstGeom prst="rect">
            <a:avLst/>
          </a:prstGeom>
        </p:spPr>
        <p:txBody>
          <a:bodyPr>
            <a:normAutofit/>
          </a:bodyPr>
          <a:lstStyle/>
          <a:p>
            <a:pPr>
              <a:buFont typeface="Wingdings" panose="05000000000000000000" pitchFamily="2" charset="2"/>
              <a:buChar char="ü"/>
            </a:pPr>
            <a:r>
              <a:rPr lang="hi-IN" sz="2000" dirty="0"/>
              <a:t>शिकायत निवारण पोस्टर</a:t>
            </a:r>
            <a:r>
              <a:rPr lang="fr-FR" sz="2000" dirty="0"/>
              <a:t> </a:t>
            </a:r>
          </a:p>
          <a:p>
            <a:pPr>
              <a:buFont typeface="Wingdings" panose="05000000000000000000" pitchFamily="2" charset="2"/>
              <a:buChar char="ü"/>
            </a:pPr>
            <a:r>
              <a:rPr lang="hi-IN" sz="2000" dirty="0"/>
              <a:t>बैंकिंग लोकपाल पोस्टर</a:t>
            </a:r>
            <a:endParaRPr lang="fr-FR" sz="2000" dirty="0"/>
          </a:p>
          <a:p>
            <a:pPr>
              <a:buFont typeface="Wingdings" panose="05000000000000000000" pitchFamily="2" charset="2"/>
              <a:buChar char="ü"/>
            </a:pPr>
            <a:r>
              <a:rPr lang="hi-IN" sz="2000" dirty="0"/>
              <a:t>सेवा शुल्क पोस्टर</a:t>
            </a:r>
            <a:endParaRPr lang="fr-FR" sz="2000" dirty="0"/>
          </a:p>
          <a:p>
            <a:pPr>
              <a:buFont typeface="Wingdings" panose="05000000000000000000" pitchFamily="2" charset="2"/>
              <a:buChar char="ü"/>
            </a:pPr>
            <a:r>
              <a:rPr lang="hi-IN" sz="2000" dirty="0"/>
              <a:t>शिकायत पुस्तिका</a:t>
            </a:r>
            <a:endParaRPr lang="fr-FR" sz="2000" dirty="0"/>
          </a:p>
          <a:p>
            <a:pPr>
              <a:buFont typeface="Wingdings" panose="05000000000000000000" pitchFamily="2" charset="2"/>
              <a:buChar char="ü"/>
            </a:pPr>
            <a:r>
              <a:rPr lang="hi-IN" sz="2000" dirty="0"/>
              <a:t>सेवाओं की पेशकश का पोस्टर</a:t>
            </a:r>
            <a:endParaRPr lang="en-IN" sz="2000" dirty="0"/>
          </a:p>
          <a:p>
            <a:pPr>
              <a:buFont typeface="Wingdings" panose="05000000000000000000" pitchFamily="2" charset="2"/>
              <a:buChar char="ü"/>
            </a:pPr>
            <a:r>
              <a:rPr lang="hi-IN" sz="2000" dirty="0"/>
              <a:t>उत्पाद पोस्टर - ऋण और खाते</a:t>
            </a:r>
            <a:endParaRPr lang="en-IN" sz="2000" dirty="0"/>
          </a:p>
          <a:p>
            <a:pPr>
              <a:buFont typeface="Wingdings" panose="05000000000000000000" pitchFamily="2" charset="2"/>
              <a:buChar char="ü"/>
            </a:pPr>
            <a:r>
              <a:rPr lang="hi-IN" sz="2000" dirty="0"/>
              <a:t>रजिस्टर - शिकायत, मुलाक़ात, खाता खोलना, लेनदेन</a:t>
            </a:r>
            <a:endParaRPr lang="en-IN" sz="2000" dirty="0"/>
          </a:p>
          <a:p>
            <a:pPr>
              <a:buFont typeface="Wingdings" panose="05000000000000000000" pitchFamily="2" charset="2"/>
              <a:buChar char="ü"/>
            </a:pPr>
            <a:r>
              <a:rPr lang="hi-IN" sz="2000" dirty="0"/>
              <a:t>शिकायत डेस्क ईमेल आईडी</a:t>
            </a:r>
            <a:endParaRPr lang="en-IN" sz="2000" dirty="0"/>
          </a:p>
          <a:p>
            <a:pPr>
              <a:buFont typeface="Wingdings" panose="05000000000000000000" pitchFamily="2" charset="2"/>
              <a:buChar char="ü"/>
            </a:pPr>
            <a:r>
              <a:rPr lang="hi-IN" sz="2000" dirty="0"/>
              <a:t>ग्राहकों के लिए क्या करें और क्या न करें</a:t>
            </a:r>
            <a:endParaRPr lang="en-IN" sz="2000" dirty="0"/>
          </a:p>
          <a:p>
            <a:pPr>
              <a:buFont typeface="Wingdings" panose="05000000000000000000" pitchFamily="2" charset="2"/>
              <a:buChar char="ü"/>
            </a:pPr>
            <a:endParaRPr lang="en-IN" sz="2000" dirty="0"/>
          </a:p>
          <a:p>
            <a:pPr>
              <a:buFont typeface="Wingdings" panose="05000000000000000000" pitchFamily="2" charset="2"/>
              <a:buChar char="ü"/>
            </a:pPr>
            <a:endParaRPr lang="fr-FR" sz="2000" dirty="0"/>
          </a:p>
          <a:p>
            <a:pPr marL="0" indent="0" algn="ctr">
              <a:buNone/>
            </a:pPr>
            <a:endParaRPr lang="fr-FR" dirty="0"/>
          </a:p>
          <a:p>
            <a:pPr marL="0" indent="0" algn="ctr">
              <a:buNone/>
            </a:pPr>
            <a:endParaRPr lang="en-US" dirty="0"/>
          </a:p>
        </p:txBody>
      </p:sp>
      <p:sp>
        <p:nvSpPr>
          <p:cNvPr id="8" name="Rectangle 7"/>
          <p:cNvSpPr/>
          <p:nvPr/>
        </p:nvSpPr>
        <p:spPr>
          <a:xfrm>
            <a:off x="17416" y="155928"/>
            <a:ext cx="5884944"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बीसी प्वाइंट पर अनिवार्य प्रदर्शन</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72CDA10-173E-4703-A1E6-17DB2268A116}"/>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32" y="134820"/>
            <a:ext cx="9314916" cy="646331"/>
          </a:xfrm>
          <a:prstGeom prst="rect">
            <a:avLst/>
          </a:prstGeom>
          <a:noFill/>
        </p:spPr>
        <p:txBody>
          <a:bodyPr wrap="square" rtlCol="0">
            <a:spAutoFit/>
          </a:bodyPr>
          <a:lstStyle/>
          <a:p>
            <a:r>
              <a:rPr lang="hi-IN" sz="3600" b="1" dirty="0">
                <a:solidFill>
                  <a:srgbClr val="FEFEFE"/>
                </a:solidFill>
                <a:latin typeface="Helvetica" charset="0"/>
                <a:ea typeface="Helvetica" charset="0"/>
                <a:cs typeface="Helvetica" charset="0"/>
              </a:rPr>
              <a:t>बुनियादी बैंकिंग सिद्धांत</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3170099"/>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hi-IN" sz="2000" dirty="0">
                <a:solidFill>
                  <a:srgbClr val="002060"/>
                </a:solidFill>
              </a:rPr>
              <a:t>विश्वास- ग्राहक विश्वास बनाएँ</a:t>
            </a:r>
            <a:endParaRPr lang="en-IN" sz="2000" dirty="0">
              <a:solidFill>
                <a:srgbClr val="002060"/>
              </a:solidFill>
            </a:endParaRPr>
          </a:p>
          <a:p>
            <a:pPr>
              <a:buFont typeface="Wingdings" pitchFamily="2" charset="2"/>
              <a:buChar char="ü"/>
            </a:pPr>
            <a:endParaRPr lang="en-IN" sz="2000" dirty="0">
              <a:solidFill>
                <a:srgbClr val="002060"/>
              </a:solidFill>
            </a:endParaRPr>
          </a:p>
          <a:p>
            <a:pPr>
              <a:buFont typeface="Wingdings" pitchFamily="2" charset="2"/>
              <a:buChar char="ü"/>
            </a:pPr>
            <a:r>
              <a:rPr lang="hi-IN" sz="2000" dirty="0">
                <a:solidFill>
                  <a:srgbClr val="002060"/>
                </a:solidFill>
              </a:rPr>
              <a:t>गोपनीयता - ग्राहक गोपनीयता बनाए रखें</a:t>
            </a:r>
            <a:endParaRPr lang="en-IN" sz="2000" dirty="0">
              <a:solidFill>
                <a:srgbClr val="002060"/>
              </a:solidFill>
            </a:endParaRPr>
          </a:p>
          <a:p>
            <a:pPr>
              <a:buFont typeface="Wingdings" pitchFamily="2" charset="2"/>
              <a:buChar char="ü"/>
            </a:pPr>
            <a:endParaRPr lang="en-IN" sz="2000" dirty="0">
              <a:solidFill>
                <a:srgbClr val="002060"/>
              </a:solidFill>
            </a:endParaRPr>
          </a:p>
          <a:p>
            <a:pPr>
              <a:buFont typeface="Wingdings" pitchFamily="2" charset="2"/>
              <a:buChar char="ü"/>
            </a:pPr>
            <a:r>
              <a:rPr lang="hi-IN" sz="2000" dirty="0">
                <a:solidFill>
                  <a:srgbClr val="002060"/>
                </a:solidFill>
              </a:rPr>
              <a:t>सेवा - ग्राहक सेवा अत्यंत महत्वपूर्ण है</a:t>
            </a:r>
            <a:endParaRPr lang="en-IN" sz="2000" dirty="0">
              <a:solidFill>
                <a:srgbClr val="002060"/>
              </a:solidFill>
            </a:endParaRPr>
          </a:p>
          <a:p>
            <a:pPr>
              <a:buFont typeface="Wingdings" pitchFamily="2" charset="2"/>
              <a:buChar char="ü"/>
            </a:pPr>
            <a:endParaRPr lang="en-IN" sz="2000" dirty="0">
              <a:solidFill>
                <a:srgbClr val="002060"/>
              </a:solidFill>
            </a:endParaRPr>
          </a:p>
          <a:p>
            <a:pPr>
              <a:buFont typeface="Wingdings" pitchFamily="2" charset="2"/>
              <a:buChar char="ü"/>
            </a:pPr>
            <a:r>
              <a:rPr lang="hi-IN" sz="2000" dirty="0">
                <a:solidFill>
                  <a:srgbClr val="002060"/>
                </a:solidFill>
              </a:rPr>
              <a:t>सामाजिक-आर्थिक कारकों का ज्ञान</a:t>
            </a:r>
            <a:r>
              <a:rPr lang="en-IN" sz="2000" dirty="0">
                <a:solidFill>
                  <a:srgbClr val="002060"/>
                </a:solidFill>
              </a:rPr>
              <a:t> </a:t>
            </a:r>
          </a:p>
          <a:p>
            <a:pPr>
              <a:buFont typeface="Wingdings" pitchFamily="2" charset="2"/>
              <a:buChar char="ü"/>
            </a:pPr>
            <a:endParaRPr lang="en-IN" sz="2000" dirty="0">
              <a:solidFill>
                <a:srgbClr val="002060"/>
              </a:solidFill>
            </a:endParaRPr>
          </a:p>
          <a:p>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D138009-D9A1-47D7-B2F3-423B3108E075}"/>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4401205"/>
          </a:xfrm>
          <a:prstGeom prst="rect">
            <a:avLst/>
          </a:prstGeom>
        </p:spPr>
        <p:txBody>
          <a:bodyPr wrap="square">
            <a:spAutoFit/>
          </a:bodyPr>
          <a:lstStyle/>
          <a:p>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r>
              <a:rPr lang="hi-IN" sz="2000" dirty="0">
                <a:solidFill>
                  <a:srgbClr val="000000"/>
                </a:solidFill>
                <a:latin typeface="Calibri" panose="020F0502020204030204" pitchFamily="34" charset="0"/>
              </a:rPr>
              <a:t>केवाईसी दस्तावेजों, डेटा या सूचना के स्वतंत्र और भरोसेमंद स्रोत के माध्यम से ग्राहक की पहचान की पहचान और सत्यापन करने का साधन है। इनकी पहचान सत्यापित करने के उद्देश्य से</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hi-IN" sz="2000" dirty="0">
                <a:solidFill>
                  <a:srgbClr val="000000"/>
                </a:solidFill>
                <a:latin typeface="Calibri" panose="020F0502020204030204" pitchFamily="34" charset="0"/>
              </a:rPr>
              <a:t>व्यक्तिगत ग्राहक: बैंक ग्राहक की पहचान की जानकारी, पता और हालिया तस्वीर प्राप्त करेगा। इसी तरह की जानकारी संयुक्त धारकों और अधिदेश धारकों के लिए भी प्रदान करनी होगी।</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hi-IN" sz="2000" dirty="0">
                <a:solidFill>
                  <a:srgbClr val="000000"/>
                </a:solidFill>
                <a:latin typeface="Calibri" panose="020F0502020204030204" pitchFamily="34" charset="0"/>
              </a:rPr>
              <a:t>गैर-व्यक्तिगत ग्राहक: बैंक इकाई की कानूनी स्थिति, परिचालन पते, अधिकृत हस्ताक्षरकर्ताओं और लाभकारी मालिकों को सत्यापित करने के लिए पहचान डेटा प्राप्त करेगा।</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r>
              <a:rPr lang="hi-IN" sz="2000" dirty="0">
                <a:solidFill>
                  <a:srgbClr val="000000"/>
                </a:solidFill>
                <a:latin typeface="Calibri" panose="020F0502020204030204" pitchFamily="34" charset="0"/>
              </a:rPr>
              <a:t>ग्राहक द्वारा किए जाने वाले या करने की अपेक्षा वाले रोजगार/व्यवसाय की प्रकृति और बैंक में खाता खोलने के उद्देश्य के बारे में भी जानकारी आवश्यक है।</a:t>
            </a:r>
            <a:r>
              <a:rPr lang="en-US" sz="2000" dirty="0">
                <a:solidFill>
                  <a:srgbClr val="000000"/>
                </a:solidFill>
                <a:latin typeface="Calibri" panose="020F0502020204030204" pitchFamily="34" charset="0"/>
              </a:rPr>
              <a:t> </a:t>
            </a:r>
          </a:p>
        </p:txBody>
      </p:sp>
      <p:sp>
        <p:nvSpPr>
          <p:cNvPr id="7" name="Rectangle 6"/>
          <p:cNvSpPr/>
          <p:nvPr/>
        </p:nvSpPr>
        <p:spPr>
          <a:xfrm>
            <a:off x="0" y="98624"/>
            <a:ext cx="5376783" cy="646331"/>
          </a:xfrm>
          <a:prstGeom prst="rect">
            <a:avLst/>
          </a:prstGeom>
        </p:spPr>
        <p:txBody>
          <a:bodyPr wrap="square">
            <a:spAutoFit/>
          </a:bodyPr>
          <a:lstStyle/>
          <a:p>
            <a:r>
              <a:rPr lang="hi-IN" sz="3600" b="1" dirty="0">
                <a:solidFill>
                  <a:schemeClr val="bg1"/>
                </a:solidFill>
                <a:latin typeface="Helvetica" panose="020B0604020202020204" pitchFamily="34" charset="0"/>
                <a:cs typeface="Helvetica" panose="020B0604020202020204" pitchFamily="34" charset="0"/>
              </a:rPr>
              <a:t>केवाईसी का महत्व</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B777A7-983A-4143-9EF6-17475F47451C}"/>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4708981"/>
          </a:xfrm>
          <a:prstGeom prst="rect">
            <a:avLst/>
          </a:prstGeom>
        </p:spPr>
        <p:txBody>
          <a:bodyPr wrap="square">
            <a:spAutoFit/>
          </a:bodyPr>
          <a:lstStyle/>
          <a:p>
            <a:pPr algn="just">
              <a:defRPr/>
            </a:pPr>
            <a:r>
              <a:rPr lang="hi-IN" sz="2000" dirty="0"/>
              <a:t>बैंक आम तौर पर निम्नलिखित चार प्रमुख तत्वों को शामिल करते हुए अपनी केवाईसी नीतियां बनाते हैं</a:t>
            </a:r>
            <a:r>
              <a:rPr lang="en-US" sz="2000" dirty="0"/>
              <a:t>:</a:t>
            </a:r>
          </a:p>
          <a:p>
            <a:pPr algn="just">
              <a:defRPr/>
            </a:pPr>
            <a:endParaRPr lang="en-IN" sz="2000" dirty="0"/>
          </a:p>
          <a:p>
            <a:pPr algn="just">
              <a:defRPr/>
            </a:pPr>
            <a:r>
              <a:rPr lang="hi-IN" sz="2000" b="1" dirty="0"/>
              <a:t>ग्राहक स्वीकृति नीति;</a:t>
            </a:r>
            <a:r>
              <a:rPr lang="en-US" sz="2000" dirty="0"/>
              <a:t> </a:t>
            </a:r>
            <a:r>
              <a:rPr lang="hi-IN" sz="2000" dirty="0"/>
              <a:t>केवल उन्हीं ग्राहकों को स्वीकार करें जिनकी पहचान ग्राहक के जोखिम प्रोफाइल के अनुरूप उचित परिश्रम करके स्थापित की गई है। जहां निवेशक नया निवेशक है, खाता खोलने से पहले केवाईसी दस्तावेज और प्रक्रियाएं सुनिश्चित करने के बाद ही खाता खोला जाना चाहिए।</a:t>
            </a:r>
            <a:endParaRPr lang="en-US" sz="2000" dirty="0"/>
          </a:p>
          <a:p>
            <a:pPr algn="just">
              <a:defRPr/>
            </a:pPr>
            <a:endParaRPr lang="en-IN" sz="2000" dirty="0"/>
          </a:p>
          <a:p>
            <a:pPr algn="just">
              <a:defRPr/>
            </a:pPr>
            <a:r>
              <a:rPr lang="hi-IN" sz="2000" b="1" dirty="0"/>
              <a:t>ग्राहक पहचान प्रक्रियाएँ</a:t>
            </a:r>
            <a:r>
              <a:rPr lang="en-US" sz="2000" b="1" dirty="0"/>
              <a:t>;</a:t>
            </a:r>
            <a:r>
              <a:rPr lang="en-US" sz="2000" dirty="0"/>
              <a:t> </a:t>
            </a:r>
            <a:r>
              <a:rPr lang="hi-IN" sz="2000" dirty="0"/>
              <a:t>बैंकों को विभिन्न चरणों में यानी बैंकिंग संबंध स्थापित करते समय अपनाई जाने वाली ग्राहक पहचान प्रक्रिया को स्पष्ट रूप से बताना आवश्यक है</a:t>
            </a:r>
            <a:endParaRPr lang="en-US" sz="2000" dirty="0"/>
          </a:p>
          <a:p>
            <a:pPr algn="just">
              <a:defRPr/>
            </a:pPr>
            <a:endParaRPr lang="en-IN" sz="2000" dirty="0"/>
          </a:p>
          <a:p>
            <a:pPr algn="just">
              <a:defRPr/>
            </a:pPr>
            <a:r>
              <a:rPr lang="hi-IN" sz="2000" b="1" dirty="0"/>
              <a:t>लेन-देन की निगरानी</a:t>
            </a:r>
            <a:r>
              <a:rPr lang="en-US" sz="2000" dirty="0"/>
              <a:t>: </a:t>
            </a:r>
            <a:r>
              <a:rPr lang="hi-IN" sz="2000" dirty="0"/>
              <a:t>लेनदेन निगरानी को "संदिग्ध लेनदेन की पहचान करने के लिए एक औपचारिक प्रक्रिया और आंतरिक रूप से इसकी रिपोर्ट करने की प्रक्रिया" के रूप में परिभाषित किया जा सकता है। निगरानी का अर्थ है ग्राहक के लेनदेन का विश्लेषण यह पता लगाने के लिए कि क्या लेनदेन एएमएल से संदिग्ध प्रतीत होता है</a:t>
            </a:r>
            <a:r>
              <a:rPr lang="en-US" sz="2000" dirty="0"/>
              <a:t> </a:t>
            </a:r>
          </a:p>
          <a:p>
            <a:pPr algn="just">
              <a:defRPr/>
            </a:pPr>
            <a:endParaRPr lang="en-IN" sz="2000" dirty="0"/>
          </a:p>
          <a:p>
            <a:pPr algn="just">
              <a:defRPr/>
            </a:pPr>
            <a:r>
              <a:rPr lang="hi-IN" sz="2000" b="1" dirty="0"/>
              <a:t>जोखिम प्रबंधन।</a:t>
            </a:r>
            <a:r>
              <a:rPr lang="en-US" sz="2000" b="1" dirty="0"/>
              <a:t> :</a:t>
            </a:r>
            <a:r>
              <a:rPr lang="en-US" sz="2000" dirty="0"/>
              <a:t> </a:t>
            </a:r>
            <a:r>
              <a:rPr lang="hi-IN" sz="2000" dirty="0"/>
              <a:t>प्रभावी केवाईसी में ग्राहकों की पहचान, उनकी वित्तीय गतिविधियों और उनके द्वारा उत्पन्न जोखिम को जानना शामिल है। साथ ही खाते खोलते समय हमें उचित परिश्रम करना सुनिश्चित करना चाहिए।</a:t>
            </a:r>
            <a:endParaRPr lang="en-IN" sz="2000" dirty="0"/>
          </a:p>
        </p:txBody>
      </p:sp>
      <p:sp>
        <p:nvSpPr>
          <p:cNvPr id="3" name="Rectangle 2"/>
          <p:cNvSpPr/>
          <p:nvPr/>
        </p:nvSpPr>
        <p:spPr>
          <a:xfrm>
            <a:off x="17070" y="133958"/>
            <a:ext cx="5198859"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केवाईसी नीति के प्रमुख तत्व</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57C67AF-2889-4397-AFF3-C3AA38C7F370}"/>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09763"/>
            <a:ext cx="9052561" cy="421269"/>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hi-IN" sz="1500" b="1" u="sng" dirty="0">
                <a:solidFill>
                  <a:srgbClr val="0070C0"/>
                </a:solidFill>
              </a:rPr>
              <a:t>आधार अनुपालन सुनिश्चित करने के लिए प्रत्येक एजेंट / बैंक स्टाफ / बिजनेस कॉरेस्पोंडेंट (बीसी) / बिजनेस फैसिलिटेटर (बीएफ) जिम्मेदार है</a:t>
            </a:r>
            <a:r>
              <a:rPr lang="en-US" sz="1500" b="1" u="sng" dirty="0">
                <a:solidFill>
                  <a:prstClr val="black"/>
                </a:solidFill>
              </a:rPr>
              <a:t> – </a:t>
            </a:r>
            <a:r>
              <a:rPr lang="hi-IN" sz="1500" b="1" u="sng" dirty="0">
                <a:solidFill>
                  <a:srgbClr val="C00000"/>
                </a:solidFill>
              </a:rPr>
              <a:t>किसी भी गैर-अनुपालन पर सख्त कार्रवाई/जुर्माना हो सकता है।</a:t>
            </a:r>
            <a:endParaRPr lang="en-US" sz="15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Do’s</a:t>
            </a: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Don’ts</a:t>
            </a: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के ग्राहक को सूचित करें</a:t>
            </a:r>
            <a:r>
              <a:rPr lang="hi-IN" sz="1400" b="1" dirty="0">
                <a:solidFill>
                  <a:schemeClr val="tx1"/>
                </a:solidFill>
              </a:rPr>
              <a:t>उद्देश्य</a:t>
            </a:r>
            <a:r>
              <a:rPr lang="hi-IN" sz="1400" dirty="0">
                <a:solidFill>
                  <a:schemeClr val="tx1"/>
                </a:solidFill>
              </a:rPr>
              <a:t>आधार लेने का, में</a:t>
            </a:r>
            <a:r>
              <a:rPr lang="en-IN" sz="1400" dirty="0">
                <a:solidFill>
                  <a:schemeClr val="tx1"/>
                </a:solidFill>
              </a:rPr>
              <a:t> </a:t>
            </a:r>
            <a:r>
              <a:rPr lang="hi-IN" sz="1400" b="1" i="1" u="sng" dirty="0">
                <a:solidFill>
                  <a:srgbClr val="C00000"/>
                </a:solidFill>
              </a:rPr>
              <a:t>स्थानीय भाषा</a:t>
            </a:r>
            <a:r>
              <a:rPr lang="en-IN" sz="1400" b="1" i="1" dirty="0">
                <a:solidFill>
                  <a:srgbClr val="C00000"/>
                </a:solidFill>
              </a:rPr>
              <a:t> </a:t>
            </a:r>
            <a:r>
              <a:rPr lang="hi-IN" sz="1400" dirty="0">
                <a:solidFill>
                  <a:schemeClr val="tx1"/>
                </a:solidFill>
              </a:rPr>
              <a:t>स्थानीय भाषाग्राहक के लिए समझने योग्य</a:t>
            </a:r>
            <a:r>
              <a:rPr lang="en-IN" sz="1400" dirty="0">
                <a:solidFill>
                  <a:schemeClr val="tx1"/>
                </a:solidFill>
              </a:rPr>
              <a:t>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आधार तभी स्वीकार करें जब दिया जाए</a:t>
            </a:r>
            <a:r>
              <a:rPr lang="hi-IN" sz="1400" b="1" dirty="0">
                <a:solidFill>
                  <a:schemeClr val="tx1"/>
                </a:solidFill>
              </a:rPr>
              <a:t>स्वेच्छा से</a:t>
            </a:r>
            <a:r>
              <a:rPr lang="hi-IN" sz="1400" dirty="0">
                <a:solidFill>
                  <a:schemeClr val="tx1"/>
                </a:solidFill>
              </a:rPr>
              <a:t>ग्राहक पोस्ट की पेशकश द्वारा</a:t>
            </a:r>
            <a:r>
              <a:rPr lang="en-IN" sz="1400" dirty="0">
                <a:solidFill>
                  <a:schemeClr val="tx1"/>
                </a:solidFill>
              </a:rPr>
              <a:t> </a:t>
            </a:r>
            <a:r>
              <a:rPr lang="hi-IN" sz="1400" b="1" i="1" u="sng" dirty="0">
                <a:solidFill>
                  <a:srgbClr val="C00000"/>
                </a:solidFill>
              </a:rPr>
              <a:t>विकल्प</a:t>
            </a:r>
            <a:r>
              <a:rPr lang="en-IN" sz="1400" b="1" i="1" u="sng" dirty="0">
                <a:solidFill>
                  <a:srgbClr val="C00000"/>
                </a:solidFill>
              </a:rPr>
              <a:t>*</a:t>
            </a:r>
            <a:r>
              <a:rPr lang="en-IN" sz="14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सूचित करें और एकत्रित करें</a:t>
            </a:r>
            <a:r>
              <a:rPr lang="hi-IN" sz="1400" b="1" i="1" u="sng" dirty="0">
                <a:solidFill>
                  <a:schemeClr val="tx1"/>
                </a:solidFill>
              </a:rPr>
              <a:t>ग्राहक की सहमति</a:t>
            </a:r>
            <a:r>
              <a:rPr lang="en-IN" sz="1400" dirty="0">
                <a:solidFill>
                  <a:schemeClr val="tx1"/>
                </a:solidFill>
              </a:rPr>
              <a:t> </a:t>
            </a:r>
            <a:r>
              <a:rPr lang="hi-IN" sz="1400" b="1" i="1" u="sng" dirty="0">
                <a:solidFill>
                  <a:srgbClr val="C00000"/>
                </a:solidFill>
              </a:rPr>
              <a:t>स्वैच्छिक प्रस्तुति से पहले</a:t>
            </a:r>
            <a:r>
              <a:rPr lang="en-IN" sz="1400" b="1" i="1" u="sng" dirty="0">
                <a:solidFill>
                  <a:srgbClr val="C00000"/>
                </a:solidFill>
              </a:rPr>
              <a:t> </a:t>
            </a:r>
            <a:r>
              <a:rPr lang="hi-IN" sz="1400" dirty="0">
                <a:solidFill>
                  <a:schemeClr val="tx1"/>
                </a:solidFill>
              </a:rPr>
              <a:t>आधार का.</a:t>
            </a:r>
            <a:endParaRPr lang="en-IN" sz="140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आधार का उपयोग केवल के लिए किया जाना चाहिए</a:t>
            </a:r>
            <a:r>
              <a:rPr lang="en-IN" sz="1400" dirty="0">
                <a:solidFill>
                  <a:schemeClr val="tx1"/>
                </a:solidFill>
              </a:rPr>
              <a:t> </a:t>
            </a:r>
            <a:r>
              <a:rPr lang="hi-IN" sz="1400" b="1" i="1" u="sng" dirty="0">
                <a:solidFill>
                  <a:srgbClr val="C00000"/>
                </a:solidFill>
              </a:rPr>
              <a:t>उद्देश्य सूचित</a:t>
            </a:r>
            <a:r>
              <a:rPr lang="en-IN" sz="1400" dirty="0">
                <a:solidFill>
                  <a:schemeClr val="tx1"/>
                </a:solidFill>
              </a:rPr>
              <a:t> </a:t>
            </a:r>
            <a:r>
              <a:rPr lang="hi-IN" sz="1400" dirty="0">
                <a:solidFill>
                  <a:schemeClr val="tx1"/>
                </a:solidFill>
              </a:rPr>
              <a:t>ग्राहक के लिए</a:t>
            </a:r>
            <a:endParaRPr lang="en-IN" sz="14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dirty="0">
                <a:solidFill>
                  <a:schemeClr val="tx1"/>
                </a:solidFill>
              </a:rPr>
              <a:t>हमेशा</a:t>
            </a:r>
            <a:r>
              <a:rPr lang="en-IN" sz="1400" dirty="0">
                <a:solidFill>
                  <a:schemeClr val="tx1"/>
                </a:solidFill>
              </a:rPr>
              <a:t> </a:t>
            </a:r>
            <a:r>
              <a:rPr lang="hi-IN" sz="1400" b="1" i="1" u="sng" dirty="0">
                <a:solidFill>
                  <a:srgbClr val="C00000"/>
                </a:solidFill>
              </a:rPr>
              <a:t>गोपनीयता सुनिश्चित करें</a:t>
            </a:r>
            <a:r>
              <a:rPr lang="en-IN" sz="1400" b="1" i="1" u="sng" dirty="0">
                <a:solidFill>
                  <a:srgbClr val="C00000"/>
                </a:solidFill>
              </a:rPr>
              <a:t> </a:t>
            </a:r>
            <a:r>
              <a:rPr lang="hi-IN" sz="1400" dirty="0">
                <a:solidFill>
                  <a:schemeClr val="tx1"/>
                </a:solidFill>
              </a:rPr>
              <a:t>ग्राहक के आधार डेटा का.</a:t>
            </a:r>
            <a:endParaRPr lang="en-IN" sz="14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b="1" u="sng" dirty="0">
                <a:solidFill>
                  <a:schemeClr val="tx1"/>
                </a:solidFill>
              </a:rPr>
              <a:t>कभी भंडारण न करें</a:t>
            </a:r>
            <a:r>
              <a:rPr lang="en-IN" sz="1400" b="1" dirty="0">
                <a:solidFill>
                  <a:schemeClr val="tx1"/>
                </a:solidFill>
              </a:rPr>
              <a:t> </a:t>
            </a:r>
            <a:r>
              <a:rPr lang="hi-IN" sz="1400" b="1" i="1" u="sng" dirty="0">
                <a:solidFill>
                  <a:srgbClr val="0070C0"/>
                </a:solidFill>
              </a:rPr>
              <a:t>आधार कॉपी</a:t>
            </a:r>
            <a:r>
              <a:rPr lang="en-IN" sz="1400" b="1" i="1" u="sng" dirty="0">
                <a:solidFill>
                  <a:srgbClr val="0070C0"/>
                </a:solidFill>
              </a:rPr>
              <a:t> </a:t>
            </a:r>
            <a:r>
              <a:rPr lang="hi-IN" sz="1400" dirty="0">
                <a:solidFill>
                  <a:schemeClr val="tx1"/>
                </a:solidFill>
              </a:rPr>
              <a:t>शाखा, लैपटॉप/डेस्कटॉप, मोबाइल फोन या किसी पोर्टेबल स्टोरेज डिवाइस में।</a:t>
            </a:r>
            <a:r>
              <a:rPr lang="en-IN" sz="1400" dirty="0">
                <a:solidFill>
                  <a:schemeClr val="tx1"/>
                </a:solidFill>
              </a:rPr>
              <a:t> </a:t>
            </a: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b="1" u="sng" dirty="0">
                <a:solidFill>
                  <a:schemeClr val="tx1"/>
                </a:solidFill>
              </a:rPr>
              <a:t>कभी साझा न करें</a:t>
            </a:r>
            <a:r>
              <a:rPr lang="en-IN" sz="1400" b="1" u="sng" dirty="0">
                <a:solidFill>
                  <a:schemeClr val="tx1"/>
                </a:solidFill>
              </a:rPr>
              <a:t> </a:t>
            </a:r>
            <a:r>
              <a:rPr lang="hi-IN" sz="1400" dirty="0">
                <a:solidFill>
                  <a:schemeClr val="tx1"/>
                </a:solidFill>
              </a:rPr>
              <a:t>किसी भी ग्राहक के आधार की जानकारी</a:t>
            </a:r>
            <a:r>
              <a:rPr lang="en-IN" sz="1400" dirty="0">
                <a:solidFill>
                  <a:schemeClr val="tx1"/>
                </a:solidFill>
              </a:rPr>
              <a:t> </a:t>
            </a:r>
            <a:r>
              <a:rPr lang="hi-IN" sz="1400" b="1" i="1" u="sng" dirty="0">
                <a:solidFill>
                  <a:srgbClr val="0070C0"/>
                </a:solidFill>
              </a:rPr>
              <a:t>तीसरे पक्ष</a:t>
            </a:r>
            <a:r>
              <a:rPr lang="en-IN" sz="1400" b="1" i="1" u="sng" dirty="0">
                <a:solidFill>
                  <a:srgbClr val="0070C0"/>
                </a:solidFill>
              </a:rPr>
              <a:t> </a:t>
            </a:r>
            <a:r>
              <a:rPr lang="en-IN" sz="1400" dirty="0">
                <a:solidFill>
                  <a:schemeClr val="tx1"/>
                </a:solidFill>
              </a:rPr>
              <a:t>or </a:t>
            </a:r>
            <a:r>
              <a:rPr lang="hi-IN" sz="1400" b="1" i="1" u="sng" dirty="0">
                <a:solidFill>
                  <a:srgbClr val="0070C0"/>
                </a:solidFill>
              </a:rPr>
              <a:t>ई-मेल, फ़ोन आदि के माध्यम से</a:t>
            </a:r>
            <a:endParaRPr lang="en-IN" sz="14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b="1" u="sng" dirty="0">
                <a:solidFill>
                  <a:schemeClr val="tx1"/>
                </a:solidFill>
              </a:rPr>
              <a:t>कभी अनुरोध न करें</a:t>
            </a:r>
            <a:r>
              <a:rPr lang="en-IN" sz="1400" b="1" u="sng" dirty="0">
                <a:solidFill>
                  <a:schemeClr val="tx1"/>
                </a:solidFill>
              </a:rPr>
              <a:t> </a:t>
            </a:r>
            <a:r>
              <a:rPr lang="hi-IN" sz="1400" dirty="0">
                <a:solidFill>
                  <a:schemeClr val="tx1"/>
                </a:solidFill>
              </a:rPr>
              <a:t>ग्राहक को ईमेल के माध्यम से आधार देना होगा या</a:t>
            </a:r>
            <a:r>
              <a:rPr lang="en-IN" sz="1400" dirty="0">
                <a:solidFill>
                  <a:schemeClr val="tx1"/>
                </a:solidFill>
              </a:rPr>
              <a:t> </a:t>
            </a:r>
            <a:r>
              <a:rPr lang="hi-IN" sz="1400" u="sng" dirty="0">
                <a:solidFill>
                  <a:schemeClr val="tx1"/>
                </a:solidFill>
              </a:rPr>
              <a:t>व्हाट्सएप, फेसबुक आदि जैसे असुरक्षित सोशल मीडिया प्लेटफॉर्म।</a:t>
            </a:r>
            <a:endParaRPr lang="en-IN" sz="140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b="1" u="sng" dirty="0">
                <a:solidFill>
                  <a:schemeClr val="tx1"/>
                </a:solidFill>
              </a:rPr>
              <a:t>कभी भी अतिरिक्त आधार प्रतियां प्राप्त न करें</a:t>
            </a:r>
            <a:r>
              <a:rPr lang="en-IN" sz="1400" dirty="0">
                <a:solidFill>
                  <a:schemeClr val="tx1"/>
                </a:solidFill>
              </a:rPr>
              <a:t> </a:t>
            </a:r>
            <a:r>
              <a:rPr lang="hi-IN" sz="1400" dirty="0">
                <a:solidFill>
                  <a:schemeClr val="tx1"/>
                </a:solidFill>
              </a:rPr>
              <a:t>ग्राहकों से.</a:t>
            </a:r>
            <a:endParaRPr lang="en-IN" sz="14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 </a:t>
            </a:r>
            <a:r>
              <a:rPr lang="hi-IN" sz="1400" b="1" u="sng" dirty="0">
                <a:solidFill>
                  <a:schemeClr val="tx1"/>
                </a:solidFill>
              </a:rPr>
              <a:t>कभी भी सार्वजनिक रूप से प्रकाशित, प्रदर्शित, स्थानांतरित या पोस्ट न करें</a:t>
            </a:r>
            <a:r>
              <a:rPr lang="en-IN" sz="1400" b="1" u="sng" dirty="0">
                <a:solidFill>
                  <a:schemeClr val="tx1"/>
                </a:solidFill>
              </a:rPr>
              <a:t> </a:t>
            </a:r>
            <a:r>
              <a:rPr lang="hi-IN" sz="1400" dirty="0">
                <a:solidFill>
                  <a:schemeClr val="tx1"/>
                </a:solidFill>
              </a:rPr>
              <a:t>ग्राहक का आधार विवरण।</a:t>
            </a:r>
            <a:endParaRPr lang="en-IN" sz="14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hi-IN" sz="1400" i="1" dirty="0">
                <a:solidFill>
                  <a:schemeClr val="tx1"/>
                </a:solidFill>
              </a:rPr>
              <a:t>*टिप्पणी</a:t>
            </a:r>
            <a:r>
              <a:rPr lang="en-IN" sz="1400" b="1" i="1" dirty="0">
                <a:solidFill>
                  <a:schemeClr val="tx1"/>
                </a:solidFill>
              </a:rPr>
              <a:t>: </a:t>
            </a:r>
            <a:r>
              <a:rPr lang="hi-IN" sz="1400" i="1" dirty="0">
                <a:solidFill>
                  <a:schemeClr val="tx1"/>
                </a:solidFill>
              </a:rPr>
              <a:t>ग्राहकों को प्रचलित दिशानिर्देशों के अनुसार केवाईसी विकल्प पेश किए जाने चाहिए।</a:t>
            </a:r>
            <a:endParaRPr lang="en-IN" sz="14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892073" y="1594519"/>
            <a:ext cx="7421099" cy="2171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b="1" u="sng" dirty="0">
                <a:solidFill>
                  <a:srgbClr val="7030A0"/>
                </a:solidFill>
              </a:rPr>
              <a:t>ग्राहक के आधार को संभालते समय बरती जाने वाली महत्वपूर्ण सावधानियां।</a:t>
            </a:r>
            <a:endParaRPr lang="en-IN" b="1" u="sng" dirty="0">
              <a:solidFill>
                <a:srgbClr val="7030A0"/>
              </a:solidFill>
            </a:endParaRPr>
          </a:p>
        </p:txBody>
      </p:sp>
      <p:sp>
        <p:nvSpPr>
          <p:cNvPr id="30" name="TextBox 3"/>
          <p:cNvSpPr txBox="1"/>
          <p:nvPr/>
        </p:nvSpPr>
        <p:spPr>
          <a:xfrm>
            <a:off x="0" y="110756"/>
            <a:ext cx="9314916" cy="646331"/>
          </a:xfrm>
          <a:prstGeom prst="rect">
            <a:avLst/>
          </a:prstGeom>
          <a:noFill/>
        </p:spPr>
        <p:txBody>
          <a:bodyPr wrap="square" rtlCol="0">
            <a:spAutoFit/>
          </a:bodyPr>
          <a:lstStyle/>
          <a:p>
            <a:r>
              <a:rPr lang="hi-IN" sz="3600" b="1" dirty="0">
                <a:solidFill>
                  <a:srgbClr val="FEFEFE"/>
                </a:solidFill>
                <a:latin typeface="Helvetica" charset="0"/>
                <a:ea typeface="Helvetica" charset="0"/>
                <a:cs typeface="Helvetica" charset="0"/>
              </a:rPr>
              <a:t>आधार अनुपालन</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988C3EAA-0C14-49D6-A830-6E6F0C661B9A}"/>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70916"/>
                <a:ext cx="9314916" cy="646331"/>
              </a:xfrm>
              <a:prstGeom prst="rect">
                <a:avLst/>
              </a:prstGeom>
              <a:noFill/>
            </p:spPr>
            <p:txBody>
              <a:bodyPr wrap="square" rtlCol="0">
                <a:spAutoFit/>
              </a:bodyPr>
              <a:lstStyle/>
              <a:p>
                <a:r>
                  <a:rPr lang="hi-IN" sz="3600" b="1" dirty="0">
                    <a:solidFill>
                      <a:srgbClr val="FEFEFE"/>
                    </a:solidFill>
                    <a:latin typeface="Helvetica" charset="0"/>
                    <a:ea typeface="Helvetica" charset="0"/>
                    <a:cs typeface="Helvetica" charset="0"/>
                  </a:rPr>
                  <a:t>एचडीएफसी बैंक के बारे में</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10005030" y="1357690"/>
                <a:ext cx="1283433" cy="307777"/>
              </a:xfrm>
              <a:prstGeom prst="rect">
                <a:avLst/>
              </a:prstGeom>
              <a:noFill/>
            </p:spPr>
            <p:txBody>
              <a:bodyPr wrap="square" rtlCol="0">
                <a:spAutoFit/>
              </a:bodyPr>
              <a:lstStyle/>
              <a:p>
                <a:pPr algn="ctr"/>
                <a:r>
                  <a:rPr lang="hi-IN" sz="1400" b="1" dirty="0">
                    <a:solidFill>
                      <a:srgbClr val="004277"/>
                    </a:solidFill>
                    <a:latin typeface="Helvetica" charset="0"/>
                    <a:ea typeface="Helvetica" charset="0"/>
                    <a:cs typeface="Helvetica" charset="0"/>
                  </a:rPr>
                  <a:t>बुनियादी मूल्य</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95357" y="2061713"/>
                <a:ext cx="1902684" cy="276999"/>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मजबूत राष्ट्रीय नेटवर्क</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26884" y="2712823"/>
                <a:ext cx="2052000" cy="461665"/>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स्वस्थ बैलेंस शीट, संपत्ति की गुणवत्ता पर ध्यान दें</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56508" y="1033835"/>
                <a:ext cx="2455259" cy="461665"/>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सभी वित्तीय और भुगतान आवश्यकताओं के लिए वन स्टॉप शॉप</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59411" y="4231682"/>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hi-IN" sz="1200" dirty="0"/>
                  <a:t>एक डिजिटल नेता</a:t>
                </a:r>
                <a:endParaRPr lang="en-US" sz="1200" dirty="0"/>
              </a:p>
            </p:txBody>
          </p:sp>
          <p:sp>
            <p:nvSpPr>
              <p:cNvPr id="26" name="Rectangle 25"/>
              <p:cNvSpPr/>
              <p:nvPr/>
            </p:nvSpPr>
            <p:spPr>
              <a:xfrm>
                <a:off x="6303039" y="5041358"/>
                <a:ext cx="2005644" cy="276999"/>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भारत का सबसे मूल्यवान ब्रांड</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583126" y="5607157"/>
                <a:ext cx="3117436" cy="646331"/>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नैतिक मानकों, पेशेवर अखंडता, कॉर्पोरेट प्रशासन और नियामक अनुपालन के उच्चतम स्तर के लिए प्रतिबद्ध</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7185454" y="1687345"/>
                <a:ext cx="1030059" cy="276999"/>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कार्य श्रेष्ठता</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7200569" y="2681095"/>
                <a:ext cx="1130882" cy="276999"/>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ग्राहक फोकस</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8023410" y="3614685"/>
                <a:ext cx="1009526" cy="276999"/>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उत्पाद नेतृत्व</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838684" y="4558130"/>
                <a:ext cx="1207101" cy="276999"/>
              </a:xfrm>
              <a:prstGeom prst="rect">
                <a:avLst/>
              </a:prstGeom>
            </p:spPr>
            <p:txBody>
              <a:bodyPr wrap="square">
                <a:spAutoFit/>
              </a:bodyPr>
              <a:lstStyle/>
              <a:p>
                <a:pPr algn="ctr"/>
                <a:r>
                  <a:rPr lang="hi-IN" sz="1200" dirty="0">
                    <a:solidFill>
                      <a:srgbClr val="004277"/>
                    </a:solidFill>
                    <a:latin typeface="Helvetica" charset="0"/>
                    <a:ea typeface="Helvetica" charset="0"/>
                    <a:cs typeface="Helvetica" charset="0"/>
                  </a:rPr>
                  <a:t>वहनीयता</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208062" y="4479862"/>
                <a:ext cx="723454" cy="276999"/>
              </a:xfrm>
              <a:prstGeom prst="rect">
                <a:avLst/>
              </a:prstGeom>
            </p:spPr>
            <p:txBody>
              <a:bodyPr wrap="square">
                <a:spAutoFit/>
              </a:bodyPr>
              <a:lstStyle/>
              <a:p>
                <a:pPr algn="ctr"/>
                <a:r>
                  <a:rPr lang="hi-IN" sz="1200" dirty="0">
                    <a:solidFill>
                      <a:srgbClr val="004277"/>
                    </a:solidFill>
                    <a:latin typeface="Helvetica" charset="0"/>
                    <a:ea typeface="Helvetica" charset="0"/>
                    <a:cs typeface="Helvetica" charset="0"/>
                  </a:rPr>
                  <a:t>लोग</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00205" y="3445728"/>
                <a:ext cx="2410861" cy="461665"/>
              </a:xfrm>
              <a:prstGeom prst="rect">
                <a:avLst/>
              </a:prstGeom>
            </p:spPr>
            <p:txBody>
              <a:bodyPr wrap="square">
                <a:spAutoFit/>
              </a:bodyPr>
              <a:lstStyle/>
              <a:p>
                <a:r>
                  <a:rPr lang="hi-IN" sz="1200" dirty="0">
                    <a:solidFill>
                      <a:srgbClr val="004277"/>
                    </a:solidFill>
                    <a:latin typeface="Helvetica" charset="0"/>
                    <a:ea typeface="Helvetica" charset="0"/>
                    <a:cs typeface="Helvetica" charset="0"/>
                  </a:rPr>
                  <a:t>सामाजिक और पर्यावरण की दृष्टि से जिम्मेदार कॉर्पोरेट नागरिक - परिवर्तन</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550" b="1" dirty="0">
              <a:solidFill>
                <a:srgbClr val="002060"/>
              </a:solidFill>
            </a:endParaRPr>
          </a:p>
          <a:p>
            <a:pPr lvl="0" algn="ctr">
              <a:buFont typeface="Wingdings" pitchFamily="2" charset="2"/>
              <a:buChar char="ü"/>
            </a:pPr>
            <a:r>
              <a:rPr lang="hi-IN" sz="1550" b="1" dirty="0">
                <a:solidFill>
                  <a:srgbClr val="002060"/>
                </a:solidFill>
              </a:rPr>
              <a:t>करने योग्य</a:t>
            </a:r>
            <a:r>
              <a:rPr lang="en-US" sz="1550" b="1" dirty="0">
                <a:solidFill>
                  <a:srgbClr val="002060"/>
                </a:solidFill>
              </a:rPr>
              <a:t> </a:t>
            </a:r>
          </a:p>
          <a:p>
            <a:pPr lvl="0">
              <a:buFont typeface="Arial" pitchFamily="34" charset="0"/>
              <a:buChar char="•"/>
            </a:pPr>
            <a:r>
              <a:rPr lang="hi-IN" sz="1550" dirty="0">
                <a:solidFill>
                  <a:srgbClr val="002060"/>
                </a:solidFill>
              </a:rPr>
              <a:t>केवाईसी मानदंडों का कड़ाई से पालन करने वाले ग्राहकों की पहचान करें। ग्राहक के साथ बातचीत करें, वित्तीय जागरूकता कार्यक्रम संचालित करें, उसकी प्रोफ़ाइल और आवश्यकता को समझें और बैंक के लिए गुणवत्ता वाले खाते तैयार करें।</a:t>
            </a:r>
            <a:endParaRPr lang="en-IN" sz="1550" dirty="0">
              <a:solidFill>
                <a:srgbClr val="002060"/>
              </a:solidFill>
            </a:endParaRPr>
          </a:p>
          <a:p>
            <a:pPr lvl="0">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rPr>
              <a:t>ग्राहक की गोपनीयता बनाए रखें और स्थानीय क्षेत्र और भाषा का ज्ञान रखें।</a:t>
            </a:r>
            <a:r>
              <a:rPr lang="en-IN" sz="1550" dirty="0">
                <a:solidFill>
                  <a:srgbClr val="002060"/>
                </a:solidFill>
              </a:rPr>
              <a:t>  </a:t>
            </a:r>
          </a:p>
          <a:p>
            <a:pPr>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rPr>
              <a:t>जानकारी की गोपनीयता की रक्षा के लिए बैंक की ग्राहक जानकारी, दस्तावेज़, रिकॉर्ड और संपत्तियों को अलग और स्पष्ट रूप से पहचानें।</a:t>
            </a:r>
            <a:r>
              <a:rPr lang="en-IN" sz="1550" dirty="0">
                <a:solidFill>
                  <a:srgbClr val="002060"/>
                </a:solidFill>
              </a:rPr>
              <a:t>   </a:t>
            </a:r>
          </a:p>
          <a:p>
            <a:pPr>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rPr>
              <a:t>बैंक की ओर से ग्राहक द्वारा किए गए सभी लेनदेन के लिए इश्यू सिस्टम अनिवार्य रूप से ऑनलाइन रसीद तैयार करता है।</a:t>
            </a:r>
            <a:endParaRPr lang="en-IN" sz="1550" dirty="0">
              <a:solidFill>
                <a:srgbClr val="002060"/>
              </a:solidFill>
            </a:endParaRPr>
          </a:p>
          <a:p>
            <a:pPr>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rPr>
              <a:t>प्रतिदिन न्यूनतम 4 घंटे/सप्ताह में 5 दिन स्मार्ट साथी सिस्टम में खुद को लॉग इन करें।</a:t>
            </a:r>
            <a:endParaRPr lang="en-IN" sz="1550" dirty="0">
              <a:solidFill>
                <a:srgbClr val="002060"/>
              </a:solidFill>
            </a:endParaRPr>
          </a:p>
          <a:p>
            <a:pPr>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rPr>
              <a:t>सभी रजिस्टरों को बनाए रखें और बैंक द्वारा निर्धारित अनिवार्य पोस्टर/प्रमाणपत्रों को सावधानीपूर्वक प्रदर्शित करें।</a:t>
            </a:r>
            <a:endParaRPr lang="en-IN" sz="1550" dirty="0">
              <a:solidFill>
                <a:srgbClr val="002060"/>
              </a:solidFill>
            </a:endParaRPr>
          </a:p>
          <a:p>
            <a:pPr>
              <a:buFont typeface="Arial" pitchFamily="34" charset="0"/>
              <a:buChar char="•"/>
            </a:pPr>
            <a:endParaRPr lang="en-IN" sz="1550" dirty="0">
              <a:solidFill>
                <a:srgbClr val="002060"/>
              </a:solidFill>
            </a:endParaRPr>
          </a:p>
          <a:p>
            <a:pPr>
              <a:buFont typeface="Arial" pitchFamily="34" charset="0"/>
              <a:buChar char="•"/>
            </a:pPr>
            <a:r>
              <a:rPr lang="hi-IN" sz="1550" dirty="0">
                <a:solidFill>
                  <a:srgbClr val="002060"/>
                </a:solidFill>
                <a:latin typeface="Calibri" panose="020F0502020204030204" pitchFamily="34" charset="0"/>
                <a:ea typeface="Calibri" panose="020F0502020204030204" pitchFamily="34" charset="0"/>
              </a:rPr>
              <a:t>सुनिश्चित करें </a:t>
            </a:r>
            <a:r>
              <a:rPr lang="hi-IN" sz="1550">
                <a:solidFill>
                  <a:srgbClr val="002060"/>
                </a:solidFill>
                <a:latin typeface="Calibri" panose="020F0502020204030204" pitchFamily="34" charset="0"/>
                <a:ea typeface="Calibri" panose="020F0502020204030204" pitchFamily="34" charset="0"/>
              </a:rPr>
              <a:t>कि स्मार्ट साथी </a:t>
            </a:r>
            <a:r>
              <a:rPr lang="hi-IN" sz="1550" dirty="0">
                <a:solidFill>
                  <a:srgbClr val="002060"/>
                </a:solidFill>
                <a:latin typeface="Calibri" panose="020F0502020204030204" pitchFamily="34" charset="0"/>
                <a:ea typeface="Calibri" panose="020F0502020204030204" pitchFamily="34" charset="0"/>
              </a:rPr>
              <a:t>लेनदेन मूल्य एचडीएफसी बैंक खाते से नकद निकासी के मूल्य से मेल खा रहा है।</a:t>
            </a:r>
            <a:endParaRPr lang="en-IN" sz="1550" dirty="0">
              <a:solidFill>
                <a:srgbClr val="002060"/>
              </a:solidFill>
            </a:endParaRPr>
          </a:p>
          <a:p>
            <a:pPr>
              <a:buFont typeface="Arial" pitchFamily="34" charset="0"/>
              <a:buChar char="•"/>
            </a:pPr>
            <a:endParaRPr lang="en-IN" sz="1550" dirty="0">
              <a:solidFill>
                <a:srgbClr val="002060"/>
              </a:solidFill>
            </a:endParaRPr>
          </a:p>
        </p:txBody>
      </p:sp>
      <p:sp>
        <p:nvSpPr>
          <p:cNvPr id="6" name="Rectangle 5"/>
          <p:cNvSpPr/>
          <p:nvPr/>
        </p:nvSpPr>
        <p:spPr>
          <a:xfrm>
            <a:off x="0" y="173482"/>
            <a:ext cx="8948283" cy="584775"/>
          </a:xfrm>
          <a:prstGeom prst="rect">
            <a:avLst/>
          </a:prstGeom>
        </p:spPr>
        <p:txBody>
          <a:bodyPr wrap="none">
            <a:spAutoFit/>
          </a:bodyPr>
          <a:lstStyle/>
          <a:p>
            <a:r>
              <a:rPr lang="hi-IN" sz="3200" b="1" dirty="0">
                <a:solidFill>
                  <a:schemeClr val="bg1"/>
                </a:solidFill>
                <a:latin typeface="Helvetica" panose="020B0604020202020204" pitchFamily="34" charset="0"/>
                <a:cs typeface="Helvetica" panose="020B0604020202020204" pitchFamily="34" charset="0"/>
              </a:rPr>
              <a:t>व्यवसाय संवाददाताओं के लिए क्या करें और क्या न करें</a:t>
            </a:r>
            <a:endParaRPr lang="en-US" sz="32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r>
              <a:rPr lang="en-US" sz="1400" b="1" dirty="0">
                <a:solidFill>
                  <a:srgbClr val="C00000"/>
                </a:solidFill>
              </a:rPr>
              <a:t>X </a:t>
            </a:r>
            <a:r>
              <a:rPr lang="hi-IN" sz="1400" b="1" dirty="0">
                <a:solidFill>
                  <a:srgbClr val="C00000"/>
                </a:solidFill>
              </a:rPr>
              <a:t>क्या नहीं</a:t>
            </a:r>
            <a:r>
              <a:rPr lang="en-US" sz="1400" b="1" dirty="0">
                <a:solidFill>
                  <a:srgbClr val="C00000"/>
                </a:solidFill>
              </a:rPr>
              <a:t> </a:t>
            </a:r>
          </a:p>
          <a:p>
            <a:pPr>
              <a:buFont typeface="Arial" pitchFamily="34" charset="0"/>
              <a:buChar char="•"/>
            </a:pPr>
            <a:r>
              <a:rPr lang="hi-IN" sz="1400" dirty="0">
                <a:solidFill>
                  <a:srgbClr val="C00000"/>
                </a:solidFill>
              </a:rPr>
              <a:t>बीसी को ग्राहकों से प्रत्यक्ष या अप्रत्यक्ष रूप से कोई अतिरिक्त सेवा शुल्क नहीं लेना चाहिए।</a:t>
            </a:r>
            <a:r>
              <a:rPr lang="en-IN" sz="1400" dirty="0">
                <a:solidFill>
                  <a:srgbClr val="C00000"/>
                </a:solidFill>
              </a:rPr>
              <a:t>  </a:t>
            </a:r>
          </a:p>
          <a:p>
            <a:pPr>
              <a:buFont typeface="Arial" pitchFamily="34" charset="0"/>
              <a:buChar char="•"/>
            </a:pPr>
            <a:endParaRPr lang="en-IN" sz="1400" dirty="0">
              <a:solidFill>
                <a:srgbClr val="C00000"/>
              </a:solidFill>
            </a:endParaRPr>
          </a:p>
          <a:p>
            <a:pPr>
              <a:buFont typeface="Arial" pitchFamily="34" charset="0"/>
              <a:buChar char="•"/>
            </a:pPr>
            <a:r>
              <a:rPr lang="hi-IN" sz="1400" dirty="0">
                <a:solidFill>
                  <a:srgbClr val="C00000"/>
                </a:solidFill>
              </a:rPr>
              <a:t>बीसी किसी भी ऋण की मंजूरी के लिए किसी भी अधिकार से अधिकृत नहीं है।</a:t>
            </a:r>
            <a:endParaRPr lang="en-IN" sz="1400" dirty="0">
              <a:solidFill>
                <a:srgbClr val="C00000"/>
              </a:solidFill>
            </a:endParaRPr>
          </a:p>
          <a:p>
            <a:pPr>
              <a:buFont typeface="Arial" pitchFamily="34" charset="0"/>
              <a:buChar char="•"/>
            </a:pPr>
            <a:endParaRPr lang="en-IN" sz="1400" dirty="0">
              <a:solidFill>
                <a:srgbClr val="C00000"/>
              </a:solidFill>
            </a:endParaRPr>
          </a:p>
          <a:p>
            <a:pPr>
              <a:buFont typeface="Arial" pitchFamily="34" charset="0"/>
              <a:buChar char="•"/>
            </a:pPr>
            <a:r>
              <a:rPr lang="hi-IN" sz="1400" dirty="0">
                <a:solidFill>
                  <a:srgbClr val="C00000"/>
                </a:solidFill>
              </a:rPr>
              <a:t>बीसी को किसी भी राजनीतिक/धार्मिक संगठन से संबद्ध नहीं होना चाहिए।</a:t>
            </a:r>
            <a:r>
              <a:rPr lang="en-IN" sz="1400" dirty="0">
                <a:solidFill>
                  <a:srgbClr val="C00000"/>
                </a:solidFill>
              </a:rPr>
              <a:t> </a:t>
            </a:r>
          </a:p>
          <a:p>
            <a:pPr>
              <a:buFont typeface="Arial" pitchFamily="34" charset="0"/>
              <a:buChar char="•"/>
            </a:pPr>
            <a:endParaRPr lang="en-IN" sz="1400" dirty="0">
              <a:solidFill>
                <a:srgbClr val="C00000"/>
              </a:solidFill>
            </a:endParaRPr>
          </a:p>
          <a:p>
            <a:pPr>
              <a:buFont typeface="Arial" pitchFamily="34" charset="0"/>
              <a:buChar char="•"/>
            </a:pPr>
            <a:r>
              <a:rPr lang="hi-IN" sz="1400" dirty="0">
                <a:solidFill>
                  <a:srgbClr val="C00000"/>
                </a:solidFill>
              </a:rPr>
              <a:t>बीसी को ग्राहकों को एकाधिक या विभाजित लेनदेन करने के लिए प्रोत्साहित नहीं करना चाहिए।</a:t>
            </a:r>
            <a:r>
              <a:rPr lang="en-IN" sz="1400" dirty="0">
                <a:solidFill>
                  <a:srgbClr val="C00000"/>
                </a:solidFill>
              </a:rPr>
              <a:t> </a:t>
            </a:r>
          </a:p>
          <a:p>
            <a:pPr>
              <a:buFont typeface="Arial" pitchFamily="34" charset="0"/>
              <a:buChar char="•"/>
            </a:pPr>
            <a:endParaRPr lang="en-IN" sz="1400" dirty="0">
              <a:solidFill>
                <a:srgbClr val="C00000"/>
              </a:solidFill>
            </a:endParaRPr>
          </a:p>
          <a:p>
            <a:pPr>
              <a:buFont typeface="Arial" pitchFamily="34" charset="0"/>
              <a:buChar char="•"/>
            </a:pPr>
            <a:r>
              <a:rPr lang="hi-IN" sz="1400" dirty="0">
                <a:solidFill>
                  <a:srgbClr val="C00000"/>
                </a:solidFill>
              </a:rPr>
              <a:t>क्रेडिट वितरण के बदले वैकल्पिक उत्पादों की अनुशंसा या आदेश नहीं देना चाहिए। उदाहरण: ऋण वितरण के लिए बीमा, पेंशन या अन्य उत्पाद बेचने के लिए बाध्य करना</a:t>
            </a:r>
            <a:endParaRPr lang="en-US" sz="1400" dirty="0">
              <a:solidFill>
                <a:srgbClr val="C00000"/>
              </a:solidFill>
            </a:endParaRPr>
          </a:p>
          <a:p>
            <a:pPr>
              <a:buFont typeface="Arial" pitchFamily="34" charset="0"/>
              <a:buChar char="•"/>
            </a:pPr>
            <a:endParaRPr lang="en-US" sz="1400" dirty="0">
              <a:solidFill>
                <a:srgbClr val="C00000"/>
              </a:solidFill>
            </a:endParaRPr>
          </a:p>
          <a:p>
            <a:pPr>
              <a:buFont typeface="Arial" pitchFamily="34" charset="0"/>
              <a:buChar char="•"/>
            </a:pPr>
            <a:r>
              <a:rPr lang="hi-IN" sz="1400" dirty="0">
                <a:solidFill>
                  <a:srgbClr val="C00000"/>
                </a:solidFill>
              </a:rPr>
              <a:t>इस बात का विशेष ध्यान रखेगा कि प्रिंसिपल द्वारा प्रदान की जाने वाली सेवाओं के दायरे से परे कोई प्रोत्साहन या लाभ या झूठी उम्मीदें देकर ग्राहकों को लुभाया न जाए।</a:t>
            </a:r>
            <a:endParaRPr lang="en-US" sz="1400" dirty="0">
              <a:solidFill>
                <a:srgbClr val="C00000"/>
              </a:solidFill>
            </a:endParaRPr>
          </a:p>
          <a:p>
            <a:pPr>
              <a:buFont typeface="Arial" pitchFamily="34" charset="0"/>
              <a:buChar char="•"/>
            </a:pPr>
            <a:endParaRPr lang="en-US" sz="1400" dirty="0">
              <a:solidFill>
                <a:srgbClr val="C00000"/>
              </a:solidFill>
            </a:endParaRPr>
          </a:p>
          <a:p>
            <a:pPr>
              <a:buFont typeface="Arial" pitchFamily="34" charset="0"/>
              <a:buChar char="•"/>
            </a:pPr>
            <a:r>
              <a:rPr lang="en-US" sz="1400" dirty="0">
                <a:solidFill>
                  <a:srgbClr val="C00000"/>
                </a:solidFill>
              </a:rPr>
              <a:t> </a:t>
            </a:r>
            <a:r>
              <a:rPr lang="hi-IN" sz="1400" b="1" dirty="0">
                <a:solidFill>
                  <a:srgbClr val="C00000"/>
                </a:solidFill>
              </a:rPr>
              <a:t>बीसी को अपनी लॉगिन आईडी और पासवर्ड किसी अन्य बाहरी व्यक्ति से साझा नहीं करना चाहिए।</a:t>
            </a:r>
            <a:endParaRPr lang="en-US" sz="1400" b="1" dirty="0">
              <a:solidFill>
                <a:srgbClr val="C00000"/>
              </a:solidFill>
            </a:endParaRPr>
          </a:p>
          <a:p>
            <a:pPr>
              <a:buFont typeface="Arial" pitchFamily="34" charset="0"/>
              <a:buChar char="•"/>
            </a:pPr>
            <a:endParaRPr lang="en-US" sz="1400" b="1" dirty="0">
              <a:solidFill>
                <a:srgbClr val="C00000"/>
              </a:solidFill>
            </a:endParaRPr>
          </a:p>
          <a:p>
            <a:pPr>
              <a:buFont typeface="Arial" pitchFamily="34" charset="0"/>
              <a:buChar char="•"/>
            </a:pPr>
            <a:r>
              <a:rPr lang="en-US" sz="1400" b="1" dirty="0">
                <a:solidFill>
                  <a:srgbClr val="C00000"/>
                </a:solidFill>
              </a:rPr>
              <a:t> </a:t>
            </a:r>
            <a:r>
              <a:rPr lang="hi-IN" sz="1400" b="1" dirty="0">
                <a:solidFill>
                  <a:srgbClr val="C00000"/>
                </a:solidFill>
              </a:rPr>
              <a:t>बीसी को अपना व्यक्तिगत विवरण अपडेट नहीं करना चाहिए, जैसे। ग्राहक के लिए खाता खोलते समय ईमेल आईडी, मोबाइल नंबर, मेलिंग पता।</a:t>
            </a:r>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A07A4F1-E1EE-456D-A340-A176375ACB30}"/>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nSpc>
                <a:spcPct val="150000"/>
              </a:lnSpc>
            </a:pPr>
            <a:r>
              <a:rPr lang="hi-IN" sz="1800" dirty="0">
                <a:solidFill>
                  <a:srgbClr val="002060"/>
                </a:solidFill>
              </a:rPr>
              <a:t>रजिस्टर मेंटेन करना है</a:t>
            </a:r>
            <a:r>
              <a:rPr lang="en-US" sz="1800" dirty="0">
                <a:solidFill>
                  <a:srgbClr val="002060"/>
                </a:solidFill>
              </a:rPr>
              <a:t> </a:t>
            </a:r>
            <a:r>
              <a:rPr lang="hi-IN" sz="1800" b="1" dirty="0">
                <a:solidFill>
                  <a:srgbClr val="002060"/>
                </a:solidFill>
              </a:rPr>
              <a:t>अनिवार्य</a:t>
            </a:r>
            <a:r>
              <a:rPr lang="en-US" sz="1800" dirty="0">
                <a:solidFill>
                  <a:srgbClr val="002060"/>
                </a:solidFill>
              </a:rPr>
              <a:t> </a:t>
            </a:r>
            <a:r>
              <a:rPr lang="hi-IN" sz="1800" dirty="0">
                <a:solidFill>
                  <a:srgbClr val="002060"/>
                </a:solidFill>
              </a:rPr>
              <a:t>सभी एजेंटों के लिए.</a:t>
            </a:r>
            <a:endParaRPr lang="en-US" sz="1800" dirty="0">
              <a:solidFill>
                <a:srgbClr val="002060"/>
              </a:solidFill>
            </a:endParaRPr>
          </a:p>
          <a:p>
            <a:pPr>
              <a:lnSpc>
                <a:spcPct val="150000"/>
              </a:lnSpc>
            </a:pPr>
            <a:r>
              <a:rPr lang="hi-IN" sz="1800" dirty="0">
                <a:solidFill>
                  <a:srgbClr val="002060"/>
                </a:solidFill>
              </a:rPr>
              <a:t>रजिस्टर कार्य</a:t>
            </a:r>
            <a:r>
              <a:rPr lang="en-US" sz="1800" dirty="0">
                <a:solidFill>
                  <a:srgbClr val="002060"/>
                </a:solidFill>
              </a:rPr>
              <a:t> </a:t>
            </a:r>
            <a:r>
              <a:rPr lang="hi-IN" sz="1800" b="1" dirty="0">
                <a:solidFill>
                  <a:srgbClr val="002060"/>
                </a:solidFill>
              </a:rPr>
              <a:t>जैसा सबूत</a:t>
            </a:r>
            <a:r>
              <a:rPr lang="en-US" sz="1800" b="1" dirty="0">
                <a:solidFill>
                  <a:srgbClr val="002060"/>
                </a:solidFill>
              </a:rPr>
              <a:t> </a:t>
            </a:r>
            <a:r>
              <a:rPr lang="hi-IN" sz="1800" dirty="0">
                <a:solidFill>
                  <a:srgbClr val="002060"/>
                </a:solidFill>
              </a:rPr>
              <a:t>किसी भी विवाद की स्थिति में.</a:t>
            </a:r>
            <a:endParaRPr lang="en-US" sz="1800" dirty="0">
              <a:solidFill>
                <a:srgbClr val="002060"/>
              </a:solidFill>
            </a:endParaRPr>
          </a:p>
          <a:p>
            <a:pPr>
              <a:lnSpc>
                <a:spcPct val="150000"/>
              </a:lnSpc>
            </a:pPr>
            <a:r>
              <a:rPr lang="hi-IN" sz="1800" dirty="0">
                <a:solidFill>
                  <a:srgbClr val="002060"/>
                </a:solidFill>
              </a:rPr>
              <a:t>एजेंटों द्वारा बनाए जाने वाले रजिस्टर प्रारूप नीचे दिए गए हैं।</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0" y="157524"/>
            <a:ext cx="9023684" cy="615553"/>
          </a:xfrm>
          <a:prstGeom prst="rect">
            <a:avLst/>
          </a:prstGeom>
          <a:noFill/>
        </p:spPr>
        <p:txBody>
          <a:bodyPr wrap="square">
            <a:spAutoFit/>
          </a:bodyPr>
          <a:lstStyle/>
          <a:p>
            <a:r>
              <a:rPr lang="hi-IN" sz="3400" b="1" dirty="0">
                <a:solidFill>
                  <a:schemeClr val="bg1"/>
                </a:solidFill>
                <a:latin typeface="Helvetica" panose="020B0604020202020204" pitchFamily="34" charset="0"/>
                <a:cs typeface="Helvetica" panose="020B0604020202020204" pitchFamily="34" charset="0"/>
              </a:rPr>
              <a:t>एजेंटों द्वारा बनाए रखा जाने वाला अनिवार्य रजिस्टर</a:t>
            </a:r>
            <a:endParaRPr lang="en-IN" sz="34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2839795277"/>
              </p:ext>
            </p:extLst>
          </p:nvPr>
        </p:nvGraphicFramePr>
        <p:xfrm>
          <a:off x="119936" y="2412336"/>
          <a:ext cx="11209125" cy="71817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000" u="none" strike="noStrike" dirty="0">
                          <a:effectLst/>
                        </a:rPr>
                        <a:t>                                                                                                                                                       </a:t>
                      </a:r>
                      <a:r>
                        <a:rPr lang="hi-IN" sz="1400" b="1" u="none" strike="noStrike" dirty="0">
                          <a:effectLst/>
                        </a:rPr>
                        <a:t>शिकायत रजिस्टर</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hi-IN" sz="1000" u="none" strike="noStrike" dirty="0">
                          <a:effectLst/>
                        </a:rPr>
                        <a:t>शिकायतकर्ता का नाम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ग्राहक आईडी</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कासा एफडी/आरए/डीपी नंबर</a:t>
                      </a:r>
                      <a:r>
                        <a:rPr lang="en-IN" sz="1000" u="none" strike="noStrike" dirty="0">
                          <a:effectLst/>
                        </a:rPr>
                        <a:t>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ग्राहक डॉकेट नंबर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ग्राहक मोबाइल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संपर्क संख्या</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ईमेल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पावती भेजी गई</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वर्ग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उपश्रेणी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सूचना का स्रोत</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शिकायत की प्रकृति</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विस्तृत सुझाव</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000" u="none" strike="noStrike" dirty="0">
                          <a:effectLst/>
                        </a:rPr>
                        <a:t>ग्राहक शहर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2070476598"/>
              </p:ext>
            </p:extLst>
          </p:nvPr>
        </p:nvGraphicFramePr>
        <p:xfrm>
          <a:off x="80351" y="3302915"/>
          <a:ext cx="11209125" cy="616731"/>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hi-IN" sz="1400" b="1" u="none" strike="noStrike" dirty="0">
                          <a:effectLst/>
                        </a:rPr>
                        <a:t>लेन-देन रजिस्टर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hi-IN" sz="1100" u="none" strike="noStrike" dirty="0">
                          <a:effectLst/>
                        </a:rPr>
                        <a:t>तारीख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लेन-देन का समय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ग्राहक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खाता संख्या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लेन-देन का प्रकार</a:t>
                      </a:r>
                    </a:p>
                    <a:p>
                      <a:pPr algn="ctr" fontAlgn="ctr"/>
                      <a:r>
                        <a:rPr lang="hi-IN" sz="1100" u="none" strike="noStrike" dirty="0">
                          <a:effectLst/>
                        </a:rPr>
                        <a:t>उदाहरण. नकद जमा या नकद निकासी</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मात्रा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बैंक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लेन-देन की स्थिति</a:t>
                      </a:r>
                    </a:p>
                    <a:p>
                      <a:pPr algn="ctr" fontAlgn="ctr"/>
                      <a:r>
                        <a:rPr lang="hi-IN" sz="1100" u="none" strike="noStrike" dirty="0">
                          <a:effectLst/>
                        </a:rPr>
                        <a:t>सफलता/अस्वीकार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आरआरएन नंबर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i-IN" sz="1100" u="none" strike="noStrike" dirty="0">
                          <a:effectLst/>
                        </a:rPr>
                        <a:t>ग्राहक हस्ताक्षर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3267873668"/>
              </p:ext>
            </p:extLst>
          </p:nvPr>
        </p:nvGraphicFramePr>
        <p:xfrm>
          <a:off x="40767" y="4158138"/>
          <a:ext cx="11288294" cy="56769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hi-IN" sz="1400" b="1" u="none" strike="noStrike" dirty="0">
                          <a:effectLst/>
                        </a:rPr>
                        <a:t>विजिट रजिस्टर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hi-IN" sz="1100" u="none" strike="noStrike" dirty="0">
                          <a:effectLst/>
                        </a:rPr>
                        <a:t>तारीख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समय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आगंतुक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संगठन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आगंतुक का पदनाम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प्रतिक्रिया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विजिटिंग अधिकारी के हस्ताक्षर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प्राप्त फीडबैक पर कार्रवाई की गई</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कार्रवाई करने की तिथि</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बीसी एजेंट के हस्ताक्षर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3955171732"/>
              </p:ext>
            </p:extLst>
          </p:nvPr>
        </p:nvGraphicFramePr>
        <p:xfrm>
          <a:off x="119935" y="4898232"/>
          <a:ext cx="11209125" cy="56769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400" u="none" strike="noStrike" dirty="0">
                          <a:effectLst/>
                        </a:rPr>
                        <a:t> </a:t>
                      </a:r>
                      <a:r>
                        <a:rPr lang="en-IN" sz="1400" b="1" u="none" strike="noStrike" dirty="0">
                          <a:effectLst/>
                        </a:rPr>
                        <a:t>ACCOUNT OPENING REGISTER</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hi-IN" sz="1100" u="none" strike="noStrike" dirty="0">
                          <a:effectLst/>
                        </a:rPr>
                        <a:t>लीड जनरेशन की तिथि</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ग्राहक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ग्राहक संपर्क नंबर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लीड 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खाते का प्रकार सीए/एसबी/सैल</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खाता संख्या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खाता खोलने की तिथि</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बीसी एजेंट के हस्ताक्षर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1935853356"/>
              </p:ext>
            </p:extLst>
          </p:nvPr>
        </p:nvGraphicFramePr>
        <p:xfrm>
          <a:off x="119935" y="5638327"/>
          <a:ext cx="11209124" cy="59551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hi-IN" sz="1400" b="1" u="none" strike="noStrike" dirty="0">
                          <a:effectLst/>
                        </a:rPr>
                        <a:t>सावधि/आवर्ती जमा रजिस्टर</a:t>
                      </a:r>
                      <a:endParaRPr lang="en-IN" sz="14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hi-IN" sz="1100" u="none" strike="noStrike" dirty="0">
                          <a:effectLst/>
                        </a:rPr>
                        <a:t>क्रमांक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ग्राहक का नाम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नकाबपोश एसीसी 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जमा का प्रकार (एफडी/आरडी)</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धनराशि भारतीय रुपये में जमा करें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जमा की अवधि</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i-IN" sz="1100" u="none" strike="noStrike" dirty="0">
                          <a:effectLst/>
                        </a:rPr>
                        <a:t>ग्राहक हस्ताक्षर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4163319" cy="584775"/>
          </a:xfrm>
          <a:prstGeom prst="rect">
            <a:avLst/>
          </a:prstGeom>
        </p:spPr>
        <p:txBody>
          <a:bodyPr wrap="none">
            <a:spAutoFit/>
          </a:bodyPr>
          <a:lstStyle/>
          <a:p>
            <a:pPr lvl="0">
              <a:defRPr/>
            </a:pPr>
            <a:r>
              <a:rPr lang="hi-IN" sz="3200" b="1" dirty="0">
                <a:solidFill>
                  <a:schemeClr val="bg1"/>
                </a:solidFill>
              </a:rPr>
              <a:t>हर जरूरत के लिए ऋण</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1190433370"/>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253985" cy="369332"/>
          </a:xfrm>
          <a:prstGeom prst="rect">
            <a:avLst/>
          </a:prstGeom>
          <a:noFill/>
        </p:spPr>
        <p:txBody>
          <a:bodyPr wrap="square" rtlCol="0">
            <a:spAutoFit/>
          </a:bodyPr>
          <a:lstStyle/>
          <a:p>
            <a:r>
              <a:rPr lang="hi-IN" b="1" u="sng" dirty="0"/>
              <a:t>ऋण के लिए लीड उत्पन्न करने की प्रक्रिया</a:t>
            </a:r>
            <a:endParaRPr lang="en-IN"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118937" y="900510"/>
            <a:ext cx="9424895" cy="800219"/>
          </a:xfrm>
          <a:prstGeom prst="rect">
            <a:avLst/>
          </a:prstGeom>
          <a:noFill/>
        </p:spPr>
        <p:txBody>
          <a:bodyPr wrap="square" rtlCol="0">
            <a:spAutoFit/>
          </a:bodyPr>
          <a:lstStyle/>
          <a:p>
            <a:pPr algn="ctr">
              <a:spcBef>
                <a:spcPts val="600"/>
              </a:spcBef>
              <a:spcAft>
                <a:spcPts val="600"/>
              </a:spcAft>
            </a:pPr>
            <a:r>
              <a:rPr lang="hi-IN" dirty="0"/>
              <a:t>अब ग्राहक बीसी केंद्र के माध्यम से सर्वोत्तम श्रेणी के एचडीएफसी बैंक ऋण का लाभ उठा सकते हैं।</a:t>
            </a:r>
            <a:endParaRPr lang="en-IN" dirty="0"/>
          </a:p>
          <a:p>
            <a:pPr algn="ctr">
              <a:spcBef>
                <a:spcPts val="600"/>
              </a:spcBef>
              <a:spcAft>
                <a:spcPts val="600"/>
              </a:spcAft>
            </a:pPr>
            <a:r>
              <a:rPr lang="hi-IN" dirty="0"/>
              <a:t>एचडीएफसी बीसी/बीएफ एजेंटों के लिए लीड जनरेशन के लिए कुल 16 उत्पाद उपलब्ध हैं</a:t>
            </a:r>
            <a:endParaRPr lang="en-IN"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i-IN" dirty="0"/>
              <a:t>ऋण उत्पाद</a:t>
            </a:r>
            <a:endParaRPr lang="en-IN"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1390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hi-IN" dirty="0"/>
              <a:t>दोपहिया वाहन ऋण</a:t>
            </a:r>
            <a:endParaRPr lang="en-IN" dirty="0"/>
          </a:p>
          <a:p>
            <a:pPr marL="285750" indent="-285750">
              <a:spcBef>
                <a:spcPts val="600"/>
              </a:spcBef>
              <a:buFont typeface="Arial" panose="020B0604020202020204" pitchFamily="34" charset="0"/>
              <a:buChar char="•"/>
            </a:pPr>
            <a:r>
              <a:rPr lang="hi-IN" dirty="0"/>
              <a:t>कार ऋण</a:t>
            </a:r>
          </a:p>
          <a:p>
            <a:pPr marL="285750" indent="-285750">
              <a:spcBef>
                <a:spcPts val="600"/>
              </a:spcBef>
              <a:buFont typeface="Arial" panose="020B0604020202020204" pitchFamily="34" charset="0"/>
              <a:buChar char="•"/>
            </a:pPr>
            <a:r>
              <a:rPr lang="hi-IN" dirty="0"/>
              <a:t>गोल्ड लोन</a:t>
            </a:r>
          </a:p>
          <a:p>
            <a:pPr marL="285750" indent="-285750">
              <a:spcBef>
                <a:spcPts val="600"/>
              </a:spcBef>
              <a:buFont typeface="Arial" panose="020B0604020202020204" pitchFamily="34" charset="0"/>
              <a:buChar char="•"/>
            </a:pPr>
            <a:r>
              <a:rPr lang="hi-IN" dirty="0"/>
              <a:t>गृह ऋण</a:t>
            </a:r>
          </a:p>
          <a:p>
            <a:pPr marL="285750" indent="-285750">
              <a:spcBef>
                <a:spcPts val="600"/>
              </a:spcBef>
              <a:buFont typeface="Arial" panose="020B0604020202020204" pitchFamily="34" charset="0"/>
              <a:buChar char="•"/>
            </a:pPr>
            <a:r>
              <a:rPr lang="hi-IN" dirty="0"/>
              <a:t>व्यक्तिगत कर्ज़</a:t>
            </a:r>
          </a:p>
          <a:p>
            <a:pPr marL="285750" indent="-285750">
              <a:spcBef>
                <a:spcPts val="600"/>
              </a:spcBef>
              <a:buFont typeface="Arial" panose="020B0604020202020204" pitchFamily="34" charset="0"/>
              <a:buChar char="•"/>
            </a:pPr>
            <a:r>
              <a:rPr lang="hi-IN" dirty="0"/>
              <a:t>बिजनेस लोन</a:t>
            </a:r>
            <a:endParaRPr lang="en-IN"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hi-IN" dirty="0"/>
              <a:t>ट्रैक्टर ऋण</a:t>
            </a:r>
          </a:p>
          <a:p>
            <a:pPr marL="285750" indent="-285750">
              <a:spcBef>
                <a:spcPts val="600"/>
              </a:spcBef>
              <a:buFont typeface="Arial" panose="020B0604020202020204" pitchFamily="34" charset="0"/>
              <a:buChar char="•"/>
            </a:pPr>
            <a:r>
              <a:rPr lang="hi-IN" dirty="0"/>
              <a:t>समूह ऋण (स्वयं सहायता समूह/संयुक्त देयता समूह)</a:t>
            </a:r>
          </a:p>
          <a:p>
            <a:pPr marL="285750" indent="-285750">
              <a:spcBef>
                <a:spcPts val="600"/>
              </a:spcBef>
              <a:buFont typeface="Arial" panose="020B0604020202020204" pitchFamily="34" charset="0"/>
              <a:buChar char="•"/>
            </a:pPr>
            <a:r>
              <a:rPr lang="hi-IN" dirty="0"/>
              <a:t>उपभोक्ता टिकाऊ ऋण</a:t>
            </a:r>
          </a:p>
          <a:p>
            <a:pPr marL="285750" indent="-285750">
              <a:spcBef>
                <a:spcPts val="600"/>
              </a:spcBef>
              <a:buFont typeface="Arial" panose="020B0604020202020204" pitchFamily="34" charset="0"/>
              <a:buChar char="•"/>
            </a:pPr>
            <a:r>
              <a:rPr lang="hi-IN" dirty="0"/>
              <a:t>किसान गोल्ड कार्ड - कृषि कार्ड</a:t>
            </a:r>
          </a:p>
          <a:p>
            <a:pPr marL="285750" indent="-285750">
              <a:spcBef>
                <a:spcPts val="600"/>
              </a:spcBef>
              <a:buFont typeface="Arial" panose="020B0604020202020204" pitchFamily="34" charset="0"/>
              <a:buChar char="•"/>
            </a:pPr>
            <a:r>
              <a:rPr lang="hi-IN" dirty="0"/>
              <a:t>एमएसएमई कंपनियों के लिए ऋण</a:t>
            </a: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hi-IN" dirty="0"/>
              <a:t>लघु कृषि व्यवसाय</a:t>
            </a:r>
          </a:p>
          <a:p>
            <a:pPr marL="285750" indent="-285750">
              <a:spcBef>
                <a:spcPts val="600"/>
              </a:spcBef>
              <a:buFont typeface="Arial" panose="020B0604020202020204" pitchFamily="34" charset="0"/>
              <a:buChar char="•"/>
            </a:pPr>
            <a:r>
              <a:rPr lang="hi-IN" dirty="0"/>
              <a:t>स्वास्थ्य देखभाल वित्त</a:t>
            </a:r>
          </a:p>
          <a:p>
            <a:pPr marL="285750" indent="-285750">
              <a:spcBef>
                <a:spcPts val="600"/>
              </a:spcBef>
              <a:buFont typeface="Arial" panose="020B0604020202020204" pitchFamily="34" charset="0"/>
              <a:buChar char="•"/>
            </a:pPr>
            <a:r>
              <a:rPr lang="hi-IN" dirty="0"/>
              <a:t>दुकानदारों को ओवरड्राफ्ट सुविधा</a:t>
            </a:r>
          </a:p>
          <a:p>
            <a:pPr marL="285750" indent="-285750">
              <a:spcBef>
                <a:spcPts val="600"/>
              </a:spcBef>
              <a:buFont typeface="Arial" panose="020B0604020202020204" pitchFamily="34" charset="0"/>
              <a:buChar char="•"/>
            </a:pPr>
            <a:r>
              <a:rPr lang="hi-IN" dirty="0"/>
              <a:t>संपत्ति पर ऋण</a:t>
            </a:r>
          </a:p>
          <a:p>
            <a:pPr marL="285750" indent="-285750">
              <a:spcBef>
                <a:spcPts val="600"/>
              </a:spcBef>
              <a:buFont typeface="Arial" panose="020B0604020202020204" pitchFamily="34" charset="0"/>
              <a:buChar char="•"/>
            </a:pPr>
            <a:r>
              <a:rPr lang="hi-IN" dirty="0"/>
              <a:t>निर्माण उपकरण और वाणिज्यिक वाहनों के लिए ऋण</a:t>
            </a:r>
          </a:p>
        </p:txBody>
      </p:sp>
      <p:sp>
        <p:nvSpPr>
          <p:cNvPr id="15" name="Rectangle 14">
            <a:extLst>
              <a:ext uri="{FF2B5EF4-FFF2-40B4-BE49-F238E27FC236}">
                <a16:creationId xmlns:a16="http://schemas.microsoft.com/office/drawing/2014/main" id="{918D09CF-2C04-44C0-8AC2-F6040B2E2906}"/>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hi-IN" sz="1600" b="1" u="sng" dirty="0">
                <a:solidFill>
                  <a:srgbClr val="002060"/>
                </a:solidFill>
              </a:rPr>
              <a:t>एकाधिक लेनदेन</a:t>
            </a:r>
            <a:endParaRPr lang="en-IN" sz="1600" b="1" u="sng" dirty="0">
              <a:solidFill>
                <a:srgbClr val="002060"/>
              </a:solidFill>
              <a:highlight>
                <a:srgbClr val="FFFFFF"/>
              </a:highlight>
            </a:endParaRPr>
          </a:p>
          <a:p>
            <a:endParaRPr lang="en-IN" sz="1600" dirty="0">
              <a:solidFill>
                <a:srgbClr val="002060"/>
              </a:solidFill>
              <a:highlight>
                <a:srgbClr val="00FFFF"/>
              </a:highlight>
            </a:endParaRPr>
          </a:p>
          <a:p>
            <a:r>
              <a:rPr lang="hi-IN" sz="1600" dirty="0">
                <a:solidFill>
                  <a:srgbClr val="002060"/>
                </a:solidFill>
              </a:rPr>
              <a:t>लेनदेन जो सिस्टम सीमा के कारण किए जाते हैं</a:t>
            </a:r>
            <a:r>
              <a:rPr lang="en-IN" sz="1600" dirty="0">
                <a:solidFill>
                  <a:srgbClr val="002060"/>
                </a:solidFill>
              </a:rPr>
              <a:t> </a:t>
            </a:r>
          </a:p>
          <a:p>
            <a:endParaRPr lang="en-IN" sz="1600" dirty="0">
              <a:solidFill>
                <a:srgbClr val="002060"/>
              </a:solidFill>
            </a:endParaRPr>
          </a:p>
          <a:p>
            <a:r>
              <a:rPr lang="hi-IN" sz="1600" dirty="0">
                <a:solidFill>
                  <a:srgbClr val="002060"/>
                </a:solidFill>
              </a:rPr>
              <a:t>उदाहरण के लिए: 50,000 रुपये की नकद निकासी को एक से अधिक लेनदेन में विभाजित किया गया है (प्रत्येक 10,000 रुपये के 5 लेनदेन) क्योंकि सिस्टम प्रति लेनदेन 10,000 रुपये निकालने की अनुमति देता है।</a:t>
            </a:r>
            <a:endParaRPr lang="en-IN" sz="1600" dirty="0">
              <a:solidFill>
                <a:srgbClr val="002060"/>
              </a:solidFill>
            </a:endParaRPr>
          </a:p>
          <a:p>
            <a:endParaRPr lang="en-IN" sz="1600" dirty="0">
              <a:solidFill>
                <a:srgbClr val="002060"/>
              </a:solidFill>
            </a:endParaRPr>
          </a:p>
          <a:p>
            <a:r>
              <a:rPr lang="hi-IN" sz="1600" b="1" u="sng" dirty="0">
                <a:solidFill>
                  <a:srgbClr val="002060"/>
                </a:solidFill>
              </a:rPr>
              <a:t>विभाजित लेनदेन</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r>
              <a:rPr lang="hi-IN" sz="1600" dirty="0">
                <a:solidFill>
                  <a:srgbClr val="002060"/>
                </a:solidFill>
              </a:rPr>
              <a:t>लेन-देन जो बिना किसी सिस्टम सीमा के जानबूझकर/अनजाने में छोटी मात्रा में विभाजित हो जाते हैं</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hi-IN" sz="1600" dirty="0">
                <a:solidFill>
                  <a:srgbClr val="002060"/>
                </a:solidFill>
              </a:rPr>
              <a:t>उदाहरण: 10,000 रुपये की नकद निकासी को एक से अधिक लेनदेन में विभाजित किया गया है, भले ही सिस्टम एकल लेनदेन के रूप में निकासी की अनुमति देता हो।</a:t>
            </a:r>
            <a:endParaRPr lang="en-IN" sz="1600" dirty="0">
              <a:solidFill>
                <a:srgbClr val="002060"/>
              </a:solidFill>
            </a:endParaRPr>
          </a:p>
          <a:p>
            <a:endParaRPr lang="en-IN" sz="1600" dirty="0">
              <a:solidFill>
                <a:srgbClr val="002060"/>
              </a:solidFill>
            </a:endParaRPr>
          </a:p>
          <a:p>
            <a:r>
              <a:rPr lang="hi-IN" sz="2000" b="1" u="sng" dirty="0">
                <a:solidFill>
                  <a:srgbClr val="002060"/>
                </a:solidFill>
              </a:rPr>
              <a:t>महत्वपूर्ण मार्गदर्शन</a:t>
            </a:r>
            <a:endParaRPr lang="en-IN" sz="2000" b="1" u="sng" dirty="0">
              <a:solidFill>
                <a:srgbClr val="002060"/>
              </a:solidFill>
            </a:endParaRPr>
          </a:p>
          <a:p>
            <a:endParaRPr lang="en-IN" sz="1600" dirty="0">
              <a:solidFill>
                <a:srgbClr val="002060"/>
              </a:solidFill>
            </a:endParaRPr>
          </a:p>
          <a:p>
            <a:r>
              <a:rPr lang="hi-IN" b="1" dirty="0">
                <a:solidFill>
                  <a:srgbClr val="002060"/>
                </a:solidFill>
              </a:rPr>
              <a:t>बीसी एजेंटों को अपने केंद्र पर एकाधिक और विभाजित लेनदेन को प्रोत्साहित नहीं करना चाहिए</a:t>
            </a:r>
            <a:endParaRPr lang="en-IN"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i-IN" sz="2709" u="sng" dirty="0">
                <a:latin typeface="Bahnschrift SemiBold" panose="020B0502040204020203" pitchFamily="34" charset="0"/>
              </a:rPr>
              <a:t>विभाजित/एकाधिक लेनदेन</a:t>
            </a:r>
            <a:endParaRPr lang="en-IN" sz="2709"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73482"/>
            <a:ext cx="4665060" cy="584775"/>
          </a:xfrm>
          <a:prstGeom prst="rect">
            <a:avLst/>
          </a:prstGeom>
        </p:spPr>
        <p:txBody>
          <a:bodyPr wrap="none">
            <a:spAutoFit/>
          </a:bodyPr>
          <a:lstStyle/>
          <a:p>
            <a:r>
              <a:rPr lang="hi-IN" sz="3200" b="1" dirty="0">
                <a:solidFill>
                  <a:schemeClr val="bg1"/>
                </a:solidFill>
                <a:latin typeface="Helvetica" panose="020B0604020202020204" pitchFamily="34" charset="0"/>
                <a:cs typeface="Helvetica" panose="020B0604020202020204" pitchFamily="34" charset="0"/>
              </a:rPr>
              <a:t>लेन-देन पर महत्वपूर्ण निर्देश</a:t>
            </a:r>
            <a:endParaRPr lang="en-US" sz="32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r>
              <a:rPr lang="hi-IN" sz="1600" b="1" u="sng" dirty="0">
                <a:solidFill>
                  <a:srgbClr val="002060"/>
                </a:solidFill>
              </a:rPr>
              <a:t>स्रोत पर कर कटौती (टीडीएस) नियम</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hi-IN" sz="1600" dirty="0">
                <a:solidFill>
                  <a:srgbClr val="002060"/>
                </a:solidFill>
              </a:rPr>
              <a:t>1 सितंबर, 2019 से प्रभावी, आयकर अधिनियम, 1961 की धारा 194</a:t>
            </a:r>
            <a:r>
              <a:rPr lang="en-IN" sz="1600" dirty="0">
                <a:solidFill>
                  <a:srgbClr val="002060"/>
                </a:solidFill>
              </a:rPr>
              <a:t>N </a:t>
            </a:r>
            <a:r>
              <a:rPr lang="hi-IN" sz="1600" dirty="0">
                <a:solidFill>
                  <a:srgbClr val="002060"/>
                </a:solidFill>
              </a:rPr>
              <a:t>के अनुसार, बैंकों को नकद निकासी पर टीडीएस काटना आवश्यक है। 1 जुलाई 2020 से और संशोधित किया गया।</a:t>
            </a:r>
            <a:endParaRPr lang="en-IN" sz="1600" dirty="0">
              <a:solidFill>
                <a:srgbClr val="002060"/>
              </a:solidFill>
              <a:highlight>
                <a:srgbClr val="FFFFFF"/>
              </a:highlight>
            </a:endParaRPr>
          </a:p>
          <a:p>
            <a:pPr marL="285750" indent="-285750" algn="ctr">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r>
              <a:rPr lang="hi-IN" sz="1600" dirty="0">
                <a:solidFill>
                  <a:srgbClr val="002060"/>
                </a:solidFill>
              </a:rPr>
              <a:t>ग्राहक की नकद निकासी/जमा के लिए किए गए बीसी एजेंटों के नकद लेनदेन को टीडीएस से छूट दी गई है</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r>
              <a:rPr lang="hi-IN" sz="1600" dirty="0">
                <a:solidFill>
                  <a:srgbClr val="002060"/>
                </a:solidFill>
              </a:rPr>
              <a:t>आईटी अधिनियम के अनुसार, बीसी एजेंट केवल बीसी से संबंधित लेनदेन के लिए नकद निकासी पर टीडीएस पर छूट पाने के पात्र हैं</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hi-IN" sz="1600" b="1" u="sng" dirty="0">
                <a:solidFill>
                  <a:srgbClr val="002060"/>
                </a:solidFill>
              </a:rPr>
              <a:t>टीडीएस छूट का लाभ उठाने की प्रक्रिया</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hi-IN" sz="1600" dirty="0">
                <a:solidFill>
                  <a:srgbClr val="002060"/>
                </a:solidFill>
              </a:rPr>
              <a:t>बीसी एजेंट को प्रत्येक वित्तीय वर्ष की शुरुआत में एचडीएफसी बैंक शाखा में बीसी एजेंट प्रमाणपत्र की स्वहस्ताक्षरित प्रति के साथ टीडीएस छूट घोषणा जमा करनी होगी।</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73482"/>
            <a:ext cx="9047670" cy="553998"/>
          </a:xfrm>
          <a:prstGeom prst="rect">
            <a:avLst/>
          </a:prstGeom>
        </p:spPr>
        <p:txBody>
          <a:bodyPr wrap="none">
            <a:spAutoFit/>
          </a:bodyPr>
          <a:lstStyle/>
          <a:p>
            <a:r>
              <a:rPr lang="hi-IN" sz="3000" b="1" dirty="0">
                <a:solidFill>
                  <a:schemeClr val="bg1"/>
                </a:solidFill>
                <a:latin typeface="Helvetica" panose="020B0604020202020204" pitchFamily="34" charset="0"/>
                <a:cs typeface="Helvetica" panose="020B0604020202020204" pitchFamily="34" charset="0"/>
              </a:rPr>
              <a:t>बीसी एजेंटों के लिए ग्राहक नकद लेनदेन के लिए टीडीएस छूट</a:t>
            </a:r>
            <a:endParaRPr lang="en-US" sz="3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en-IN" b="1" dirty="0">
                <a:solidFill>
                  <a:srgbClr val="002060"/>
                </a:solidFill>
              </a:rPr>
              <a:t>SAMPLE</a:t>
            </a: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3534878"/>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hi-IN" kern="50" dirty="0">
                <a:latin typeface="Calibri" panose="020F0502020204030204" pitchFamily="34" charset="0"/>
                <a:ea typeface="SimSun" panose="02010600030101010101" pitchFamily="2" charset="-122"/>
              </a:rPr>
              <a:t>विफल/उलट ग्राहक लेनदेन के लिए बीसी एजेंटों से एक बार डेबिट प्राधिकरण पत्र आवश्यक है।</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hi-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hi-IN" kern="50" dirty="0">
                <a:latin typeface="Calibri" panose="020F0502020204030204" pitchFamily="34" charset="0"/>
                <a:ea typeface="SimSun" panose="02010600030101010101" pitchFamily="2" charset="-122"/>
              </a:rPr>
              <a:t>बीसी एजेंट को डेबिट अथॉरिटी लेटर सह घोषणा की हार्ड कॉपी के साथ निकटतम शाखा में जाना होगा।</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hi-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hi-IN" kern="50" dirty="0">
                <a:latin typeface="Calibri" panose="020F0502020204030204" pitchFamily="34" charset="0"/>
                <a:ea typeface="SimSun" panose="02010600030101010101" pitchFamily="2" charset="-122"/>
              </a:rPr>
              <a:t>बीसी एजेंट को आवश्यक विवरण भरना होगा और वैध फोटो पहचान प्रमाण की स्व-हस्ताक्षरित प्रति के साथ विधिवत हस्ताक्षरित अनुरोध जमा करना होगा</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138219"/>
            <a:ext cx="11819261"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व्यवसाय संवाददाताओं के लिए कार्रवाईयोग्य - डेबिट प्राधिकारी पत्र</a:t>
            </a:r>
            <a:endParaRPr lang="en-US" sz="36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6" y="173496"/>
            <a:ext cx="9203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hi-IN" altLang="en-US" sz="3600" b="1" dirty="0">
                <a:solidFill>
                  <a:schemeClr val="bg1"/>
                </a:solidFill>
                <a:latin typeface="Helvetica" panose="020B0604020202020204" pitchFamily="34" charset="0"/>
                <a:cs typeface="Helvetica" panose="020B0604020202020204" pitchFamily="34" charset="0"/>
              </a:rPr>
              <a:t>ईएमआई संग्रह - खुदरा ऋण और एसएलआई</a:t>
            </a:r>
            <a:endParaRPr lang="en-US" altLang="en-US" sz="3600" b="1" dirty="0">
              <a:solidFill>
                <a:schemeClr val="bg1"/>
              </a:solidFill>
              <a:latin typeface="Helvetica" panose="020B0604020202020204" pitchFamily="34" charset="0"/>
              <a:cs typeface="Helvetica" panose="020B0604020202020204" pitchFamily="34" charset="0"/>
            </a:endParaRP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96860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hi-IN" sz="1400" dirty="0">
                  <a:solidFill>
                    <a:srgbClr val="002060"/>
                  </a:solidFill>
                  <a:latin typeface="Calibri" pitchFamily="34" charset="0"/>
                  <a:cs typeface="Calibri" pitchFamily="34" charset="0"/>
                </a:rPr>
                <a:t>ग्राहक ईएमआई जमा करने के लिए केंद्र में बीसी एजेंट के साथ ऋण खाता नंबर और मोबाइल नंबर/डीओबी/पैन साझा करता है</a:t>
              </a:r>
              <a:endParaRPr lang="en-IN" sz="14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552986" y="6047732"/>
              <a:ext cx="2056824" cy="559586"/>
            </a:xfrm>
            <a:prstGeom prst="rect">
              <a:avLst/>
            </a:prstGeom>
            <a:noFill/>
          </p:spPr>
          <p:txBody>
            <a:bodyPr wrap="none" rtlCol="0" anchor="b" anchorCtr="0">
              <a:spAutoFit/>
            </a:bodyPr>
            <a:lstStyle/>
            <a:p>
              <a:pPr algn="ctr"/>
              <a:r>
                <a:rPr lang="hi-IN" sz="1400" b="1" dirty="0">
                  <a:solidFill>
                    <a:schemeClr val="bg1"/>
                  </a:solidFill>
                  <a:latin typeface="Poppins" pitchFamily="2" charset="77"/>
                  <a:cs typeface="Poppins" pitchFamily="2" charset="77"/>
                </a:rPr>
                <a:t>ग्राहक विवरण</a:t>
              </a:r>
              <a:endParaRPr lang="en-US" sz="14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817491" y="6047732"/>
              <a:ext cx="2135242" cy="559586"/>
            </a:xfrm>
            <a:prstGeom prst="rect">
              <a:avLst/>
            </a:prstGeom>
            <a:noFill/>
          </p:spPr>
          <p:txBody>
            <a:bodyPr wrap="none" rtlCol="0" anchor="b" anchorCtr="0">
              <a:spAutoFit/>
            </a:bodyPr>
            <a:lstStyle/>
            <a:p>
              <a:pPr algn="ctr"/>
              <a:r>
                <a:rPr lang="hi-IN" sz="1400" b="1" dirty="0">
                  <a:solidFill>
                    <a:schemeClr val="bg1"/>
                  </a:solidFill>
                  <a:latin typeface="Poppins" pitchFamily="2" charset="77"/>
                  <a:cs typeface="Poppins" pitchFamily="2" charset="77"/>
                </a:rPr>
                <a:t>सिस्टम इनपुट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1202685" y="6047732"/>
              <a:ext cx="1966793" cy="559586"/>
            </a:xfrm>
            <a:prstGeom prst="rect">
              <a:avLst/>
            </a:prstGeom>
            <a:noFill/>
          </p:spPr>
          <p:txBody>
            <a:bodyPr wrap="none" rtlCol="0" anchor="b" anchorCtr="0">
              <a:spAutoFit/>
            </a:bodyPr>
            <a:lstStyle/>
            <a:p>
              <a:pPr algn="ctr"/>
              <a:r>
                <a:rPr lang="hi-IN" sz="1400" b="1" dirty="0">
                  <a:solidFill>
                    <a:schemeClr val="bg1"/>
                  </a:solidFill>
                  <a:latin typeface="Poppins" pitchFamily="2" charset="77"/>
                  <a:cs typeface="Poppins" pitchFamily="2" charset="77"/>
                </a:rPr>
                <a:t>राशि की जांच</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6007079" y="6047732"/>
              <a:ext cx="976426" cy="559586"/>
            </a:xfrm>
            <a:prstGeom prst="rect">
              <a:avLst/>
            </a:prstGeom>
            <a:noFill/>
          </p:spPr>
          <p:txBody>
            <a:bodyPr wrap="none" rtlCol="0" anchor="b" anchorCtr="0">
              <a:spAutoFit/>
            </a:bodyPr>
            <a:lstStyle/>
            <a:p>
              <a:pPr algn="ctr"/>
              <a:r>
                <a:rPr lang="hi-IN" sz="1400" b="1" dirty="0">
                  <a:solidFill>
                    <a:schemeClr val="bg1"/>
                  </a:solidFill>
                  <a:latin typeface="Poppins" pitchFamily="2" charset="77"/>
                  <a:cs typeface="Poppins" pitchFamily="2" charset="77"/>
                </a:rPr>
                <a:t>संग्रह</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972093" y="6047732"/>
              <a:ext cx="1615371" cy="559586"/>
            </a:xfrm>
            <a:prstGeom prst="rect">
              <a:avLst/>
            </a:prstGeom>
            <a:noFill/>
          </p:spPr>
          <p:txBody>
            <a:bodyPr wrap="none" rtlCol="0" anchor="b" anchorCtr="0">
              <a:spAutoFit/>
            </a:bodyPr>
            <a:lstStyle/>
            <a:p>
              <a:pPr algn="ctr"/>
              <a:r>
                <a:rPr lang="hi-IN" sz="1400" b="1" dirty="0">
                  <a:solidFill>
                    <a:schemeClr val="bg1"/>
                  </a:solidFill>
                  <a:latin typeface="Poppins" pitchFamily="2" charset="77"/>
                  <a:ea typeface="League Spartan" charset="0"/>
                  <a:cs typeface="Poppins" pitchFamily="2" charset="77"/>
                </a:rPr>
                <a:t>पुष्टीकरण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37422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hi-IN" sz="1400" dirty="0">
                <a:solidFill>
                  <a:srgbClr val="002060"/>
                </a:solidFill>
                <a:latin typeface="Calibri" pitchFamily="34" charset="0"/>
                <a:cs typeface="Calibri" pitchFamily="34" charset="0"/>
              </a:rPr>
              <a:t>बीसी एजेंट डीएसपी में विवरण दर्ज करता है और इस जानकारी के आधार पर मामले की खोज करता है।</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089361" y="2967638"/>
            <a:ext cx="2099928" cy="163275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hi-IN" sz="1400" dirty="0">
                <a:solidFill>
                  <a:srgbClr val="002060"/>
                </a:solidFill>
                <a:latin typeface="Calibri" pitchFamily="34" charset="0"/>
                <a:cs typeface="Calibri" pitchFamily="34" charset="0"/>
              </a:rPr>
              <a:t>बीसी एजेंट सिस्टम से ईएमआई अतिदेय/संग्रहणीय राशि की जांच करता है। ग्राहक का वर्तमान/वैकल्पिक मोबाइल नंबर. पकड़ लिया गया है.</a:t>
            </a:r>
            <a:endParaRPr lang="en-IN" sz="14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85715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hi-IN" sz="1400" dirty="0">
                <a:solidFill>
                  <a:srgbClr val="002060"/>
                </a:solidFill>
                <a:latin typeface="Calibri" pitchFamily="34" charset="0"/>
                <a:cs typeface="Calibri" pitchFamily="34" charset="0"/>
              </a:rPr>
              <a:t>बीसी एजेंट ग्राहक से राशि एकत्र करता है और उसे रसीद जारी करता है</a:t>
            </a:r>
            <a:endParaRPr lang="en-IN" sz="140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36774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hi-IN" sz="1400" dirty="0">
                <a:solidFill>
                  <a:srgbClr val="002060"/>
                </a:solidFill>
                <a:latin typeface="Calibri" pitchFamily="34" charset="0"/>
                <a:cs typeface="Calibri" pitchFamily="34" charset="0"/>
              </a:rPr>
              <a:t>बैंक द्वारा भुगतान प्राप्त होते ही ग्राहक को भुगतान प्राप्ति के लिए एक पुष्टिकरण एसएमएस प्राप्त होता है।</a:t>
            </a:r>
            <a:endParaRPr lang="en-IN" sz="14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923330"/>
          </a:xfrm>
          <a:prstGeom prst="rect">
            <a:avLst/>
          </a:prstGeom>
        </p:spPr>
        <p:txBody>
          <a:bodyPr wrap="square">
            <a:spAutoFit/>
          </a:bodyPr>
          <a:lstStyle/>
          <a:p>
            <a:r>
              <a:rPr lang="hi-IN" dirty="0"/>
              <a:t>भारत सरकार किफायती जीवन, दुर्घटना कवर और गारंटीकृत पेंशन योजना सहित कई प्रकार की सामाजिक सुरक्षा योजनाएं प्रदान करती है</a:t>
            </a:r>
            <a:endParaRPr lang="en-IN" dirty="0"/>
          </a:p>
          <a:p>
            <a:r>
              <a:rPr lang="hi-IN" dirty="0"/>
              <a:t>कोई व्यक्ति एचडीएफसी बैंक बचत खाते के माध्यम से इनमें निवेश कर सकता है</a:t>
            </a:r>
            <a:endParaRPr lang="en-IN" dirty="0"/>
          </a:p>
        </p:txBody>
      </p:sp>
      <p:sp>
        <p:nvSpPr>
          <p:cNvPr id="17" name="Rectangle 16"/>
          <p:cNvSpPr/>
          <p:nvPr/>
        </p:nvSpPr>
        <p:spPr>
          <a:xfrm>
            <a:off x="1449978" y="2055610"/>
            <a:ext cx="10633165" cy="1569660"/>
          </a:xfrm>
          <a:prstGeom prst="rect">
            <a:avLst/>
          </a:prstGeom>
        </p:spPr>
        <p:txBody>
          <a:bodyPr wrap="square">
            <a:spAutoFit/>
          </a:bodyPr>
          <a:lstStyle/>
          <a:p>
            <a:r>
              <a:rPr lang="hi-IN" sz="1600" b="1" dirty="0"/>
              <a:t>प्रधानमंत्री जीवन ज्योति बीमा योजना (पीएमजेजेबीवाई)</a:t>
            </a:r>
            <a:endParaRPr lang="en-IN" sz="1600" b="1" dirty="0"/>
          </a:p>
          <a:p>
            <a:endParaRPr lang="en-IN" sz="1600" b="1" dirty="0"/>
          </a:p>
          <a:p>
            <a:pPr lvl="0" defTabSz="914400" eaLnBrk="0" fontAlgn="base" hangingPunct="0">
              <a:spcBef>
                <a:spcPct val="0"/>
              </a:spcBef>
              <a:spcAft>
                <a:spcPct val="0"/>
              </a:spcAft>
              <a:buFont typeface="Wingdings" pitchFamily="2" charset="2"/>
              <a:buChar char="ü"/>
            </a:pPr>
            <a:r>
              <a:rPr lang="hi-IN" sz="1600" dirty="0">
                <a:cs typeface="Arial" pitchFamily="34" charset="0"/>
              </a:rPr>
              <a:t>प्रति वर्ष </a:t>
            </a:r>
            <a:r>
              <a:rPr lang="en-US" sz="1600" dirty="0">
                <a:cs typeface="Arial" pitchFamily="34" charset="0"/>
              </a:rPr>
              <a:t>₹ 330 </a:t>
            </a:r>
            <a:r>
              <a:rPr lang="hi-IN" sz="1600" dirty="0">
                <a:cs typeface="Arial" pitchFamily="34" charset="0"/>
              </a:rPr>
              <a:t>के प्रीमियम पर </a:t>
            </a:r>
            <a:r>
              <a:rPr lang="en-US" sz="1600" dirty="0">
                <a:cs typeface="Arial" pitchFamily="34" charset="0"/>
              </a:rPr>
              <a:t>₹ 2 </a:t>
            </a:r>
            <a:r>
              <a:rPr lang="hi-IN" sz="1600" dirty="0">
                <a:cs typeface="Arial" pitchFamily="34" charset="0"/>
              </a:rPr>
              <a:t>लाख का जीवन कवर प्राप्त करें</a:t>
            </a:r>
          </a:p>
          <a:p>
            <a:pPr lvl="0" defTabSz="914400" eaLnBrk="0" fontAlgn="base" hangingPunct="0">
              <a:spcBef>
                <a:spcPct val="0"/>
              </a:spcBef>
              <a:spcAft>
                <a:spcPct val="0"/>
              </a:spcAft>
              <a:buFont typeface="Wingdings" pitchFamily="2" charset="2"/>
              <a:buChar char="ü"/>
            </a:pPr>
            <a:r>
              <a:rPr lang="hi-IN" sz="1600" dirty="0">
                <a:cs typeface="Arial" pitchFamily="34" charset="0"/>
              </a:rPr>
              <a:t>एसएमएस या नेटबैंकिंग के माध्यम से सदस्यता लें</a:t>
            </a:r>
          </a:p>
          <a:p>
            <a:pPr lvl="0" defTabSz="914400" eaLnBrk="0" fontAlgn="base" hangingPunct="0">
              <a:spcBef>
                <a:spcPct val="0"/>
              </a:spcBef>
              <a:spcAft>
                <a:spcPct val="0"/>
              </a:spcAft>
              <a:buFont typeface="Wingdings" pitchFamily="2" charset="2"/>
              <a:buChar char="ü"/>
            </a:pPr>
            <a:r>
              <a:rPr lang="hi-IN" sz="1600" dirty="0">
                <a:cs typeface="Arial" pitchFamily="34" charset="0"/>
              </a:rPr>
              <a:t>स्वचालित रूप से अपने प्रीमियम का भुगतान करें</a:t>
            </a:r>
            <a:endParaRPr lang="en-US" sz="1600" dirty="0">
              <a:cs typeface="Arial" pitchFamily="34" charset="0"/>
            </a:endParaRP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hi-IN" b="1" dirty="0"/>
              <a:t>प्रधानमंत्री सुरक्षा बीमा योजना (पीएमएसबीवाई)</a:t>
            </a:r>
            <a:endParaRPr lang="en-IN" b="1" dirty="0"/>
          </a:p>
          <a:p>
            <a:pPr>
              <a:buFont typeface="Wingdings" pitchFamily="2" charset="2"/>
              <a:buChar char="ü"/>
            </a:pPr>
            <a:r>
              <a:rPr lang="hi-IN" sz="1600" dirty="0"/>
              <a:t>प्रति वर्ष मात्र </a:t>
            </a:r>
            <a:r>
              <a:rPr lang="en-IN" sz="1600" dirty="0"/>
              <a:t>₹12 </a:t>
            </a:r>
            <a:r>
              <a:rPr lang="hi-IN" sz="1600" dirty="0"/>
              <a:t>का प्रीमियम अदा करें</a:t>
            </a:r>
          </a:p>
          <a:p>
            <a:pPr>
              <a:buFont typeface="Wingdings" pitchFamily="2" charset="2"/>
              <a:buChar char="ü"/>
            </a:pPr>
            <a:r>
              <a:rPr lang="en-IN" sz="1600" dirty="0"/>
              <a:t>₹ 2 </a:t>
            </a:r>
            <a:r>
              <a:rPr lang="hi-IN" sz="1600" dirty="0"/>
              <a:t>लाख तक का दुर्घटना बीमा कवर प्राप्त करें</a:t>
            </a:r>
          </a:p>
          <a:p>
            <a:pPr>
              <a:buFont typeface="Wingdings" pitchFamily="2" charset="2"/>
              <a:buChar char="ü"/>
            </a:pPr>
            <a:r>
              <a:rPr lang="hi-IN" sz="1600" dirty="0"/>
              <a:t>एसएमएस या नेटबैंकिंग के जरिए आसानी से भुगतान करें</a:t>
            </a:r>
            <a:endParaRPr lang="en-IN" sz="1600" dirty="0"/>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hi-IN" b="1" dirty="0"/>
              <a:t>अटल पेंशन योजना</a:t>
            </a:r>
            <a:endParaRPr lang="en-IN" b="1" dirty="0"/>
          </a:p>
          <a:p>
            <a:pPr>
              <a:buFont typeface="Wingdings" pitchFamily="2" charset="2"/>
              <a:buChar char="ü"/>
            </a:pPr>
            <a:r>
              <a:rPr lang="hi-IN" sz="1600" dirty="0"/>
              <a:t>60 साल की उम्र में गारंटीशुदा मासिक पेंशन पाएं</a:t>
            </a:r>
          </a:p>
          <a:p>
            <a:pPr>
              <a:buFont typeface="Wingdings" pitchFamily="2" charset="2"/>
              <a:buChar char="ü"/>
            </a:pPr>
            <a:r>
              <a:rPr lang="hi-IN" sz="1600" dirty="0"/>
              <a:t>मासिक निवेश </a:t>
            </a:r>
            <a:r>
              <a:rPr lang="en-IN" sz="1600" dirty="0"/>
              <a:t>₹ 42 </a:t>
            </a:r>
            <a:r>
              <a:rPr lang="hi-IN" sz="1600" dirty="0"/>
              <a:t>जितना कम हो सकता है</a:t>
            </a:r>
          </a:p>
          <a:p>
            <a:pPr>
              <a:buFont typeface="Wingdings" pitchFamily="2" charset="2"/>
              <a:buChar char="ü"/>
            </a:pPr>
            <a:r>
              <a:rPr lang="hi-IN" sz="1600" dirty="0"/>
              <a:t>अपनी पेंशन राशि </a:t>
            </a:r>
            <a:r>
              <a:rPr lang="en-IN" sz="1600" dirty="0"/>
              <a:t>₹ 1,000 </a:t>
            </a:r>
            <a:r>
              <a:rPr lang="hi-IN" sz="1600" dirty="0"/>
              <a:t>से </a:t>
            </a:r>
            <a:r>
              <a:rPr lang="en-IN" sz="1600" dirty="0"/>
              <a:t>₹ ​​5,000 </a:t>
            </a:r>
            <a:r>
              <a:rPr lang="hi-IN" sz="1600" dirty="0"/>
              <a:t>तक चुनें</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17411" y="95783"/>
            <a:ext cx="9314916" cy="646331"/>
          </a:xfrm>
          <a:prstGeom prst="rect">
            <a:avLst/>
          </a:prstGeom>
          <a:noFill/>
        </p:spPr>
        <p:txBody>
          <a:bodyPr wrap="square" rtlCol="0">
            <a:spAutoFit/>
          </a:bodyPr>
          <a:lstStyle/>
          <a:p>
            <a:pPr lvl="0" defTabSz="914400">
              <a:defRPr/>
            </a:pPr>
            <a:r>
              <a:rPr lang="hi-IN" sz="3600" dirty="0">
                <a:solidFill>
                  <a:srgbClr val="FEFEFE"/>
                </a:solidFill>
                <a:latin typeface="Helvetica" panose="020B0604020202020204" pitchFamily="34" charset="0"/>
                <a:ea typeface="Helvetica" charset="0"/>
                <a:cs typeface="Helvetica" panose="020B0604020202020204" pitchFamily="34" charset="0"/>
              </a:rPr>
              <a:t>सामाजिक सुरक्षा योजनाएँ</a:t>
            </a:r>
            <a:endParaRPr kumimoji="0" lang="en-US" sz="3600"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CBA06009-7B49-4ADD-9C4B-794BCC6413B9}"/>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3400675"/>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hi-IN" sz="2000" dirty="0">
                <a:latin typeface="Calibri" panose="020F0502020204030204" pitchFamily="34" charset="0"/>
              </a:rPr>
              <a:t>ग्राहकों के साथ उचित एवं सम्मानजनक व्यवहार</a:t>
            </a:r>
          </a:p>
          <a:p>
            <a:pPr marL="342900" lvl="0" indent="-342900">
              <a:lnSpc>
                <a:spcPct val="150000"/>
              </a:lnSpc>
              <a:buFont typeface="Wingdings" panose="05000000000000000000" pitchFamily="2" charset="2"/>
              <a:buChar char="ü"/>
            </a:pPr>
            <a:r>
              <a:rPr lang="hi-IN" sz="2000" dirty="0">
                <a:latin typeface="Calibri" panose="020F0502020204030204" pitchFamily="34" charset="0"/>
              </a:rPr>
              <a:t>प्रत्येक ग्राहक के लिए उपयुक्त उत्पाद वितरण</a:t>
            </a:r>
          </a:p>
          <a:p>
            <a:pPr marL="342900" lvl="0" indent="-342900">
              <a:lnSpc>
                <a:spcPct val="150000"/>
              </a:lnSpc>
              <a:buFont typeface="Wingdings" panose="05000000000000000000" pitchFamily="2" charset="2"/>
              <a:buChar char="ü"/>
            </a:pPr>
            <a:r>
              <a:rPr lang="hi-IN" sz="2000" dirty="0">
                <a:latin typeface="Calibri" panose="020F0502020204030204" pitchFamily="34" charset="0"/>
              </a:rPr>
              <a:t>सभी उत्पाद विवरणों पर ग्राहकों के साथ पारदर्शिता</a:t>
            </a:r>
          </a:p>
          <a:p>
            <a:pPr marL="342900" lvl="0" indent="-342900">
              <a:lnSpc>
                <a:spcPct val="150000"/>
              </a:lnSpc>
              <a:buFont typeface="Wingdings" panose="05000000000000000000" pitchFamily="2" charset="2"/>
              <a:buChar char="ü"/>
            </a:pPr>
            <a:r>
              <a:rPr lang="hi-IN" sz="2000" dirty="0">
                <a:latin typeface="Calibri" panose="020F0502020204030204" pitchFamily="34" charset="0"/>
              </a:rPr>
              <a:t>ग्राहक डेटा के उपयोग में गोपनीयता, सुरक्षा</a:t>
            </a:r>
          </a:p>
          <a:p>
            <a:pPr marL="342900" lvl="0" indent="-342900">
              <a:lnSpc>
                <a:spcPct val="150000"/>
              </a:lnSpc>
              <a:buFont typeface="Wingdings" panose="05000000000000000000" pitchFamily="2" charset="2"/>
              <a:buChar char="ü"/>
            </a:pPr>
            <a:r>
              <a:rPr lang="hi-IN" sz="2000" dirty="0">
                <a:latin typeface="Calibri" panose="020F0502020204030204" pitchFamily="34" charset="0"/>
              </a:rPr>
              <a:t>ग्राहक शिकायत समाधान और प्रतिक्रिया</a:t>
            </a:r>
          </a:p>
          <a:p>
            <a:pPr marL="342900" lvl="0" indent="-342900">
              <a:lnSpc>
                <a:spcPct val="150000"/>
              </a:lnSpc>
              <a:buFont typeface="Wingdings" panose="05000000000000000000" pitchFamily="2" charset="2"/>
              <a:buChar char="ü"/>
            </a:pPr>
            <a:r>
              <a:rPr lang="hi-IN" sz="2000" dirty="0">
                <a:latin typeface="Calibri" panose="020F0502020204030204" pitchFamily="34" charset="0"/>
              </a:rPr>
              <a:t>ग्राहक जागरूकता को बढ़ावा देना और उन्हें उपलब्ध वित्तीय उत्पादों और सेवाओं को समझने में सक्षम बनाना।</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297" y="148329"/>
            <a:ext cx="7765774" cy="646331"/>
          </a:xfrm>
          <a:prstGeom prst="rect">
            <a:avLst/>
          </a:prstGeom>
        </p:spPr>
        <p:txBody>
          <a:bodyPr wrap="square">
            <a:spAutoFit/>
          </a:bodyPr>
          <a:lstStyle/>
          <a:p>
            <a:r>
              <a:rPr lang="hi-IN" sz="3600" b="1" dirty="0">
                <a:solidFill>
                  <a:schemeClr val="bg1"/>
                </a:solidFill>
                <a:latin typeface="Arial" panose="020B0604020202020204" pitchFamily="34" charset="0"/>
                <a:cs typeface="Arial" panose="020B0604020202020204" pitchFamily="34" charset="0"/>
              </a:rPr>
              <a:t>आचार संहिता</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पीछे</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1AA5D71-CFC1-44A5-A1CF-D8CF0A2F2B20}"/>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32" y="98535"/>
            <a:ext cx="9314916" cy="646331"/>
          </a:xfrm>
          <a:prstGeom prst="rect">
            <a:avLst/>
          </a:prstGeom>
          <a:noFill/>
        </p:spPr>
        <p:txBody>
          <a:bodyPr wrap="square" rtlCol="0">
            <a:spAutoFit/>
          </a:bodyPr>
          <a:lstStyle/>
          <a:p>
            <a:r>
              <a:rPr lang="hi-IN" sz="3600" b="1" dirty="0">
                <a:solidFill>
                  <a:schemeClr val="bg1"/>
                </a:solidFill>
                <a:latin typeface="Helvetica" panose="020B0604020202020204" pitchFamily="34" charset="0"/>
                <a:cs typeface="Helvetica" panose="020B0604020202020204" pitchFamily="34" charset="0"/>
              </a:rPr>
              <a:t>ग्रूमिंग, कम्युनिकेशन और सॉफ्ट स्किल्स</a:t>
            </a:r>
            <a:endParaRPr lang="en-IN" sz="36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324535"/>
          </a:xfrm>
          <a:prstGeom prst="rect">
            <a:avLst/>
          </a:prstGeom>
        </p:spPr>
        <p:txBody>
          <a:bodyPr wrap="square">
            <a:spAutoFit/>
          </a:bodyPr>
          <a:lstStyle/>
          <a:p>
            <a:endParaRPr lang="en-IN" sz="2000" dirty="0"/>
          </a:p>
          <a:p>
            <a:pPr>
              <a:buFont typeface="Wingdings" pitchFamily="2" charset="2"/>
              <a:buChar char="ü"/>
            </a:pPr>
            <a:r>
              <a:rPr lang="hi-IN" sz="2000" dirty="0"/>
              <a:t>व्यक्तिगत शिष्टाचार</a:t>
            </a:r>
            <a:endParaRPr lang="en-US" sz="2000" dirty="0"/>
          </a:p>
          <a:p>
            <a:pPr>
              <a:buFont typeface="Wingdings" pitchFamily="2" charset="2"/>
              <a:buChar char="ü"/>
            </a:pPr>
            <a:endParaRPr lang="hi-IN" sz="2000" dirty="0"/>
          </a:p>
          <a:p>
            <a:pPr>
              <a:buFont typeface="Wingdings" pitchFamily="2" charset="2"/>
              <a:buChar char="ü"/>
            </a:pPr>
            <a:r>
              <a:rPr lang="hi-IN" sz="2000" dirty="0"/>
              <a:t>शील</a:t>
            </a:r>
            <a:endParaRPr lang="en-US" sz="2000" dirty="0"/>
          </a:p>
          <a:p>
            <a:pPr>
              <a:buFont typeface="Wingdings" pitchFamily="2" charset="2"/>
              <a:buChar char="ü"/>
            </a:pPr>
            <a:endParaRPr lang="hi-IN" sz="2000" dirty="0"/>
          </a:p>
          <a:p>
            <a:pPr>
              <a:buFont typeface="Wingdings" pitchFamily="2" charset="2"/>
              <a:buChar char="ü"/>
            </a:pPr>
            <a:r>
              <a:rPr lang="hi-IN" sz="2000" dirty="0"/>
              <a:t>केंद्र पर व्यक्तिगत स्वच्छता और सामाजिक दूरी बनाए रखें</a:t>
            </a:r>
            <a:endParaRPr lang="en-US" sz="2000" dirty="0"/>
          </a:p>
          <a:p>
            <a:pPr>
              <a:buFont typeface="Wingdings" pitchFamily="2" charset="2"/>
              <a:buChar char="ü"/>
            </a:pPr>
            <a:endParaRPr lang="hi-IN" sz="2000" dirty="0"/>
          </a:p>
          <a:p>
            <a:pPr>
              <a:buFont typeface="Wingdings" pitchFamily="2" charset="2"/>
              <a:buChar char="ü"/>
            </a:pPr>
            <a:r>
              <a:rPr lang="hi-IN" sz="2000" dirty="0"/>
              <a:t>पारस्परिक कौशल</a:t>
            </a:r>
            <a:endParaRPr lang="en-US" sz="2000" dirty="0"/>
          </a:p>
          <a:p>
            <a:pPr>
              <a:buFont typeface="Wingdings" pitchFamily="2" charset="2"/>
              <a:buChar char="ü"/>
            </a:pPr>
            <a:endParaRPr lang="hi-IN" sz="2000" dirty="0"/>
          </a:p>
          <a:p>
            <a:pPr>
              <a:buFont typeface="Wingdings" pitchFamily="2" charset="2"/>
              <a:buChar char="ü"/>
            </a:pPr>
            <a:r>
              <a:rPr lang="hi-IN" sz="2000" dirty="0"/>
              <a:t>टेलीफोन शिष्टाचार</a:t>
            </a:r>
            <a:endParaRPr lang="en-US" sz="2000" dirty="0"/>
          </a:p>
          <a:p>
            <a:pPr>
              <a:buFont typeface="Wingdings" pitchFamily="2" charset="2"/>
              <a:buChar char="ü"/>
            </a:pPr>
            <a:endParaRPr lang="hi-IN" sz="2000" dirty="0"/>
          </a:p>
          <a:p>
            <a:pPr>
              <a:buFont typeface="Wingdings" pitchFamily="2" charset="2"/>
              <a:buChar char="ü"/>
            </a:pPr>
            <a:r>
              <a:rPr lang="hi-IN" sz="2000" dirty="0"/>
              <a:t>ई-मेल शिष्टाचार</a:t>
            </a:r>
            <a:endParaRPr lang="en-US" sz="2000" dirty="0"/>
          </a:p>
          <a:p>
            <a:pPr>
              <a:buFont typeface="Wingdings" pitchFamily="2" charset="2"/>
              <a:buChar char="ü"/>
            </a:pPr>
            <a:endParaRPr lang="hi-IN" sz="2000" dirty="0"/>
          </a:p>
          <a:p>
            <a:pPr>
              <a:buFont typeface="Wingdings" pitchFamily="2" charset="2"/>
              <a:buChar char="ü"/>
            </a:pPr>
            <a:r>
              <a:rPr lang="hi-IN" sz="2000" dirty="0"/>
              <a:t>बातचीत/प्रेरणा कौशल</a:t>
            </a:r>
            <a:endParaRPr lang="en-US" sz="2000" dirty="0"/>
          </a:p>
          <a:p>
            <a:pPr>
              <a:buFont typeface="Wingdings" pitchFamily="2" charset="2"/>
              <a:buChar char="ü"/>
            </a:pPr>
            <a:endParaRPr lang="hi-IN" sz="2000" dirty="0"/>
          </a:p>
          <a:p>
            <a:pPr>
              <a:buFont typeface="Wingdings" pitchFamily="2" charset="2"/>
              <a:buChar char="ü"/>
            </a:pPr>
            <a:r>
              <a:rPr lang="hi-IN" sz="2000" dirty="0"/>
              <a:t>विश्लेषणात्मक क्षमता</a:t>
            </a:r>
            <a:r>
              <a:rPr lang="en-IN" sz="2000" dirty="0"/>
              <a:t> </a:t>
            </a:r>
          </a:p>
          <a:p>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212314B-3D89-4AF6-B037-6673C5728172}"/>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6088" y="122741"/>
            <a:ext cx="12185907" cy="6735259"/>
            <a:chOff x="6088" y="122081"/>
            <a:chExt cx="12185907" cy="6759834"/>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6088" y="122081"/>
              <a:ext cx="11819557" cy="6271870"/>
              <a:chOff x="6088" y="122081"/>
              <a:chExt cx="11819557" cy="6271870"/>
            </a:xfrm>
          </p:grpSpPr>
          <p:sp>
            <p:nvSpPr>
              <p:cNvPr id="3" name="TextBox 2"/>
              <p:cNvSpPr txBox="1"/>
              <p:nvPr/>
            </p:nvSpPr>
            <p:spPr>
              <a:xfrm>
                <a:off x="6088" y="122081"/>
                <a:ext cx="9314916" cy="586909"/>
              </a:xfrm>
              <a:prstGeom prst="rect">
                <a:avLst/>
              </a:prstGeom>
              <a:noFill/>
            </p:spPr>
            <p:txBody>
              <a:bodyPr wrap="square" rtlCol="0">
                <a:spAutoFit/>
              </a:bodyPr>
              <a:lstStyle/>
              <a:p>
                <a:pPr algn="ctr"/>
                <a:r>
                  <a:rPr lang="hi-IN" sz="3200" b="1" dirty="0">
                    <a:solidFill>
                      <a:srgbClr val="FEFEFE"/>
                    </a:solidFill>
                    <a:latin typeface="Helvetica" charset="0"/>
                    <a:ea typeface="Helvetica" charset="0"/>
                    <a:cs typeface="Helvetica" charset="0"/>
                  </a:rPr>
                  <a:t>पुरस्कार एवं सम्मान - भारत का सबसे मूल्यवान ब्रांड</a:t>
                </a:r>
                <a:endParaRPr lang="en-US" sz="32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924932" y="1237285"/>
            <a:ext cx="2521350" cy="1077218"/>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7 के लिए सबसे मूल्यवान ब्रांड का दर्जावांवर्ष</a:t>
            </a:r>
            <a:endParaRPr lang="en-US" sz="1600" b="1" dirty="0">
              <a:solidFill>
                <a:srgbClr val="D9222A"/>
              </a:solidFill>
              <a:latin typeface="Helvetica" charset="0"/>
              <a:ea typeface="Helvetica" charset="0"/>
              <a:cs typeface="Helvetica" charset="0"/>
            </a:endParaRPr>
          </a:p>
          <a:p>
            <a:pPr algn="ctr"/>
            <a:r>
              <a:rPr lang="en-US" sz="1600" b="1" dirty="0">
                <a:solidFill>
                  <a:srgbClr val="004277"/>
                </a:solidFill>
                <a:latin typeface="Helvetica" charset="0"/>
                <a:ea typeface="Helvetica" charset="0"/>
                <a:cs typeface="Helvetica" charset="0"/>
              </a:rPr>
              <a:t>2020 </a:t>
            </a:r>
            <a:r>
              <a:rPr lang="en-US" sz="1600" b="1" dirty="0" err="1">
                <a:solidFill>
                  <a:srgbClr val="004277"/>
                </a:solidFill>
                <a:latin typeface="Helvetica" charset="0"/>
                <a:ea typeface="Helvetica" charset="0"/>
                <a:cs typeface="Helvetica" charset="0"/>
              </a:rPr>
              <a:t>BrandZ</a:t>
            </a:r>
            <a:r>
              <a:rPr lang="en-US" sz="1600" b="1" dirty="0">
                <a:solidFill>
                  <a:srgbClr val="004277"/>
                </a:solidFill>
                <a:latin typeface="Helvetica" charset="0"/>
                <a:ea typeface="Helvetica" charset="0"/>
                <a:cs typeface="Helvetica" charset="0"/>
              </a:rPr>
              <a:t>™ </a:t>
            </a:r>
            <a:r>
              <a:rPr lang="hi-IN" sz="1600" b="1" dirty="0">
                <a:solidFill>
                  <a:srgbClr val="004277"/>
                </a:solidFill>
                <a:latin typeface="Helvetica" charset="0"/>
                <a:ea typeface="Helvetica" charset="0"/>
                <a:cs typeface="Helvetica" charset="0"/>
              </a:rPr>
              <a:t>सबसे मूल्यवान भारतीय ब्रांड</a:t>
            </a:r>
            <a:endParaRPr lang="en-US" sz="16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427967" y="1237285"/>
            <a:ext cx="2992409" cy="1077218"/>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2020 में भारत का सबसे मजबूत बैंक</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एशियाई बैंकर 500 सबसे बड़े और मजबूत बैंकों की रैंकिंग</a:t>
            </a:r>
            <a:endParaRPr lang="en-US" sz="16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1240165" y="2637072"/>
            <a:ext cx="1890884" cy="830997"/>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भारत में सर्वश्रेष्ठ निजी बैंक</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बैंकर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603727" y="2741130"/>
            <a:ext cx="2640888" cy="584775"/>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भारत में सर्वश्रेष्ठ बैंक</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एशियामनी</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915715"/>
            <a:ext cx="2649606" cy="830997"/>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भारत में काम करने के लिए सर्वोत्तम कंपनियाँ</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बिज़नेस टुडे</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391690" y="3896662"/>
            <a:ext cx="3064962" cy="830997"/>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मार्केटिंग और ब्रांड इनोवेशन ऑफ द ईयर अवार्ड</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ईटी इनोवेशन अवार्ड्स 2020</a:t>
            </a:r>
            <a:endParaRPr lang="en-US" sz="16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459966" y="1118954"/>
            <a:ext cx="3451282"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584775"/>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भारत में सर्वश्रेष्ठ बैंक</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वित्त एशिया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391691" y="5164508"/>
            <a:ext cx="3064960" cy="1077218"/>
          </a:xfrm>
          <a:prstGeom prst="rect">
            <a:avLst/>
          </a:prstGeom>
        </p:spPr>
        <p:txBody>
          <a:bodyPr wrap="square">
            <a:spAutoFit/>
          </a:bodyPr>
          <a:lstStyle/>
          <a:p>
            <a:pPr algn="ctr"/>
            <a:r>
              <a:rPr lang="hi-IN" sz="1600" b="1" dirty="0">
                <a:solidFill>
                  <a:srgbClr val="D9222A"/>
                </a:solidFill>
                <a:latin typeface="Helvetica" charset="0"/>
                <a:ea typeface="Helvetica" charset="0"/>
                <a:cs typeface="Helvetica" charset="0"/>
              </a:rPr>
              <a:t>काम करने के लिए बहुत अच्छी जगह</a:t>
            </a:r>
            <a:endParaRPr lang="en-US" sz="1600" b="1" dirty="0">
              <a:solidFill>
                <a:srgbClr val="D9222A"/>
              </a:solidFill>
              <a:latin typeface="Helvetica" charset="0"/>
              <a:ea typeface="Helvetica" charset="0"/>
              <a:cs typeface="Helvetica" charset="0"/>
            </a:endParaRPr>
          </a:p>
          <a:p>
            <a:pPr algn="ctr"/>
            <a:r>
              <a:rPr lang="hi-IN" sz="1600" b="1" dirty="0">
                <a:solidFill>
                  <a:srgbClr val="004277"/>
                </a:solidFill>
                <a:latin typeface="Helvetica" charset="0"/>
                <a:ea typeface="Helvetica" charset="0"/>
                <a:cs typeface="Helvetica" charset="0"/>
              </a:rPr>
              <a:t>प्रमाणित: अप्रैल 2020 - मार्च 2021 भारत</a:t>
            </a:r>
            <a:endParaRPr lang="en-US" sz="16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459966" y="2416159"/>
            <a:ext cx="3451282"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459966" y="3694802"/>
            <a:ext cx="3451282"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459966" y="5029408"/>
            <a:ext cx="3451282"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45128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45128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45128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45128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996B9876-B2A6-421B-B238-C7A42B00F310}"/>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hi-IN" sz="2800" b="1"/>
              <a:t>धन्यवाद</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69996" y="140092"/>
            <a:ext cx="3389069"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वित्तीय समावेशन</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hi-IN" sz="2000" b="1" dirty="0"/>
              <a:t>वित्तीय समावेशन</a:t>
            </a:r>
            <a:r>
              <a:rPr lang="en-US" sz="2000" dirty="0"/>
              <a:t> </a:t>
            </a:r>
            <a:r>
              <a:rPr lang="hi-IN" sz="2000" dirty="0"/>
              <a:t>बैंकिंग और की पेशकश की विधि के रूप में वर्णित है</a:t>
            </a:r>
            <a:r>
              <a:rPr lang="en-US" sz="2000" dirty="0"/>
              <a:t> </a:t>
            </a:r>
            <a:r>
              <a:rPr lang="hi-IN" sz="2000" b="1" dirty="0"/>
              <a:t>वित्तीय</a:t>
            </a:r>
            <a:r>
              <a:rPr lang="en-US" sz="2000" dirty="0"/>
              <a:t> </a:t>
            </a:r>
            <a:r>
              <a:rPr lang="hi-IN" sz="2000" dirty="0"/>
              <a:t>किसी भी प्रकार के भेदभाव के बिना समाज के प्रत्येक व्यक्ति के लिए समाधान और सेवाएँ।</a:t>
            </a:r>
            <a:r>
              <a:rPr lang="en-IN" sz="2000" dirty="0"/>
              <a:t> </a:t>
            </a:r>
          </a:p>
          <a:p>
            <a:pPr marL="0" indent="0">
              <a:buNone/>
            </a:pPr>
            <a:r>
              <a:rPr lang="hi-IN" sz="2000" dirty="0"/>
              <a:t>तक पहुंच सुनिश्चित करने की प्रक्रिया</a:t>
            </a:r>
            <a:r>
              <a:rPr lang="en-US" sz="2000" dirty="0"/>
              <a:t> </a:t>
            </a:r>
            <a:r>
              <a:rPr lang="hi-IN" sz="2000" dirty="0">
                <a:solidFill>
                  <a:srgbClr val="FF0000"/>
                </a:solidFill>
              </a:rPr>
              <a:t>वित्तीय</a:t>
            </a:r>
            <a:r>
              <a:rPr lang="en-US" sz="2000" dirty="0"/>
              <a:t> </a:t>
            </a:r>
            <a:r>
              <a:rPr lang="hi-IN" sz="2000" dirty="0"/>
              <a:t>जैसे कमजोर समूहों को आवश्यकता होने पर सेवाएं और समय पर और पर्याप्त ऋण</a:t>
            </a:r>
            <a:r>
              <a:rPr lang="en-US" sz="2000" dirty="0"/>
              <a:t> </a:t>
            </a:r>
            <a:r>
              <a:rPr lang="hi-IN" sz="2000" dirty="0">
                <a:solidFill>
                  <a:srgbClr val="FF0000"/>
                </a:solidFill>
              </a:rPr>
              <a:t>बैंक के अंतर्गत</a:t>
            </a:r>
            <a:r>
              <a:rPr lang="hi-IN" sz="2000" dirty="0"/>
              <a:t> और </a:t>
            </a:r>
            <a:r>
              <a:rPr lang="hi-IN" sz="2000" dirty="0">
                <a:solidFill>
                  <a:srgbClr val="FF0000"/>
                </a:solidFill>
              </a:rPr>
              <a:t>निम्न आय वर्ग</a:t>
            </a:r>
            <a:r>
              <a:rPr lang="en-US" sz="2000" dirty="0"/>
              <a:t> </a:t>
            </a:r>
            <a:r>
              <a:rPr lang="hi-IN" sz="2000" dirty="0"/>
              <a:t>एक पर है</a:t>
            </a:r>
            <a:r>
              <a:rPr lang="en-US" sz="2000" dirty="0"/>
              <a:t> </a:t>
            </a:r>
            <a:r>
              <a:rPr lang="hi-IN" sz="2000" dirty="0">
                <a:solidFill>
                  <a:srgbClr val="FF0000"/>
                </a:solidFill>
              </a:rPr>
              <a:t>किफायती लागत</a:t>
            </a:r>
            <a:r>
              <a:rPr lang="hi-IN" sz="2000" dirty="0"/>
              <a:t>.</a:t>
            </a:r>
            <a:r>
              <a:rPr lang="en-US" sz="2000" b="1" dirty="0">
                <a:solidFill>
                  <a:srgbClr val="FF0000"/>
                </a:solidFill>
              </a:rPr>
              <a:t> </a:t>
            </a:r>
            <a:endParaRPr lang="en-US" sz="2000" dirty="0"/>
          </a:p>
          <a:p>
            <a:pPr marL="0" indent="0">
              <a:buNone/>
            </a:pPr>
            <a:r>
              <a:rPr lang="en-US" sz="2000" dirty="0">
                <a:solidFill>
                  <a:schemeClr val="tx1">
                    <a:lumMod val="95000"/>
                    <a:lumOff val="5000"/>
                  </a:schemeClr>
                </a:solidFill>
              </a:rPr>
              <a:t> </a:t>
            </a:r>
            <a:r>
              <a:rPr lang="hi-IN" sz="2000" dirty="0">
                <a:solidFill>
                  <a:schemeClr val="tx1">
                    <a:lumMod val="95000"/>
                    <a:lumOff val="5000"/>
                  </a:schemeClr>
                </a:solidFill>
              </a:rPr>
              <a:t>(समिति पर</a:t>
            </a:r>
            <a:r>
              <a:rPr lang="en-US" sz="2000" dirty="0">
                <a:solidFill>
                  <a:schemeClr val="tx1">
                    <a:lumMod val="95000"/>
                    <a:lumOff val="5000"/>
                  </a:schemeClr>
                </a:solidFill>
              </a:rPr>
              <a:t> </a:t>
            </a:r>
            <a:r>
              <a:rPr lang="hi-IN" sz="2000" b="1" dirty="0">
                <a:solidFill>
                  <a:schemeClr val="tx1">
                    <a:lumMod val="95000"/>
                    <a:lumOff val="5000"/>
                  </a:schemeClr>
                </a:solidFill>
              </a:rPr>
              <a:t>वित्तीय समावेशन, अध्यक्ष: डॉ. सी. रंगराजन</a:t>
            </a:r>
            <a:r>
              <a:rPr lang="hi-IN" sz="2000" dirty="0">
                <a:solidFill>
                  <a:schemeClr val="tx1">
                    <a:lumMod val="95000"/>
                    <a:lumOff val="5000"/>
                  </a:schemeClr>
                </a:solidFill>
              </a:rPr>
              <a:t>).</a:t>
            </a:r>
            <a:endParaRPr lang="en-US" sz="2000" dirty="0">
              <a:solidFill>
                <a:schemeClr val="tx1">
                  <a:lumMod val="95000"/>
                  <a:lumOff val="5000"/>
                </a:schemeClr>
              </a:solidFill>
            </a:endParaRP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723A7A7-1802-4B6B-A94D-DC63E3991CF4}"/>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491" y="987951"/>
            <a:ext cx="10904537" cy="5422240"/>
          </a:xfrm>
          <a:prstGeom prst="rect">
            <a:avLst/>
          </a:prstGeom>
          <a:noFill/>
          <a:ln w="9525" cap="flat">
            <a:noFill/>
            <a:round/>
            <a:headEnd/>
            <a:tailEnd/>
          </a:ln>
          <a:effectLst/>
        </p:spPr>
      </p:pic>
      <p:sp>
        <p:nvSpPr>
          <p:cNvPr id="8" name="Rectangle 7"/>
          <p:cNvSpPr/>
          <p:nvPr/>
        </p:nvSpPr>
        <p:spPr>
          <a:xfrm>
            <a:off x="9836" y="140092"/>
            <a:ext cx="3177473"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वित्तीय समावेशन</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F0026D8-57B7-4E0B-882B-816AB43467E9}"/>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34516"/>
            <a:ext cx="5551604" cy="4247317"/>
          </a:xfrm>
          <a:prstGeom prst="rect">
            <a:avLst/>
          </a:prstGeom>
          <a:noFill/>
        </p:spPr>
        <p:txBody>
          <a:bodyPr wrap="square" rtlCol="0">
            <a:spAutoFit/>
          </a:bodyPr>
          <a:lstStyle/>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hi-IN" dirty="0">
                <a:solidFill>
                  <a:srgbClr val="002060"/>
                </a:solidFill>
              </a:rPr>
              <a:t>ग्राहक फोकस - सभी खंडों के लिए उत्पाद उपलब्ध</a:t>
            </a:r>
            <a:endParaRPr lang="en-IN" dirty="0">
              <a:solidFill>
                <a:srgbClr val="002060"/>
              </a:solidFill>
            </a:endParaRPr>
          </a:p>
          <a:p>
            <a:r>
              <a:rPr lang="en-IN" dirty="0">
                <a:solidFill>
                  <a:srgbClr val="002060"/>
                </a:solidFill>
              </a:rPr>
              <a:t> </a:t>
            </a: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hi-IN" dirty="0">
                <a:solidFill>
                  <a:srgbClr val="002060"/>
                </a:solidFill>
              </a:rPr>
              <a:t>पहुंच - गांव में बैंक</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hi-IN" dirty="0">
                <a:solidFill>
                  <a:srgbClr val="002060"/>
                </a:solidFill>
              </a:rPr>
              <a:t>उपलब्धता - बैंक शाखा से अधिक कार्य घंटे</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hi-IN" dirty="0">
                <a:solidFill>
                  <a:srgbClr val="002060"/>
                </a:solidFill>
              </a:rPr>
              <a:t>सामर्थ्य - विश्व स्तरीय बैंकिंग उत्पाद और सेवाएँ</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hi-IN" dirty="0">
                <a:solidFill>
                  <a:srgbClr val="002060"/>
                </a:solidFill>
              </a:rPr>
              <a:t>पारदर्शिता - ग्राहक विश्वास बनाने में मदद करता है</a:t>
            </a:r>
            <a:endParaRPr lang="en-IN" dirty="0">
              <a:solidFill>
                <a:srgbClr val="002060"/>
              </a:solidFill>
            </a:endParaRPr>
          </a:p>
          <a:p>
            <a:pPr marL="285750" indent="-285750">
              <a:buFont typeface="Wingdings" panose="05000000000000000000" pitchFamily="2" charset="2"/>
              <a:buChar char="q"/>
            </a:pPr>
            <a:endParaRPr lang="en-IN"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3" y="152678"/>
            <a:ext cx="8312856" cy="646331"/>
          </a:xfrm>
          <a:prstGeom prst="rect">
            <a:avLst/>
          </a:prstGeom>
          <a:noFill/>
        </p:spPr>
        <p:txBody>
          <a:bodyPr wrap="square" rtlCol="0">
            <a:spAutoFit/>
          </a:bodyPr>
          <a:lstStyle/>
          <a:p>
            <a:r>
              <a:rPr lang="hi-IN" sz="3600" b="1" dirty="0">
                <a:solidFill>
                  <a:srgbClr val="FEFEFE"/>
                </a:solidFill>
                <a:latin typeface="Helvetica" charset="0"/>
                <a:ea typeface="Helvetica" charset="0"/>
                <a:cs typeface="Helvetica" charset="0"/>
              </a:rPr>
              <a:t>व्यवसाय संवाददाता - एक परिवर्तन एजेंट</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b="1" dirty="0">
                  <a:solidFill>
                    <a:schemeClr val="bg1"/>
                  </a:solidFill>
                </a:rPr>
                <a:t>सरल उपयोग</a:t>
              </a:r>
              <a:endParaRPr lang="en-US" sz="1800" b="1" dirty="0">
                <a:solidFill>
                  <a:schemeClr val="bg1"/>
                </a:solidFill>
              </a:endParaRP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559826" y="3174981"/>
                <a:ext cx="768626"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hi-IN" sz="2000" b="1" dirty="0">
                    <a:solidFill>
                      <a:srgbClr val="002060"/>
                    </a:solidFill>
                  </a:rPr>
                  <a:t>बीसी केंद्र</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b="1" dirty="0">
                  <a:solidFill>
                    <a:srgbClr val="002060"/>
                  </a:solidFill>
                </a:rPr>
                <a:t>उपलब्धता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b="1" dirty="0">
                  <a:solidFill>
                    <a:schemeClr val="bg1"/>
                  </a:solidFill>
                </a:rPr>
                <a:t>सामर्थ्य</a:t>
              </a:r>
              <a:endParaRPr lang="en-US" sz="1800" b="1" dirty="0">
                <a:solidFill>
                  <a:schemeClr val="bg1"/>
                </a:solidFill>
              </a:endParaRP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700" b="1" dirty="0">
                  <a:solidFill>
                    <a:srgbClr val="002060"/>
                  </a:solidFill>
                </a:rPr>
                <a:t>पारदर्शिता</a:t>
              </a:r>
              <a:endParaRPr lang="en-US" sz="1700" b="1" dirty="0">
                <a:solidFill>
                  <a:srgbClr val="002060"/>
                </a:solidFill>
              </a:endParaRP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b="1" dirty="0">
                  <a:solidFill>
                    <a:schemeClr val="bg1"/>
                  </a:solidFill>
                </a:rPr>
                <a:t>ग्राहक फोकस</a:t>
              </a:r>
              <a:endParaRPr lang="en-US" sz="18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62" y="915085"/>
            <a:ext cx="10561476" cy="5564549"/>
          </a:xfrm>
          <a:prstGeom prst="rect">
            <a:avLst/>
          </a:prstGeom>
        </p:spPr>
      </p:pic>
      <p:sp>
        <p:nvSpPr>
          <p:cNvPr id="6" name="Rectangle 5"/>
          <p:cNvSpPr/>
          <p:nvPr/>
        </p:nvSpPr>
        <p:spPr>
          <a:xfrm>
            <a:off x="-2196" y="140092"/>
            <a:ext cx="7633821" cy="646331"/>
          </a:xfrm>
          <a:prstGeom prst="rect">
            <a:avLst/>
          </a:prstGeom>
        </p:spPr>
        <p:txBody>
          <a:bodyPr wrap="none">
            <a:spAutoFit/>
          </a:bodyPr>
          <a:lstStyle/>
          <a:p>
            <a:r>
              <a:rPr lang="hi-IN" sz="3600" b="1" dirty="0">
                <a:solidFill>
                  <a:schemeClr val="bg1"/>
                </a:solidFill>
                <a:latin typeface="Helvetica" panose="020B0604020202020204" pitchFamily="34" charset="0"/>
                <a:cs typeface="Helvetica" panose="020B0604020202020204" pitchFamily="34" charset="0"/>
              </a:rPr>
              <a:t>भीतरी इलाकों में शाखाओं का भारी विस्तार</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B54C3A8-597B-468F-8EC5-F2ECBCD98E94}"/>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hi-IN" sz="3600" dirty="0">
                <a:solidFill>
                  <a:srgbClr val="002060"/>
                </a:solidFill>
                <a:latin typeface="Helvetica" panose="020B0604020202020204" pitchFamily="34" charset="0"/>
                <a:cs typeface="Helvetica" panose="020B0604020202020204" pitchFamily="34" charset="0"/>
              </a:rPr>
              <a:t>व्यवसाय संवाददाता केंद्र</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111832"/>
            <a:ext cx="12304000" cy="6724000"/>
            <a:chOff x="-186064" y="111832"/>
            <a:chExt cx="12304000" cy="6724000"/>
          </a:xfrm>
        </p:grpSpPr>
        <p:grpSp>
          <p:nvGrpSpPr>
            <p:cNvPr id="47" name="Group 46"/>
            <p:cNvGrpSpPr/>
            <p:nvPr/>
          </p:nvGrpSpPr>
          <p:grpSpPr>
            <a:xfrm>
              <a:off x="-3743" y="111832"/>
              <a:ext cx="12121679" cy="6716158"/>
              <a:chOff x="-3743" y="111832"/>
              <a:chExt cx="12121679" cy="6716158"/>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87" y="111832"/>
                <a:ext cx="9314916" cy="646331"/>
              </a:xfrm>
              <a:prstGeom prst="rect">
                <a:avLst/>
              </a:prstGeom>
              <a:noFill/>
            </p:spPr>
            <p:txBody>
              <a:bodyPr wrap="square" rtlCol="0">
                <a:spAutoFit/>
              </a:bodyPr>
              <a:lstStyle/>
              <a:p>
                <a:pPr lvl="0" defTabSz="914400">
                  <a:defRPr/>
                </a:pPr>
                <a:r>
                  <a:rPr lang="hi-IN" sz="3600" b="1" dirty="0">
                    <a:solidFill>
                      <a:srgbClr val="FEFEFE"/>
                    </a:solidFill>
                    <a:latin typeface="Helvetica" panose="020B0604020202020204" pitchFamily="34" charset="0"/>
                    <a:ea typeface="Helvetica" charset="0"/>
                    <a:cs typeface="Helvetica" panose="020B0604020202020204" pitchFamily="34" charset="0"/>
                  </a:rPr>
                  <a:t>व्यवसाय संवाददाता (बीसी) के बारे में</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2165058"/>
                <a:ext cx="2795958" cy="600164"/>
              </a:xfrm>
              <a:prstGeom prst="rect">
                <a:avLst/>
              </a:prstGeom>
            </p:spPr>
            <p:txBody>
              <a:bodyPr wrap="square">
                <a:spAutoFit/>
              </a:bodyPr>
              <a:lstStyle/>
              <a:p>
                <a:pPr lvl="0" defTabSz="914400">
                  <a:defRPr/>
                </a:pPr>
                <a:r>
                  <a:rPr lang="hi-IN" sz="1100" dirty="0">
                    <a:solidFill>
                      <a:srgbClr val="004277"/>
                    </a:solidFill>
                    <a:latin typeface="Helvetica" charset="0"/>
                    <a:ea typeface="Helvetica" charset="0"/>
                    <a:cs typeface="Helvetica" charset="0"/>
                  </a:rPr>
                  <a:t>बीसी वित्तीय समावेशन सुनिश्चित करते हैं और बैंकिंग सेवाओं की पहुंच बढ़ाते हैं, जिससे पहुंच मजबूत होती है</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708408" y="3253804"/>
                <a:ext cx="3524895" cy="261610"/>
              </a:xfrm>
              <a:prstGeom prst="rect">
                <a:avLst/>
              </a:prstGeom>
            </p:spPr>
            <p:txBody>
              <a:bodyPr wrap="square">
                <a:spAutoFit/>
              </a:bodyPr>
              <a:lstStyle/>
              <a:p>
                <a:pPr lvl="0" defTabSz="914400">
                  <a:defRPr/>
                </a:pPr>
                <a:r>
                  <a:rPr lang="hi-IN" sz="1100" dirty="0">
                    <a:solidFill>
                      <a:srgbClr val="004277"/>
                    </a:solidFill>
                    <a:latin typeface="Helvetica" charset="0"/>
                    <a:ea typeface="Helvetica" charset="0"/>
                    <a:cs typeface="Helvetica" charset="0"/>
                  </a:rPr>
                  <a:t>बीसी आंतरिक इलाकों में बैंकिंग सेवाएं प्रदान करते हैं</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20413" y="1093995"/>
                <a:ext cx="3343294" cy="600164"/>
              </a:xfrm>
              <a:prstGeom prst="rect">
                <a:avLst/>
              </a:prstGeom>
            </p:spPr>
            <p:txBody>
              <a:bodyPr wrap="square">
                <a:spAutoFit/>
              </a:bodyPr>
              <a:lstStyle/>
              <a:p>
                <a:pPr lvl="0" defTabSz="914400">
                  <a:defRPr/>
                </a:pPr>
                <a:r>
                  <a:rPr lang="hi-IN" sz="1100" dirty="0">
                    <a:solidFill>
                      <a:srgbClr val="004277"/>
                    </a:solidFill>
                    <a:latin typeface="Helvetica" charset="0"/>
                    <a:ea typeface="Helvetica" charset="0"/>
                    <a:cs typeface="Helvetica" charset="0"/>
                  </a:rPr>
                  <a:t>सभी वित्तीय सेवाओं के लिए बैंक द्वारा एक कॉर्पोरेट बिजनेस कॉरेस्पोंडेंट (सीएससी ई-गवर्नेंस) के माध्यम से नियुक्त वन स्टॉप शॉप</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61114" y="5248156"/>
                <a:ext cx="2380790" cy="600164"/>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hi-IN" dirty="0"/>
                  <a:t>भारत सरकार के डिजिटल उद्देश्यों के अनुरूप लेनदेन और व्यापार के लिए एक पूर्ण डिजिटल मोड</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3973700"/>
                <a:ext cx="3225610" cy="600164"/>
              </a:xfrm>
              <a:prstGeom prst="rect">
                <a:avLst/>
              </a:prstGeom>
            </p:spPr>
            <p:txBody>
              <a:bodyPr wrap="square">
                <a:spAutoFit/>
              </a:bodyPr>
              <a:lstStyle/>
              <a:p>
                <a:pPr lvl="0" defTabSz="914400">
                  <a:defRPr/>
                </a:pPr>
                <a:r>
                  <a:rPr lang="hi-IN" sz="1100" dirty="0">
                    <a:solidFill>
                      <a:srgbClr val="004277"/>
                    </a:solidFill>
                    <a:latin typeface="Helvetica" charset="0"/>
                    <a:ea typeface="Helvetica" charset="0"/>
                    <a:cs typeface="Helvetica" charset="0"/>
                  </a:rPr>
                  <a:t>बैंकिंग सेवाएं और उत्पाद प्रदान करने के अलावा, वे पीएमजेडीवाई बीसी के माध्यम से भारत सरकार द्वारा शुरू की गई सामाजिक योजनाओं को भी बढ़ावा देते हैं</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hi-IN" sz="1000" b="1" dirty="0">
                <a:solidFill>
                  <a:srgbClr val="002060"/>
                </a:solidFill>
              </a:rPr>
              <a:t>बीसी केंद्र</a:t>
            </a:r>
            <a:endParaRPr kumimoji="0" lang="en-US" sz="10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52B50DC-0EB8-4204-A16E-B0A8C6DD45DF}"/>
              </a:ext>
            </a:extLst>
          </p:cNvPr>
          <p:cNvSpPr/>
          <p:nvPr/>
        </p:nvSpPr>
        <p:spPr>
          <a:xfrm>
            <a:off x="0" y="6558686"/>
            <a:ext cx="12192000" cy="276999"/>
          </a:xfrm>
          <a:prstGeom prst="rect">
            <a:avLst/>
          </a:prstGeom>
        </p:spPr>
        <p:txBody>
          <a:bodyPr wrap="square">
            <a:spAutoFit/>
          </a:bodyPr>
          <a:lstStyle/>
          <a:p>
            <a:pPr algn="ctr"/>
            <a:r>
              <a:rPr lang="hi-IN" sz="1200" dirty="0">
                <a:solidFill>
                  <a:schemeClr val="bg1">
                    <a:lumMod val="50000"/>
                  </a:schemeClr>
                </a:solidFill>
                <a:latin typeface="Helvetica" charset="0"/>
                <a:ea typeface="Helvetica" charset="0"/>
                <a:cs typeface="Helvetica" charset="0"/>
              </a:rPr>
              <a:t>कॉपीराइट © एचडीएफसी बैंक</a:t>
            </a:r>
            <a:r>
              <a:rPr lang="en-US" sz="1200" dirty="0">
                <a:solidFill>
                  <a:schemeClr val="bg1">
                    <a:lumMod val="50000"/>
                  </a:schemeClr>
                </a:solidFill>
                <a:latin typeface="Helvetica" charset="0"/>
                <a:ea typeface="Helvetica" charset="0"/>
                <a:cs typeface="Helvetica" charset="0"/>
              </a:rPr>
              <a:t>            </a:t>
            </a:r>
            <a:r>
              <a:rPr lang="hi-IN" sz="1200" dirty="0">
                <a:solidFill>
                  <a:schemeClr val="bg1">
                    <a:lumMod val="50000"/>
                  </a:schemeClr>
                </a:solidFill>
                <a:latin typeface="Helvetica" charset="0"/>
                <a:ea typeface="Helvetica" charset="0"/>
                <a:cs typeface="Helvetica" charset="0"/>
              </a:rPr>
              <a:t>गोपनीय</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वर्जित</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आंतरिक</a:t>
            </a:r>
            <a:r>
              <a:rPr lang="en-US" sz="1200" dirty="0">
                <a:solidFill>
                  <a:schemeClr val="bg1">
                    <a:lumMod val="50000"/>
                  </a:schemeClr>
                </a:solidFill>
                <a:latin typeface="Helvetica" charset="0"/>
                <a:ea typeface="Helvetica" charset="0"/>
                <a:cs typeface="Helvetica" charset="0"/>
              </a:rPr>
              <a:t>  |  </a:t>
            </a:r>
            <a:r>
              <a:rPr lang="hi-IN" sz="1200" dirty="0">
                <a:solidFill>
                  <a:schemeClr val="bg1">
                    <a:lumMod val="50000"/>
                  </a:schemeClr>
                </a:solidFill>
                <a:latin typeface="Helvetica" charset="0"/>
                <a:ea typeface="Helvetica" charset="0"/>
                <a:cs typeface="Helvetica" charset="0"/>
              </a:rPr>
              <a:t>जनता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16813</TotalTime>
  <Words>3140</Words>
  <Application>Microsoft Office PowerPoint</Application>
  <PresentationFormat>Widescreen</PresentationFormat>
  <Paragraphs>475</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League Spartan</vt:lpstr>
      <vt:lpstr>Mangal</vt:lpstr>
      <vt:lpstr>Open Sans</vt:lpstr>
      <vt:lpstr>Poppins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921</cp:revision>
  <cp:lastPrinted>2019-10-17T07:37:08Z</cp:lastPrinted>
  <dcterms:created xsi:type="dcterms:W3CDTF">2019-10-07T05:49:34Z</dcterms:created>
  <dcterms:modified xsi:type="dcterms:W3CDTF">2023-12-29T05:40:57Z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