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sldIdLst>
    <p:sldId id="513" r:id="rId2"/>
    <p:sldId id="672" r:id="rId3"/>
    <p:sldId id="673" r:id="rId4"/>
    <p:sldId id="424" r:id="rId5"/>
    <p:sldId id="593" r:id="rId6"/>
    <p:sldId id="702" r:id="rId7"/>
    <p:sldId id="428" r:id="rId8"/>
    <p:sldId id="693" r:id="rId9"/>
    <p:sldId id="688" r:id="rId10"/>
    <p:sldId id="610" r:id="rId11"/>
    <p:sldId id="608" r:id="rId12"/>
    <p:sldId id="607" r:id="rId13"/>
    <p:sldId id="527" r:id="rId14"/>
    <p:sldId id="584" r:id="rId15"/>
    <p:sldId id="585" r:id="rId16"/>
    <p:sldId id="675" r:id="rId17"/>
    <p:sldId id="576" r:id="rId18"/>
    <p:sldId id="577" r:id="rId19"/>
    <p:sldId id="684" r:id="rId20"/>
    <p:sldId id="572" r:id="rId21"/>
    <p:sldId id="703" r:id="rId22"/>
    <p:sldId id="704" r:id="rId23"/>
    <p:sldId id="700" r:id="rId24"/>
    <p:sldId id="701" r:id="rId25"/>
    <p:sldId id="699" r:id="rId26"/>
    <p:sldId id="697" r:id="rId27"/>
    <p:sldId id="674" r:id="rId28"/>
    <p:sldId id="690" r:id="rId29"/>
    <p:sldId id="685" r:id="rId30"/>
    <p:sldId id="692" r:id="rId3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79228" autoAdjust="0"/>
  </p:normalViewPr>
  <p:slideViewPr>
    <p:cSldViewPr snapToGrid="0">
      <p:cViewPr varScale="1">
        <p:scale>
          <a:sx n="85" d="100"/>
          <a:sy n="85" d="100"/>
        </p:scale>
        <p:origin x="53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4C23C-7085-4884-B0FB-5A22BAAA7644}" type="doc">
      <dgm:prSet loTypeId="urn:microsoft.com/office/officeart/2005/8/layout/chevron1" loCatId="process" qsTypeId="urn:microsoft.com/office/officeart/2005/8/quickstyle/simple5" qsCatId="simple" csTypeId="urn:microsoft.com/office/officeart/2005/8/colors/colorful5" csCatId="colorful" phldr="1"/>
      <dgm:spPr/>
    </dgm:pt>
    <dgm:pt modelId="{30AD83E6-F75F-4A16-B476-1A86EB44302C}">
      <dgm:prSet phldrT="[Text]"/>
      <dgm:spPr/>
      <dgm:t>
        <a:bodyPr/>
        <a:lstStyle/>
        <a:p>
          <a:r>
            <a:rPr lang="as-IN" dirty="0"/>
            <a:t>এইচডিএফসি বিএফ পোর্টাল/লোন বাজার পোর্টালে যান</a:t>
          </a:r>
          <a:endParaRPr lang="en-IN" dirty="0"/>
        </a:p>
      </dgm:t>
    </dgm:pt>
    <dgm:pt modelId="{B087C4D5-319D-4B9D-983F-5D4F2FD84700}" type="parTrans" cxnId="{FE8E11CC-0326-478F-AB1F-59B0D49A5299}">
      <dgm:prSet/>
      <dgm:spPr/>
      <dgm:t>
        <a:bodyPr/>
        <a:lstStyle/>
        <a:p>
          <a:endParaRPr lang="en-IN"/>
        </a:p>
      </dgm:t>
    </dgm:pt>
    <dgm:pt modelId="{D96B6F1A-65CF-430D-8EF8-AF0F6E576D21}" type="sibTrans" cxnId="{FE8E11CC-0326-478F-AB1F-59B0D49A5299}">
      <dgm:prSet/>
      <dgm:spPr/>
      <dgm:t>
        <a:bodyPr/>
        <a:lstStyle/>
        <a:p>
          <a:endParaRPr lang="en-IN"/>
        </a:p>
      </dgm:t>
    </dgm:pt>
    <dgm:pt modelId="{8FA5A30C-698F-4F39-BCAF-D69C90D2CD85}">
      <dgm:prSet phldrT="[Text]"/>
      <dgm:spPr/>
      <dgm:t>
        <a:bodyPr/>
        <a:lstStyle/>
        <a:p>
          <a:r>
            <a:rPr lang="as-IN" dirty="0"/>
            <a:t>ঋণ পণ্য যান</a:t>
          </a:r>
          <a:endParaRPr lang="en-IN" dirty="0"/>
        </a:p>
      </dgm:t>
    </dgm:pt>
    <dgm:pt modelId="{A78BC67A-2FF1-42AD-9736-83D2EE331445}" type="parTrans" cxnId="{49C873E6-5C35-4BAD-8873-C1B205DE1144}">
      <dgm:prSet/>
      <dgm:spPr/>
      <dgm:t>
        <a:bodyPr/>
        <a:lstStyle/>
        <a:p>
          <a:endParaRPr lang="en-IN"/>
        </a:p>
      </dgm:t>
    </dgm:pt>
    <dgm:pt modelId="{D9F048FD-3AD7-474E-BB5D-D8691198EEA1}" type="sibTrans" cxnId="{49C873E6-5C35-4BAD-8873-C1B205DE1144}">
      <dgm:prSet/>
      <dgm:spPr/>
      <dgm:t>
        <a:bodyPr/>
        <a:lstStyle/>
        <a:p>
          <a:endParaRPr lang="en-IN"/>
        </a:p>
      </dgm:t>
    </dgm:pt>
    <dgm:pt modelId="{52ED9236-0010-4262-A014-82A5096E42B4}">
      <dgm:prSet phldrT="[Text]"/>
      <dgm:spPr/>
      <dgm:t>
        <a:bodyPr/>
        <a:lstStyle/>
        <a:p>
          <a:r>
            <a:rPr lang="as-IN" dirty="0"/>
            <a:t>গ্রাহকের জন্য প্রয়োজনীয় ঋণ নির্বাচন করুন</a:t>
          </a:r>
          <a:endParaRPr lang="en-IN" dirty="0"/>
        </a:p>
      </dgm:t>
    </dgm:pt>
    <dgm:pt modelId="{3E8854E2-5961-4D10-9046-2BE883F81CA7}" type="parTrans" cxnId="{D2C91B06-CC23-41DF-B7B6-73308AC39302}">
      <dgm:prSet/>
      <dgm:spPr/>
      <dgm:t>
        <a:bodyPr/>
        <a:lstStyle/>
        <a:p>
          <a:endParaRPr lang="en-IN"/>
        </a:p>
      </dgm:t>
    </dgm:pt>
    <dgm:pt modelId="{7263CEEB-31D8-471C-B7D7-D1137A8FAE6E}" type="sibTrans" cxnId="{D2C91B06-CC23-41DF-B7B6-73308AC39302}">
      <dgm:prSet/>
      <dgm:spPr/>
      <dgm:t>
        <a:bodyPr/>
        <a:lstStyle/>
        <a:p>
          <a:endParaRPr lang="en-IN"/>
        </a:p>
      </dgm:t>
    </dgm:pt>
    <dgm:pt modelId="{99443817-347C-4061-825F-34FB83531DF8}">
      <dgm:prSet phldrT="[Text]"/>
      <dgm:spPr/>
      <dgm:t>
        <a:bodyPr/>
        <a:lstStyle/>
        <a:p>
          <a:r>
            <a:rPr lang="as-IN" dirty="0"/>
            <a:t>বিস্তারিত পূরণ করুন এবং যাত্রা সম্পূর্ণ করুন</a:t>
          </a:r>
          <a:endParaRPr lang="en-IN" dirty="0"/>
        </a:p>
      </dgm:t>
    </dgm:pt>
    <dgm:pt modelId="{A0DCF5B6-379E-4AAB-B8AF-123A01A3C906}" type="parTrans" cxnId="{078BF7C1-F575-465C-974C-93D535541CDE}">
      <dgm:prSet/>
      <dgm:spPr/>
      <dgm:t>
        <a:bodyPr/>
        <a:lstStyle/>
        <a:p>
          <a:endParaRPr lang="en-IN"/>
        </a:p>
      </dgm:t>
    </dgm:pt>
    <dgm:pt modelId="{0BF9891D-7180-4280-B649-60C346CF911F}" type="sibTrans" cxnId="{078BF7C1-F575-465C-974C-93D535541CDE}">
      <dgm:prSet/>
      <dgm:spPr/>
      <dgm:t>
        <a:bodyPr/>
        <a:lstStyle/>
        <a:p>
          <a:endParaRPr lang="en-IN"/>
        </a:p>
      </dgm:t>
    </dgm:pt>
    <dgm:pt modelId="{48A95469-1251-4622-8B4E-B9CF42289706}">
      <dgm:prSet phldrT="[Text]"/>
      <dgm:spPr/>
      <dgm:t>
        <a:bodyPr/>
        <a:lstStyle/>
        <a:p>
          <a:r>
            <a:rPr lang="as-IN" dirty="0"/>
            <a:t>ঋণ বিতরণের জন্য নেওয়া হয়</a:t>
          </a:r>
          <a:endParaRPr lang="en-IN" dirty="0"/>
        </a:p>
      </dgm:t>
    </dgm:pt>
    <dgm:pt modelId="{7327C970-2379-4155-8D8A-466F85BC7B90}" type="parTrans" cxnId="{DEBACDA1-92F3-4FAE-92C6-5BFC79EFF851}">
      <dgm:prSet/>
      <dgm:spPr/>
      <dgm:t>
        <a:bodyPr/>
        <a:lstStyle/>
        <a:p>
          <a:endParaRPr lang="en-IN"/>
        </a:p>
      </dgm:t>
    </dgm:pt>
    <dgm:pt modelId="{EF94B67F-8DD7-4302-883E-B5DB9924374E}" type="sibTrans" cxnId="{DEBACDA1-92F3-4FAE-92C6-5BFC79EFF851}">
      <dgm:prSet/>
      <dgm:spPr/>
      <dgm:t>
        <a:bodyPr/>
        <a:lstStyle/>
        <a:p>
          <a:endParaRPr lang="en-IN"/>
        </a:p>
      </dgm:t>
    </dgm:pt>
    <dgm:pt modelId="{8456C74F-9C06-436C-9514-D88746586471}" type="pres">
      <dgm:prSet presAssocID="{E994C23C-7085-4884-B0FB-5A22BAAA7644}" presName="Name0" presStyleCnt="0">
        <dgm:presLayoutVars>
          <dgm:dir/>
          <dgm:animLvl val="lvl"/>
          <dgm:resizeHandles val="exact"/>
        </dgm:presLayoutVars>
      </dgm:prSet>
      <dgm:spPr/>
    </dgm:pt>
    <dgm:pt modelId="{1F36C9DF-F022-4C03-84CF-185B33A8B464}" type="pres">
      <dgm:prSet presAssocID="{30AD83E6-F75F-4A16-B476-1A86EB44302C}" presName="parTxOnly" presStyleLbl="node1" presStyleIdx="0" presStyleCnt="5">
        <dgm:presLayoutVars>
          <dgm:chMax val="0"/>
          <dgm:chPref val="0"/>
          <dgm:bulletEnabled val="1"/>
        </dgm:presLayoutVars>
      </dgm:prSet>
      <dgm:spPr/>
    </dgm:pt>
    <dgm:pt modelId="{99C65C31-D4AC-45B7-B571-E6885838531F}" type="pres">
      <dgm:prSet presAssocID="{D96B6F1A-65CF-430D-8EF8-AF0F6E576D21}" presName="parTxOnlySpace" presStyleCnt="0"/>
      <dgm:spPr/>
    </dgm:pt>
    <dgm:pt modelId="{38C1D640-2387-44C0-BDB2-F3A9D1B15B0E}" type="pres">
      <dgm:prSet presAssocID="{8FA5A30C-698F-4F39-BCAF-D69C90D2CD85}" presName="parTxOnly" presStyleLbl="node1" presStyleIdx="1" presStyleCnt="5">
        <dgm:presLayoutVars>
          <dgm:chMax val="0"/>
          <dgm:chPref val="0"/>
          <dgm:bulletEnabled val="1"/>
        </dgm:presLayoutVars>
      </dgm:prSet>
      <dgm:spPr/>
    </dgm:pt>
    <dgm:pt modelId="{CE68B986-880E-4625-AFE5-623364545043}" type="pres">
      <dgm:prSet presAssocID="{D9F048FD-3AD7-474E-BB5D-D8691198EEA1}" presName="parTxOnlySpace" presStyleCnt="0"/>
      <dgm:spPr/>
    </dgm:pt>
    <dgm:pt modelId="{FC35B1CB-9C67-47AB-B5E4-44CADD9A6BB4}" type="pres">
      <dgm:prSet presAssocID="{52ED9236-0010-4262-A014-82A5096E42B4}" presName="parTxOnly" presStyleLbl="node1" presStyleIdx="2" presStyleCnt="5">
        <dgm:presLayoutVars>
          <dgm:chMax val="0"/>
          <dgm:chPref val="0"/>
          <dgm:bulletEnabled val="1"/>
        </dgm:presLayoutVars>
      </dgm:prSet>
      <dgm:spPr/>
    </dgm:pt>
    <dgm:pt modelId="{3FF22F90-011F-494B-A90A-6633A0D819D5}" type="pres">
      <dgm:prSet presAssocID="{7263CEEB-31D8-471C-B7D7-D1137A8FAE6E}" presName="parTxOnlySpace" presStyleCnt="0"/>
      <dgm:spPr/>
    </dgm:pt>
    <dgm:pt modelId="{C5F952AD-416D-4439-8639-E0C9F7D9A848}" type="pres">
      <dgm:prSet presAssocID="{99443817-347C-4061-825F-34FB83531DF8}" presName="parTxOnly" presStyleLbl="node1" presStyleIdx="3" presStyleCnt="5">
        <dgm:presLayoutVars>
          <dgm:chMax val="0"/>
          <dgm:chPref val="0"/>
          <dgm:bulletEnabled val="1"/>
        </dgm:presLayoutVars>
      </dgm:prSet>
      <dgm:spPr/>
    </dgm:pt>
    <dgm:pt modelId="{76616E21-A399-4B84-B8C3-FA7187192A8F}" type="pres">
      <dgm:prSet presAssocID="{0BF9891D-7180-4280-B649-60C346CF911F}" presName="parTxOnlySpace" presStyleCnt="0"/>
      <dgm:spPr/>
    </dgm:pt>
    <dgm:pt modelId="{37490697-7E2E-4A85-A671-0A4B71DCB279}" type="pres">
      <dgm:prSet presAssocID="{48A95469-1251-4622-8B4E-B9CF42289706}" presName="parTxOnly" presStyleLbl="node1" presStyleIdx="4" presStyleCnt="5">
        <dgm:presLayoutVars>
          <dgm:chMax val="0"/>
          <dgm:chPref val="0"/>
          <dgm:bulletEnabled val="1"/>
        </dgm:presLayoutVars>
      </dgm:prSet>
      <dgm:spPr/>
    </dgm:pt>
  </dgm:ptLst>
  <dgm:cxnLst>
    <dgm:cxn modelId="{D2C91B06-CC23-41DF-B7B6-73308AC39302}" srcId="{E994C23C-7085-4884-B0FB-5A22BAAA7644}" destId="{52ED9236-0010-4262-A014-82A5096E42B4}" srcOrd="2" destOrd="0" parTransId="{3E8854E2-5961-4D10-9046-2BE883F81CA7}" sibTransId="{7263CEEB-31D8-471C-B7D7-D1137A8FAE6E}"/>
    <dgm:cxn modelId="{010DDE35-6982-483F-8BF2-BB1DC0F372C3}" type="presOf" srcId="{52ED9236-0010-4262-A014-82A5096E42B4}" destId="{FC35B1CB-9C67-47AB-B5E4-44CADD9A6BB4}" srcOrd="0" destOrd="0" presId="urn:microsoft.com/office/officeart/2005/8/layout/chevron1"/>
    <dgm:cxn modelId="{9717483F-0E69-487B-836F-3725031179EC}" type="presOf" srcId="{48A95469-1251-4622-8B4E-B9CF42289706}" destId="{37490697-7E2E-4A85-A671-0A4B71DCB279}" srcOrd="0" destOrd="0" presId="urn:microsoft.com/office/officeart/2005/8/layout/chevron1"/>
    <dgm:cxn modelId="{19E0F13F-F728-4E53-8006-DF9C05EC822C}" type="presOf" srcId="{30AD83E6-F75F-4A16-B476-1A86EB44302C}" destId="{1F36C9DF-F022-4C03-84CF-185B33A8B464}" srcOrd="0" destOrd="0" presId="urn:microsoft.com/office/officeart/2005/8/layout/chevron1"/>
    <dgm:cxn modelId="{8C639E5F-90AC-4B7D-B4F5-F90DDF8B7548}" type="presOf" srcId="{8FA5A30C-698F-4F39-BCAF-D69C90D2CD85}" destId="{38C1D640-2387-44C0-BDB2-F3A9D1B15B0E}" srcOrd="0" destOrd="0" presId="urn:microsoft.com/office/officeart/2005/8/layout/chevron1"/>
    <dgm:cxn modelId="{916A9097-BA4D-4AB8-9485-DB730A2C0938}" type="presOf" srcId="{99443817-347C-4061-825F-34FB83531DF8}" destId="{C5F952AD-416D-4439-8639-E0C9F7D9A848}" srcOrd="0" destOrd="0" presId="urn:microsoft.com/office/officeart/2005/8/layout/chevron1"/>
    <dgm:cxn modelId="{DEBACDA1-92F3-4FAE-92C6-5BFC79EFF851}" srcId="{E994C23C-7085-4884-B0FB-5A22BAAA7644}" destId="{48A95469-1251-4622-8B4E-B9CF42289706}" srcOrd="4" destOrd="0" parTransId="{7327C970-2379-4155-8D8A-466F85BC7B90}" sibTransId="{EF94B67F-8DD7-4302-883E-B5DB9924374E}"/>
    <dgm:cxn modelId="{078BF7C1-F575-465C-974C-93D535541CDE}" srcId="{E994C23C-7085-4884-B0FB-5A22BAAA7644}" destId="{99443817-347C-4061-825F-34FB83531DF8}" srcOrd="3" destOrd="0" parTransId="{A0DCF5B6-379E-4AAB-B8AF-123A01A3C906}" sibTransId="{0BF9891D-7180-4280-B649-60C346CF911F}"/>
    <dgm:cxn modelId="{FE8E11CC-0326-478F-AB1F-59B0D49A5299}" srcId="{E994C23C-7085-4884-B0FB-5A22BAAA7644}" destId="{30AD83E6-F75F-4A16-B476-1A86EB44302C}" srcOrd="0" destOrd="0" parTransId="{B087C4D5-319D-4B9D-983F-5D4F2FD84700}" sibTransId="{D96B6F1A-65CF-430D-8EF8-AF0F6E576D21}"/>
    <dgm:cxn modelId="{49C873E6-5C35-4BAD-8873-C1B205DE1144}" srcId="{E994C23C-7085-4884-B0FB-5A22BAAA7644}" destId="{8FA5A30C-698F-4F39-BCAF-D69C90D2CD85}" srcOrd="1" destOrd="0" parTransId="{A78BC67A-2FF1-42AD-9736-83D2EE331445}" sibTransId="{D9F048FD-3AD7-474E-BB5D-D8691198EEA1}"/>
    <dgm:cxn modelId="{6A6230FD-D918-4937-8452-75AEF578EC57}" type="presOf" srcId="{E994C23C-7085-4884-B0FB-5A22BAAA7644}" destId="{8456C74F-9C06-436C-9514-D88746586471}" srcOrd="0" destOrd="0" presId="urn:microsoft.com/office/officeart/2005/8/layout/chevron1"/>
    <dgm:cxn modelId="{3C8F3616-4B3A-404D-8B63-784FBB9ED752}" type="presParOf" srcId="{8456C74F-9C06-436C-9514-D88746586471}" destId="{1F36C9DF-F022-4C03-84CF-185B33A8B464}" srcOrd="0" destOrd="0" presId="urn:microsoft.com/office/officeart/2005/8/layout/chevron1"/>
    <dgm:cxn modelId="{5F91D47F-3B5D-4060-939B-335618A3BE19}" type="presParOf" srcId="{8456C74F-9C06-436C-9514-D88746586471}" destId="{99C65C31-D4AC-45B7-B571-E6885838531F}" srcOrd="1" destOrd="0" presId="urn:microsoft.com/office/officeart/2005/8/layout/chevron1"/>
    <dgm:cxn modelId="{EC20D12F-FB7A-48BD-AD79-B50576A431A6}" type="presParOf" srcId="{8456C74F-9C06-436C-9514-D88746586471}" destId="{38C1D640-2387-44C0-BDB2-F3A9D1B15B0E}" srcOrd="2" destOrd="0" presId="urn:microsoft.com/office/officeart/2005/8/layout/chevron1"/>
    <dgm:cxn modelId="{A0B9A902-BAE5-472B-904C-1AF98C7991C3}" type="presParOf" srcId="{8456C74F-9C06-436C-9514-D88746586471}" destId="{CE68B986-880E-4625-AFE5-623364545043}" srcOrd="3" destOrd="0" presId="urn:microsoft.com/office/officeart/2005/8/layout/chevron1"/>
    <dgm:cxn modelId="{6EB25884-CF4D-46C7-8565-B8FAA97BA680}" type="presParOf" srcId="{8456C74F-9C06-436C-9514-D88746586471}" destId="{FC35B1CB-9C67-47AB-B5E4-44CADD9A6BB4}" srcOrd="4" destOrd="0" presId="urn:microsoft.com/office/officeart/2005/8/layout/chevron1"/>
    <dgm:cxn modelId="{97E7F228-BFC7-48F7-80C0-2C7DFF8E8773}" type="presParOf" srcId="{8456C74F-9C06-436C-9514-D88746586471}" destId="{3FF22F90-011F-494B-A90A-6633A0D819D5}" srcOrd="5" destOrd="0" presId="urn:microsoft.com/office/officeart/2005/8/layout/chevron1"/>
    <dgm:cxn modelId="{10535EDD-57F1-4F0A-B7DC-1F84DADA44E0}" type="presParOf" srcId="{8456C74F-9C06-436C-9514-D88746586471}" destId="{C5F952AD-416D-4439-8639-E0C9F7D9A848}" srcOrd="6" destOrd="0" presId="urn:microsoft.com/office/officeart/2005/8/layout/chevron1"/>
    <dgm:cxn modelId="{1D0E927A-AD8B-4C48-B4BD-3A87B4BE0F99}" type="presParOf" srcId="{8456C74F-9C06-436C-9514-D88746586471}" destId="{76616E21-A399-4B84-B8C3-FA7187192A8F}" srcOrd="7" destOrd="0" presId="urn:microsoft.com/office/officeart/2005/8/layout/chevron1"/>
    <dgm:cxn modelId="{FCC7E7FD-044D-4B1F-9C32-821E3E785148}" type="presParOf" srcId="{8456C74F-9C06-436C-9514-D88746586471}" destId="{37490697-7E2E-4A85-A671-0A4B71DCB27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C9DF-F022-4C03-84CF-185B33A8B464}">
      <dsp:nvSpPr>
        <dsp:cNvPr id="0" name=""/>
        <dsp:cNvSpPr/>
      </dsp:nvSpPr>
      <dsp:spPr>
        <a:xfrm>
          <a:off x="2905" y="0"/>
          <a:ext cx="2585877" cy="80021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as-IN" sz="1600" kern="1200" dirty="0"/>
            <a:t>এইচডিএফসি বিএফ পোর্টাল/লোন বাজার পোর্টালে যান</a:t>
          </a:r>
          <a:endParaRPr lang="en-IN" sz="1600" kern="1200" dirty="0"/>
        </a:p>
      </dsp:txBody>
      <dsp:txXfrm>
        <a:off x="403014" y="0"/>
        <a:ext cx="1785659" cy="800218"/>
      </dsp:txXfrm>
    </dsp:sp>
    <dsp:sp modelId="{38C1D640-2387-44C0-BDB2-F3A9D1B15B0E}">
      <dsp:nvSpPr>
        <dsp:cNvPr id="0" name=""/>
        <dsp:cNvSpPr/>
      </dsp:nvSpPr>
      <dsp:spPr>
        <a:xfrm>
          <a:off x="2330195" y="0"/>
          <a:ext cx="2585877" cy="800218"/>
        </a:xfrm>
        <a:prstGeom prst="chevron">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as-IN" sz="1600" kern="1200" dirty="0"/>
            <a:t>ঋণ পণ্য যান</a:t>
          </a:r>
          <a:endParaRPr lang="en-IN" sz="1600" kern="1200" dirty="0"/>
        </a:p>
      </dsp:txBody>
      <dsp:txXfrm>
        <a:off x="2730304" y="0"/>
        <a:ext cx="1785659" cy="800218"/>
      </dsp:txXfrm>
    </dsp:sp>
    <dsp:sp modelId="{FC35B1CB-9C67-47AB-B5E4-44CADD9A6BB4}">
      <dsp:nvSpPr>
        <dsp:cNvPr id="0" name=""/>
        <dsp:cNvSpPr/>
      </dsp:nvSpPr>
      <dsp:spPr>
        <a:xfrm>
          <a:off x="4657485" y="0"/>
          <a:ext cx="2585877" cy="800218"/>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as-IN" sz="1600" kern="1200" dirty="0"/>
            <a:t>গ্রাহকের জন্য প্রয়োজনীয় ঋণ নির্বাচন করুন</a:t>
          </a:r>
          <a:endParaRPr lang="en-IN" sz="1600" kern="1200" dirty="0"/>
        </a:p>
      </dsp:txBody>
      <dsp:txXfrm>
        <a:off x="5057594" y="0"/>
        <a:ext cx="1785659" cy="800218"/>
      </dsp:txXfrm>
    </dsp:sp>
    <dsp:sp modelId="{C5F952AD-416D-4439-8639-E0C9F7D9A848}">
      <dsp:nvSpPr>
        <dsp:cNvPr id="0" name=""/>
        <dsp:cNvSpPr/>
      </dsp:nvSpPr>
      <dsp:spPr>
        <a:xfrm>
          <a:off x="6984775" y="0"/>
          <a:ext cx="2585877" cy="800218"/>
        </a:xfrm>
        <a:prstGeom prst="chevron">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as-IN" sz="1600" kern="1200" dirty="0"/>
            <a:t>বিস্তারিত পূরণ করুন এবং যাত্রা সম্পূর্ণ করুন</a:t>
          </a:r>
          <a:endParaRPr lang="en-IN" sz="1600" kern="1200" dirty="0"/>
        </a:p>
      </dsp:txBody>
      <dsp:txXfrm>
        <a:off x="7384884" y="0"/>
        <a:ext cx="1785659" cy="800218"/>
      </dsp:txXfrm>
    </dsp:sp>
    <dsp:sp modelId="{37490697-7E2E-4A85-A671-0A4B71DCB279}">
      <dsp:nvSpPr>
        <dsp:cNvPr id="0" name=""/>
        <dsp:cNvSpPr/>
      </dsp:nvSpPr>
      <dsp:spPr>
        <a:xfrm>
          <a:off x="9312064" y="0"/>
          <a:ext cx="2585877" cy="800218"/>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as-IN" sz="1600" kern="1200" dirty="0"/>
            <a:t>ঋণ বিতরণের জন্য নেওয়া হয়</a:t>
          </a:r>
          <a:endParaRPr lang="en-IN" sz="1600" kern="1200" dirty="0"/>
        </a:p>
      </dsp:txBody>
      <dsp:txXfrm>
        <a:off x="9712173" y="0"/>
        <a:ext cx="1785659" cy="8002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6BE38AA-540C-48DA-BDE9-4069F8C25EE1}" type="datetimeFigureOut">
              <a:rPr lang="en-US" smtClean="0"/>
              <a:pPr/>
              <a:t>1/3/2024</a:t>
            </a:fld>
            <a:endParaRPr lang="en-US"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C3C094D2-D4FE-40E4-95F4-788FC8FD4BE2}" type="slidenum">
              <a:rPr lang="en-US" smtClean="0"/>
              <a:pPr/>
              <a:t>‹#›</a:t>
            </a:fld>
            <a:endParaRPr lang="en-US" dirty="0"/>
          </a:p>
        </p:txBody>
      </p:sp>
    </p:spTree>
    <p:extLst>
      <p:ext uri="{BB962C8B-B14F-4D97-AF65-F5344CB8AC3E}">
        <p14:creationId xmlns:p14="http://schemas.microsoft.com/office/powerpoint/2010/main" val="398323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30121-14C0-0747-942B-939980C10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33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30121-14C0-0747-942B-939980C10C1E}" type="slidenum">
              <a:rPr lang="en-US" smtClean="0"/>
              <a:pPr/>
              <a:t>3</a:t>
            </a:fld>
            <a:endParaRPr lang="en-US" dirty="0"/>
          </a:p>
        </p:txBody>
      </p:sp>
    </p:spTree>
    <p:extLst>
      <p:ext uri="{BB962C8B-B14F-4D97-AF65-F5344CB8AC3E}">
        <p14:creationId xmlns:p14="http://schemas.microsoft.com/office/powerpoint/2010/main" val="129850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4</a:t>
            </a:fld>
            <a:endParaRPr lang="en-US" dirty="0"/>
          </a:p>
        </p:txBody>
      </p:sp>
    </p:spTree>
    <p:extLst>
      <p:ext uri="{BB962C8B-B14F-4D97-AF65-F5344CB8AC3E}">
        <p14:creationId xmlns:p14="http://schemas.microsoft.com/office/powerpoint/2010/main" val="281635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increase banking penetration and financial inclusion drive, the Reserve Bank of India (RBI) has asked banks to expand their branches in unbanked rural centers and draw up their next Financial Inclusion Plan (FIP) for the period 2013-16.</a:t>
            </a:r>
          </a:p>
          <a:p>
            <a:pPr marL="0" indent="0" algn="just">
              <a:buNone/>
            </a:pPr>
            <a:endParaRPr lang="en-US" dirty="0"/>
          </a:p>
          <a:p>
            <a:pPr algn="just"/>
            <a:r>
              <a:rPr lang="en-US" dirty="0"/>
              <a:t>To facilitate speedier branch expansion in unbanked rural centers for ensuring seamless roll out of the Direct Benefit Transfer/EBT Scheme of the government, banks are advised that they may consider prioritizing the opening of branches in unbanked rural centers</a:t>
            </a:r>
          </a:p>
          <a:p>
            <a:pPr marL="0" indent="0" algn="just">
              <a:buNone/>
            </a:pPr>
            <a:endParaRPr lang="en-US" dirty="0"/>
          </a:p>
          <a:p>
            <a:pPr algn="just"/>
            <a:r>
              <a:rPr lang="en-US" dirty="0"/>
              <a:t>Branch expansion in rural areas is essential to address the existing asymmetries in achieving financial inclusion. The DBT scheme covers benefits like scholarships, pensions, NREGA wages directly to the bank or Post Office accounts of identified beneficiaries.</a:t>
            </a:r>
          </a:p>
        </p:txBody>
      </p:sp>
      <p:sp>
        <p:nvSpPr>
          <p:cNvPr id="4" name="Slide Number Placeholder 3"/>
          <p:cNvSpPr>
            <a:spLocks noGrp="1"/>
          </p:cNvSpPr>
          <p:nvPr>
            <p:ph type="sldNum" sz="quarter" idx="10"/>
          </p:nvPr>
        </p:nvSpPr>
        <p:spPr/>
        <p:txBody>
          <a:bodyPr/>
          <a:lstStyle/>
          <a:p>
            <a:fld id="{C3C094D2-D4FE-40E4-95F4-788FC8FD4BE2}" type="slidenum">
              <a:rPr lang="en-US" smtClean="0"/>
              <a:pPr/>
              <a:t>7</a:t>
            </a:fld>
            <a:endParaRPr lang="en-US" dirty="0"/>
          </a:p>
        </p:txBody>
      </p:sp>
    </p:spTree>
    <p:extLst>
      <p:ext uri="{BB962C8B-B14F-4D97-AF65-F5344CB8AC3E}">
        <p14:creationId xmlns:p14="http://schemas.microsoft.com/office/powerpoint/2010/main" val="101594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14</a:t>
            </a:fld>
            <a:endParaRPr lang="en-US" dirty="0"/>
          </a:p>
        </p:txBody>
      </p:sp>
    </p:spTree>
    <p:extLst>
      <p:ext uri="{BB962C8B-B14F-4D97-AF65-F5344CB8AC3E}">
        <p14:creationId xmlns:p14="http://schemas.microsoft.com/office/powerpoint/2010/main" val="39933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17</a:t>
            </a:fld>
            <a:endParaRPr lang="en-US" altLang="en-US" dirty="0"/>
          </a:p>
        </p:txBody>
      </p:sp>
    </p:spTree>
    <p:extLst>
      <p:ext uri="{BB962C8B-B14F-4D97-AF65-F5344CB8AC3E}">
        <p14:creationId xmlns:p14="http://schemas.microsoft.com/office/powerpoint/2010/main" val="369112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18</a:t>
            </a:fld>
            <a:endParaRPr lang="en-US" altLang="en-US" dirty="0"/>
          </a:p>
        </p:txBody>
      </p:sp>
    </p:spTree>
    <p:extLst>
      <p:ext uri="{BB962C8B-B14F-4D97-AF65-F5344CB8AC3E}">
        <p14:creationId xmlns:p14="http://schemas.microsoft.com/office/powerpoint/2010/main" val="6818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094D2-D4FE-40E4-95F4-788FC8FD4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3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7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77D105-B8AE-431B-9933-EF77445EA80E}" type="slidenum">
              <a:rPr lang="en-US" altLang="en-US"/>
              <a:pPr>
                <a:defRPr/>
              </a:pPr>
              <a:t>‹#›</a:t>
            </a:fld>
            <a:endParaRPr lang="en-US" altLang="en-US" dirty="0"/>
          </a:p>
        </p:txBody>
      </p:sp>
    </p:spTree>
    <p:extLst>
      <p:ext uri="{BB962C8B-B14F-4D97-AF65-F5344CB8AC3E}">
        <p14:creationId xmlns:p14="http://schemas.microsoft.com/office/powerpoint/2010/main" val="298361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cs typeface="+mn-cs"/>
              </a:defRPr>
            </a:lvl1pPr>
          </a:lstStyle>
          <a:p>
            <a:pPr>
              <a:defRPr/>
            </a:pPr>
            <a:fld id="{BDB090B0-2EA8-43EC-B6C4-77909A96E308}" type="datetimeFigureOut">
              <a:rPr lang="en-US"/>
              <a:pPr>
                <a:defRPr/>
              </a:pPr>
              <a:t>1/3/2024</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C1FE2C2-50B8-4C8B-9AFC-E8A860C31625}" type="slidenum">
              <a:rPr lang="en-US" altLang="en-US"/>
              <a:pPr>
                <a:defRPr/>
              </a:pPr>
              <a:t>‹#›</a:t>
            </a:fld>
            <a:endParaRPr lang="en-US" altLang="en-US" dirty="0"/>
          </a:p>
        </p:txBody>
      </p:sp>
    </p:spTree>
    <p:extLst>
      <p:ext uri="{BB962C8B-B14F-4D97-AF65-F5344CB8AC3E}">
        <p14:creationId xmlns:p14="http://schemas.microsoft.com/office/powerpoint/2010/main" val="186996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28" tIns="45715" rIns="91428" bIns="45715"/>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lIns="91428" tIns="45715" rIns="91428"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endParaRPr lang="en-US" dirty="0"/>
          </a:p>
        </p:txBody>
      </p:sp>
      <p:sp>
        <p:nvSpPr>
          <p:cNvPr id="5" name="Rectangle 5"/>
          <p:cNvSpPr>
            <a:spLocks noGrp="1" noChangeArrowheads="1"/>
          </p:cNvSpPr>
          <p:nvPr>
            <p:ph type="sldNum" idx="11"/>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fld id="{916A9A17-085B-4733-8AA1-0D27800F0590}" type="slidenum">
              <a:rPr lang="en-US"/>
              <a:pPr>
                <a:defRPr/>
              </a:pPr>
              <a:t>‹#›</a:t>
            </a:fld>
            <a:endParaRPr lang="en-US" dirty="0"/>
          </a:p>
        </p:txBody>
      </p:sp>
    </p:spTree>
    <p:extLst>
      <p:ext uri="{BB962C8B-B14F-4D97-AF65-F5344CB8AC3E}">
        <p14:creationId xmlns:p14="http://schemas.microsoft.com/office/powerpoint/2010/main" val="936431201"/>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SIPCMContentMarking" descr="{&quot;HashCode&quot;:-257768570,&quot;Placement&quot;:&quot;Footer&quot;,&quot;Top&quot;:517.997253,&quot;Left&quot;:416.625977,&quot;SlideWidth&quot;:960,&quot;SlideHeight&quot;:540}">
            <a:extLst>
              <a:ext uri="{FF2B5EF4-FFF2-40B4-BE49-F238E27FC236}">
                <a16:creationId xmlns:a16="http://schemas.microsoft.com/office/drawing/2014/main" id="{2CD06A91-4BB7-4660-83C6-320F38AD0E12}"/>
              </a:ext>
            </a:extLst>
          </p:cNvPr>
          <p:cNvSpPr txBox="1"/>
          <p:nvPr userDrawn="1"/>
        </p:nvSpPr>
        <p:spPr>
          <a:xfrm>
            <a:off x="5291150" y="6578565"/>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
        <p:nvSpPr>
          <p:cNvPr id="3" name="MSIPCMContentMarking" descr="{&quot;HashCode&quot;:-281906139,&quot;Placement&quot;:&quot;Header&quot;,&quot;Top&quot;:0.0,&quot;Left&quot;:416.625977,&quot;SlideWidth&quot;:960,&quot;SlideHeight&quot;:540}">
            <a:extLst>
              <a:ext uri="{FF2B5EF4-FFF2-40B4-BE49-F238E27FC236}">
                <a16:creationId xmlns:a16="http://schemas.microsoft.com/office/drawing/2014/main" id="{5E921EEB-141E-4F85-8C50-B2563FA3D4C2}"/>
              </a:ext>
            </a:extLst>
          </p:cNvPr>
          <p:cNvSpPr txBox="1"/>
          <p:nvPr userDrawn="1"/>
        </p:nvSpPr>
        <p:spPr>
          <a:xfrm>
            <a:off x="5291150" y="0"/>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Tree>
    <p:extLst>
      <p:ext uri="{BB962C8B-B14F-4D97-AF65-F5344CB8AC3E}">
        <p14:creationId xmlns:p14="http://schemas.microsoft.com/office/powerpoint/2010/main" val="17781966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hyperlink" Target="https://www.hdfcbank.com/personal/insure/social-security-schemes/pradhan-mantri-jeevan-jyoti-bima-yojana" TargetMode="External"/><Relationship Id="rId1" Type="http://schemas.openxmlformats.org/officeDocument/2006/relationships/slideLayout" Target="../slideLayouts/slideLayout2.xml"/><Relationship Id="rId6" Type="http://schemas.openxmlformats.org/officeDocument/2006/relationships/hyperlink" Target="https://www.hdfcbank.com/personal/insure/social-security-schemes/atal-pension-yojana" TargetMode="External"/><Relationship Id="rId5" Type="http://schemas.openxmlformats.org/officeDocument/2006/relationships/image" Target="../media/image37.png"/><Relationship Id="rId4" Type="http://schemas.openxmlformats.org/officeDocument/2006/relationships/hyperlink" Target="https://www.hdfcbank.com/personal/insure/social-security-schemes/pradhan-mantri-suraksha-bima-yojan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83132A-C667-6A41-BA3E-44FE1DD4B878}"/>
              </a:ext>
            </a:extLst>
          </p:cNvPr>
          <p:cNvGrpSpPr/>
          <p:nvPr/>
        </p:nvGrpSpPr>
        <p:grpSpPr>
          <a:xfrm>
            <a:off x="3092124" y="5253026"/>
            <a:ext cx="8805645" cy="1435697"/>
            <a:chOff x="3092124" y="5253026"/>
            <a:chExt cx="8805645" cy="1435697"/>
          </a:xfrm>
        </p:grpSpPr>
        <p:sp>
          <p:nvSpPr>
            <p:cNvPr id="4" name="Rectangle 3"/>
            <p:cNvSpPr/>
            <p:nvPr/>
          </p:nvSpPr>
          <p:spPr>
            <a:xfrm>
              <a:off x="3092124" y="6165503"/>
              <a:ext cx="8739834" cy="523220"/>
            </a:xfrm>
            <a:prstGeom prst="rect">
              <a:avLst/>
            </a:prstGeom>
          </p:spPr>
          <p:txBody>
            <a:bodyPr wrap="square">
              <a:spAutoFit/>
            </a:bodyPr>
            <a:lstStyle/>
            <a:p>
              <a:pPr lvl="0" algn="r" defTabSz="914400">
                <a:defRPr/>
              </a:pPr>
              <a:r>
                <a:rPr lang="as-IN" sz="2800" b="1" dirty="0">
                  <a:solidFill>
                    <a:srgbClr val="FEFEFE"/>
                  </a:solidFill>
                  <a:ea typeface="Helvetica" charset="0"/>
                  <a:cs typeface="Helvetica" charset="0"/>
                </a:rPr>
                <a:t>ভিএলই ক্যাপাসিটি বিল্ডিং প্রোগ্রাম</a:t>
              </a:r>
              <a:endParaRPr kumimoji="0" lang="en-US" sz="1100" b="1" i="0" u="none" strike="noStrike" kern="1200" cap="none" spc="0" normalizeH="0" baseline="0" noProof="0" dirty="0">
                <a:ln>
                  <a:noFill/>
                </a:ln>
                <a:solidFill>
                  <a:srgbClr val="FEFEFE"/>
                </a:solidFill>
                <a:effectLst/>
                <a:uLnTx/>
                <a:uFillTx/>
                <a:latin typeface="Helvetica" charset="0"/>
                <a:ea typeface="Helvetica" charset="0"/>
                <a:cs typeface="Helvetica"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5929" y="5253026"/>
              <a:ext cx="3291840" cy="91247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9028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26966"/>
            <a:ext cx="11958918" cy="4351338"/>
          </a:xfrm>
          <a:prstGeom prst="rect">
            <a:avLst/>
          </a:prstGeom>
        </p:spPr>
        <p:txBody>
          <a:bodyPr>
            <a:normAutofit/>
          </a:bodyPr>
          <a:lstStyle/>
          <a:p>
            <a:r>
              <a:rPr lang="as-IN" sz="2000" dirty="0"/>
              <a:t>একজন বিজনেস করেসপন্ডেন্ট হল নাগরিকদের কাছে যোগাযোগের প্রথম বিন্দু এবং ব্যাংক শাখার সামনের মুখ।</a:t>
            </a:r>
          </a:p>
          <a:p>
            <a:r>
              <a:rPr lang="as-IN" sz="2000" dirty="0"/>
              <a:t>বিসি এজেন্টদের আরও কার্যকরী করার জন্য, তাদের কাঙ্খিত স্তরের জ্ঞান প্রদান করতে হবে।</a:t>
            </a:r>
          </a:p>
          <a:p>
            <a:r>
              <a:rPr lang="as-IN" sz="2000" dirty="0"/>
              <a:t>এই কোর্সটি বিসি এজেন্টদের জ্ঞান ইনপুট এবং দক্ষতা প্রদানের লক্ষ্যে। কোর্সের কাঠামোটি তাই, ব্যাঙ্কিং কার্যক্রমে প্রাথমিক জ্ঞান প্রদান করা এবং বিসি এজেন্টদের বিষয়টির সামগ্রিক বোঝার বিকাশে সহায়তা করা।</a:t>
            </a:r>
            <a:endParaRPr lang="en-US" sz="2000" dirty="0"/>
          </a:p>
          <a:p>
            <a:endParaRPr lang="en-IN" sz="2000" dirty="0"/>
          </a:p>
          <a:p>
            <a:pPr>
              <a:buNone/>
            </a:pPr>
            <a:r>
              <a:rPr lang="as-IN" sz="2000" b="1" dirty="0"/>
              <a:t>কোর্সের বিষয়বস্তু</a:t>
            </a:r>
            <a:endParaRPr lang="en-IN" sz="2000" b="1" dirty="0"/>
          </a:p>
          <a:p>
            <a:endParaRPr lang="en-US" sz="2000" dirty="0"/>
          </a:p>
        </p:txBody>
      </p:sp>
      <p:sp>
        <p:nvSpPr>
          <p:cNvPr id="4" name="Rectangle 3"/>
          <p:cNvSpPr/>
          <p:nvPr/>
        </p:nvSpPr>
        <p:spPr>
          <a:xfrm>
            <a:off x="0" y="121926"/>
            <a:ext cx="8933856" cy="646331"/>
          </a:xfrm>
          <a:prstGeom prst="rect">
            <a:avLst/>
          </a:prstGeom>
        </p:spPr>
        <p:txBody>
          <a:bodyPr wrap="none">
            <a:spAutoFit/>
          </a:bodyPr>
          <a:lstStyle/>
          <a:p>
            <a:r>
              <a:rPr lang="en-US" sz="3600" b="1" dirty="0">
                <a:solidFill>
                  <a:schemeClr val="bg1"/>
                </a:solidFill>
                <a:latin typeface="Helvetica" panose="020B0604020202020204" pitchFamily="34" charset="0"/>
                <a:cs typeface="Helvetica" panose="020B0604020202020204" pitchFamily="34" charset="0"/>
              </a:rPr>
              <a:t>IIBF </a:t>
            </a:r>
            <a:r>
              <a:rPr lang="as-IN" sz="3600" b="1" dirty="0">
                <a:solidFill>
                  <a:schemeClr val="bg1"/>
                </a:solidFill>
                <a:latin typeface="Helvetica" panose="020B0604020202020204" pitchFamily="34" charset="0"/>
                <a:cs typeface="Helvetica" panose="020B0604020202020204" pitchFamily="34" charset="0"/>
              </a:rPr>
              <a:t>দ্বারা বাধ্যতামূলক সার্টিফিকেট কোর্স</a:t>
            </a:r>
            <a:endParaRPr lang="en-US" sz="3600" b="1" dirty="0">
              <a:solidFill>
                <a:schemeClr val="bg1"/>
              </a:solidFill>
              <a:latin typeface="Helvetica" panose="020B0604020202020204" pitchFamily="34" charset="0"/>
              <a:cs typeface="Helvetica" panose="020B0604020202020204" pitchFamily="34" charset="0"/>
            </a:endParaRPr>
          </a:p>
        </p:txBody>
      </p:sp>
      <p:sp>
        <p:nvSpPr>
          <p:cNvPr id="8" name="Rectangle 7"/>
          <p:cNvSpPr/>
          <p:nvPr/>
        </p:nvSpPr>
        <p:spPr>
          <a:xfrm>
            <a:off x="776385" y="4037163"/>
            <a:ext cx="2070338" cy="146649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solidFill>
                  <a:srgbClr val="002060"/>
                </a:solidFill>
              </a:rPr>
              <a:t>সাধারণ ব্যাংকিং</a:t>
            </a:r>
            <a:endParaRPr lang="en-IN" dirty="0">
              <a:solidFill>
                <a:srgbClr val="002060"/>
              </a:solidFill>
            </a:endParaRPr>
          </a:p>
        </p:txBody>
      </p:sp>
      <p:sp>
        <p:nvSpPr>
          <p:cNvPr id="9" name="Rectangle 8"/>
          <p:cNvSpPr/>
          <p:nvPr/>
        </p:nvSpPr>
        <p:spPr>
          <a:xfrm>
            <a:off x="3551216" y="4051539"/>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dirty="0">
                <a:solidFill>
                  <a:srgbClr val="002060"/>
                </a:solidFill>
              </a:rPr>
              <a:t>ব্যবসায়িক সংবাদদাতা এজেন্টদের আর্থিক অন্তর্ভুক্তি এবং ভূমিকা</a:t>
            </a:r>
            <a:endParaRPr lang="en-IN" dirty="0">
              <a:solidFill>
                <a:srgbClr val="002060"/>
              </a:solidFill>
            </a:endParaRPr>
          </a:p>
        </p:txBody>
      </p:sp>
      <p:sp>
        <p:nvSpPr>
          <p:cNvPr id="10" name="Rectangle 9"/>
          <p:cNvSpPr/>
          <p:nvPr/>
        </p:nvSpPr>
        <p:spPr>
          <a:xfrm>
            <a:off x="6239782" y="4048663"/>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solidFill>
                  <a:srgbClr val="002060"/>
                </a:solidFill>
              </a:rPr>
              <a:t>প্রযুক্তিগত দক্ষতা</a:t>
            </a:r>
            <a:endParaRPr lang="en-IN" dirty="0">
              <a:solidFill>
                <a:srgbClr val="002060"/>
              </a:solidFill>
            </a:endParaRPr>
          </a:p>
        </p:txBody>
      </p:sp>
      <p:sp>
        <p:nvSpPr>
          <p:cNvPr id="11" name="Rectangle 10"/>
          <p:cNvSpPr/>
          <p:nvPr/>
        </p:nvSpPr>
        <p:spPr>
          <a:xfrm>
            <a:off x="8824831" y="4063040"/>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solidFill>
                  <a:srgbClr val="002060"/>
                </a:solidFill>
              </a:rPr>
              <a:t>সফট স্কিল এবং আচরণগত দিক</a:t>
            </a:r>
            <a:endParaRPr lang="en-IN" dirty="0">
              <a:solidFill>
                <a:srgbClr val="002060"/>
              </a:solidFill>
            </a:endParaRPr>
          </a:p>
        </p:txBody>
      </p:sp>
      <p:pic>
        <p:nvPicPr>
          <p:cNvPr id="13"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69B0841C-D139-4EA3-B5BA-81E65D574DDA}"/>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26257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344" y="128414"/>
            <a:ext cx="8711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as-IN" altLang="en-US" sz="3600" b="1" dirty="0">
                <a:solidFill>
                  <a:schemeClr val="bg1"/>
                </a:solidFill>
                <a:latin typeface="Helvetica" panose="020B0604020202020204" pitchFamily="34" charset="0"/>
                <a:cs typeface="Helvetica" panose="020B0604020202020204" pitchFamily="34" charset="0"/>
              </a:rPr>
              <a:t>ব্যবসায়িক প্রতিবেদক - স্মার্ট সাথী</a:t>
            </a:r>
            <a:endParaRPr lang="en-US" altLang="en-US" sz="3600" b="1" dirty="0">
              <a:solidFill>
                <a:schemeClr val="bg1"/>
              </a:solidFill>
              <a:latin typeface="Helvetica" panose="020B0604020202020204" pitchFamily="34" charset="0"/>
              <a:cs typeface="Helvetica" panose="020B0604020202020204" pitchFamily="34" charset="0"/>
            </a:endParaRPr>
          </a:p>
        </p:txBody>
      </p:sp>
      <p:sp>
        <p:nvSpPr>
          <p:cNvPr id="5" name="Title 1"/>
          <p:cNvSpPr txBox="1">
            <a:spLocks/>
          </p:cNvSpPr>
          <p:nvPr/>
        </p:nvSpPr>
        <p:spPr bwMode="auto">
          <a:xfrm>
            <a:off x="0" y="905097"/>
            <a:ext cx="11524129" cy="670614"/>
          </a:xfrm>
          <a:prstGeom prst="rect">
            <a:avLst/>
          </a:prstGeom>
          <a:noFill/>
          <a:ln>
            <a:noFill/>
          </a:ln>
          <a:effectLst>
            <a:reflection blurRad="6350" stA="52000" endA="300" endPos="35000" dir="5400000" sy="-100000" algn="bl" rotWithShape="0"/>
          </a:effectLst>
        </p:spPr>
        <p:txBody>
          <a:bodyPr lIns="79416" tIns="39708" rIns="79416" bIns="39708" anchor="ctr">
            <a:noAutofit/>
            <a:scene3d>
              <a:camera prst="orthographicFront"/>
              <a:lightRig rig="threePt" dir="t"/>
            </a:scene3d>
            <a:sp3d extrusionH="57150">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as-IN" sz="4000" b="1" dirty="0">
                <a:ln w="0"/>
                <a:solidFill>
                  <a:srgbClr val="002060"/>
                </a:solidFill>
                <a:latin typeface="+mn-lt"/>
              </a:rPr>
              <a:t>হার দিন লগইন</a:t>
            </a:r>
            <a:endParaRPr lang="en-IN" sz="4000" b="1" dirty="0">
              <a:ln w="0"/>
              <a:solidFill>
                <a:srgbClr val="002060"/>
              </a:solidFill>
              <a:effectLst/>
              <a:latin typeface="+mn-lt"/>
            </a:endParaRPr>
          </a:p>
        </p:txBody>
      </p:sp>
      <p:pic>
        <p:nvPicPr>
          <p:cNvPr id="6" name="Picture 2"/>
          <p:cNvPicPr>
            <a:picLocks noChangeAspect="1" noChangeArrowheads="1"/>
          </p:cNvPicPr>
          <p:nvPr/>
        </p:nvPicPr>
        <p:blipFill>
          <a:blip r:embed="rId2"/>
          <a:srcRect/>
          <a:stretch>
            <a:fillRect/>
          </a:stretch>
        </p:blipFill>
        <p:spPr bwMode="auto">
          <a:xfrm>
            <a:off x="4195482" y="3431283"/>
            <a:ext cx="2912978" cy="1063137"/>
          </a:xfrm>
          <a:prstGeom prst="rect">
            <a:avLst/>
          </a:prstGeom>
          <a:noFill/>
          <a:ln w="9525">
            <a:noFill/>
            <a:round/>
            <a:headEnd/>
            <a:tailEnd/>
          </a:ln>
        </p:spPr>
      </p:pic>
      <p:sp>
        <p:nvSpPr>
          <p:cNvPr id="8" name="Rectangle 7"/>
          <p:cNvSpPr/>
          <p:nvPr/>
        </p:nvSpPr>
        <p:spPr>
          <a:xfrm>
            <a:off x="4249036" y="1607399"/>
            <a:ext cx="3516738" cy="122032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as-IN" sz="1900" b="1">
                <a:solidFill>
                  <a:schemeClr val="bg1"/>
                </a:solidFill>
              </a:rPr>
              <a:t>প্রত্যেক বিজনেস করেসপন্ডেন্টকে স্মার্ট সাথী অ্যাপে প্রতিদিন কমপক্ষে 4 ঘন্টা / সপ্তাহে 5 দিন লগইন করতে হবে</a:t>
            </a:r>
            <a:endParaRPr lang="en-IN" sz="1900" b="1" dirty="0">
              <a:solidFill>
                <a:schemeClr val="bg1"/>
              </a:solidFill>
            </a:endParaRPr>
          </a:p>
        </p:txBody>
      </p:sp>
      <p:sp>
        <p:nvSpPr>
          <p:cNvPr id="9" name="Rectangle 8"/>
          <p:cNvSpPr/>
          <p:nvPr/>
        </p:nvSpPr>
        <p:spPr>
          <a:xfrm>
            <a:off x="7798526" y="4395651"/>
            <a:ext cx="3738653" cy="1196788"/>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as-IN" sz="2000" b="1" dirty="0">
                <a:solidFill>
                  <a:schemeClr val="bg1"/>
                </a:solidFill>
              </a:rPr>
              <a:t>গ্রাহক পরিষেবা - লেনদেন</a:t>
            </a:r>
            <a:endParaRPr lang="en-IN" sz="2000" b="1" dirty="0">
              <a:solidFill>
                <a:schemeClr val="bg1"/>
              </a:solidFill>
            </a:endParaRPr>
          </a:p>
        </p:txBody>
      </p:sp>
      <p:sp>
        <p:nvSpPr>
          <p:cNvPr id="15" name="Rectangle 14"/>
          <p:cNvSpPr/>
          <p:nvPr/>
        </p:nvSpPr>
        <p:spPr>
          <a:xfrm>
            <a:off x="901336" y="4507755"/>
            <a:ext cx="3553577" cy="1014139"/>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as-IN" sz="2000" b="1" dirty="0">
                <a:solidFill>
                  <a:schemeClr val="bg1"/>
                </a:solidFill>
              </a:rPr>
              <a:t>গ্রাহকদের জন্য ব্যাংকিং পয়েন্ট</a:t>
            </a:r>
            <a:endParaRPr lang="en-IN" sz="2000" b="1" dirty="0">
              <a:solidFill>
                <a:schemeClr val="bg1"/>
              </a:solidFill>
            </a:endParaRPr>
          </a:p>
        </p:txBody>
      </p:sp>
      <p:pic>
        <p:nvPicPr>
          <p:cNvPr id="12"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3EF44BD-DBDE-4DD0-93ED-7DC490562F25}"/>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61725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64" y="158650"/>
            <a:ext cx="9761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as-IN" altLang="en-US" sz="2800" b="1" dirty="0">
                <a:solidFill>
                  <a:schemeClr val="bg1"/>
                </a:solidFill>
                <a:latin typeface="Helvetica" panose="020B0604020202020204" pitchFamily="34" charset="0"/>
                <a:cs typeface="Helvetica" panose="020B0604020202020204" pitchFamily="34" charset="0"/>
              </a:rPr>
              <a:t>ব্যবসায়িক প্রতিবেদক - লেনদেন - গুরুত্বপূর্ণ কর্মযোগ্য</a:t>
            </a:r>
            <a:endParaRPr lang="en-US" altLang="en-US" sz="2800" b="1" dirty="0">
              <a:solidFill>
                <a:schemeClr val="bg1"/>
              </a:solidFill>
              <a:latin typeface="Helvetica" panose="020B0604020202020204" pitchFamily="34" charset="0"/>
              <a:cs typeface="Helvetica" panose="020B0604020202020204" pitchFamily="34" charset="0"/>
            </a:endParaRPr>
          </a:p>
        </p:txBody>
      </p:sp>
      <p:sp>
        <p:nvSpPr>
          <p:cNvPr id="12" name="Rectangle 11"/>
          <p:cNvSpPr/>
          <p:nvPr/>
        </p:nvSpPr>
        <p:spPr>
          <a:xfrm>
            <a:off x="3765177" y="1317814"/>
            <a:ext cx="4477869" cy="1323439"/>
          </a:xfrm>
          <a:prstGeom prst="rect">
            <a:avLst/>
          </a:prstGeom>
        </p:spPr>
        <p:txBody>
          <a:bodyPr wrap="square">
            <a:spAutoFit/>
          </a:bodyPr>
          <a:lstStyle/>
          <a:p>
            <a:pPr algn="just">
              <a:defRPr/>
            </a:pPr>
            <a:r>
              <a:rPr lang="as-IN" sz="2000" dirty="0">
                <a:solidFill>
                  <a:srgbClr val="002060"/>
                </a:solidFill>
              </a:rPr>
              <a:t>ব্যাঙ্কের তরফে গ্রাহকের দ্বারা সম্পাদিত সমস্ত লেনদেনের জন্য অন-লাইন রসিদ তৈরি করা সিস্টেমটি অবিরতভাবে জারি করা উচিত</a:t>
            </a:r>
            <a:endParaRPr lang="en-IN" sz="2000" dirty="0">
              <a:solidFill>
                <a:srgbClr val="002060"/>
              </a:solidFill>
            </a:endParaRPr>
          </a:p>
        </p:txBody>
      </p:sp>
      <p:sp>
        <p:nvSpPr>
          <p:cNvPr id="17" name="Isosceles Triangle 16"/>
          <p:cNvSpPr/>
          <p:nvPr/>
        </p:nvSpPr>
        <p:spPr>
          <a:xfrm>
            <a:off x="3765177" y="2823880"/>
            <a:ext cx="4128247" cy="2716306"/>
          </a:xfrm>
          <a:prstGeom prst="triangle">
            <a:avLst>
              <a:gd name="adj" fmla="val 50000"/>
            </a:avLst>
          </a:prstGeom>
          <a:solidFill>
            <a:schemeClr val="bg1"/>
          </a:solidFill>
          <a:ln w="3175">
            <a:solidFill>
              <a:schemeClr val="bg2">
                <a:lumMod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r>
              <a:rPr lang="as-IN" sz="2000" b="1" dirty="0">
                <a:solidFill>
                  <a:srgbClr val="002060"/>
                </a:solidFill>
              </a:rPr>
              <a:t>স্মার্ট সাথী</a:t>
            </a:r>
            <a:r>
              <a:rPr lang="en-US" sz="2000" b="1" dirty="0">
                <a:solidFill>
                  <a:srgbClr val="002060"/>
                </a:solidFill>
              </a:rPr>
              <a:t>(DDP)</a:t>
            </a:r>
            <a:r>
              <a:rPr lang="en-IN" sz="2000" b="1" dirty="0">
                <a:solidFill>
                  <a:srgbClr val="002060"/>
                </a:solidFill>
              </a:rPr>
              <a:t>-</a:t>
            </a:r>
            <a:r>
              <a:rPr lang="as-IN" sz="2000" b="1" dirty="0">
                <a:solidFill>
                  <a:srgbClr val="002060"/>
                </a:solidFill>
              </a:rPr>
              <a:t>এর জন্য বিজনেস করেসপন্ডেন্ট পয়েন্টে গুরুত্বপূর্ণ অ্যাকশনেবল</a:t>
            </a:r>
            <a:r>
              <a:rPr lang="en-IN" sz="2000" b="1" dirty="0">
                <a:solidFill>
                  <a:srgbClr val="002060"/>
                </a:solidFill>
              </a:rPr>
              <a:t> </a:t>
            </a: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p:txBody>
      </p:sp>
      <p:pic>
        <p:nvPicPr>
          <p:cNvPr id="6" name="Picture 2"/>
          <p:cNvPicPr>
            <a:picLocks noChangeAspect="1" noChangeArrowheads="1"/>
          </p:cNvPicPr>
          <p:nvPr/>
        </p:nvPicPr>
        <p:blipFill>
          <a:blip r:embed="rId2"/>
          <a:srcRect/>
          <a:stretch>
            <a:fillRect/>
          </a:stretch>
        </p:blipFill>
        <p:spPr bwMode="auto">
          <a:xfrm>
            <a:off x="5378823" y="3488666"/>
            <a:ext cx="927848" cy="410980"/>
          </a:xfrm>
          <a:prstGeom prst="rect">
            <a:avLst/>
          </a:prstGeom>
          <a:noFill/>
          <a:ln w="9525">
            <a:noFill/>
            <a:round/>
            <a:headEnd/>
            <a:tailEnd/>
          </a:ln>
        </p:spPr>
      </p:pic>
      <p:sp>
        <p:nvSpPr>
          <p:cNvPr id="18" name="Rectangle 17"/>
          <p:cNvSpPr/>
          <p:nvPr/>
        </p:nvSpPr>
        <p:spPr>
          <a:xfrm>
            <a:off x="8216151" y="4741427"/>
            <a:ext cx="2852902" cy="1015663"/>
          </a:xfrm>
          <a:prstGeom prst="rect">
            <a:avLst/>
          </a:prstGeom>
        </p:spPr>
        <p:txBody>
          <a:bodyPr wrap="square">
            <a:spAutoFit/>
          </a:bodyPr>
          <a:lstStyle/>
          <a:p>
            <a:pPr>
              <a:defRPr/>
            </a:pPr>
            <a:r>
              <a:rPr lang="as-IN" sz="2000" dirty="0">
                <a:solidFill>
                  <a:srgbClr val="002060"/>
                </a:solidFill>
              </a:rPr>
              <a:t>টার্মিনালটি পরিষ্কার, নিরাপদ এবং ভাল চার্জযুক্ত তা নিশ্চিত করুন</a:t>
            </a:r>
            <a:endParaRPr lang="en-IN" sz="2000" dirty="0">
              <a:solidFill>
                <a:srgbClr val="002060"/>
              </a:solidFill>
            </a:endParaRPr>
          </a:p>
        </p:txBody>
      </p:sp>
      <p:sp>
        <p:nvSpPr>
          <p:cNvPr id="19" name="Rectangle 18"/>
          <p:cNvSpPr/>
          <p:nvPr/>
        </p:nvSpPr>
        <p:spPr>
          <a:xfrm>
            <a:off x="766481" y="4750847"/>
            <a:ext cx="3133164" cy="1323439"/>
          </a:xfrm>
          <a:prstGeom prst="rect">
            <a:avLst/>
          </a:prstGeom>
        </p:spPr>
        <p:txBody>
          <a:bodyPr wrap="square">
            <a:spAutoFit/>
          </a:bodyPr>
          <a:lstStyle/>
          <a:p>
            <a:pPr>
              <a:defRPr/>
            </a:pPr>
            <a:r>
              <a:rPr lang="as-IN" sz="2000" dirty="0">
                <a:solidFill>
                  <a:srgbClr val="002060"/>
                </a:solidFill>
              </a:rPr>
              <a:t>নিশ্চিত করুন যে প্রতিবার একজন গ্রাহক এটি ব্যবহার করার সময় সরঞ্জামটি স্যানিটাইজ করা হয়েছে</a:t>
            </a:r>
            <a:endParaRPr lang="en-IN" sz="2000" dirty="0">
              <a:solidFill>
                <a:srgbClr val="002060"/>
              </a:solidFill>
            </a:endParaRPr>
          </a:p>
        </p:txBody>
      </p:sp>
      <p:pic>
        <p:nvPicPr>
          <p:cNvPr id="15" name="Picture 40">
            <a:extLst>
              <a:ext uri="{FF2B5EF4-FFF2-40B4-BE49-F238E27FC236}">
                <a16:creationId xmlns:a16="http://schemas.microsoft.com/office/drawing/2014/main" id="{0C5876F2-5766-43FE-973F-63894093A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B0FC9F3-5C89-47E7-AE67-8F8784543F82}"/>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6575" y="103349"/>
            <a:ext cx="9203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as-IN" altLang="en-US" sz="3600" b="1" dirty="0">
                <a:solidFill>
                  <a:schemeClr val="bg1"/>
                </a:solidFill>
                <a:latin typeface="Helvetica" panose="020B0604020202020204" pitchFamily="34" charset="0"/>
                <a:cs typeface="Helvetica" panose="020B0604020202020204" pitchFamily="34" charset="0"/>
              </a:rPr>
              <a:t>বিজনেস করেসপন্ডেন্ট – লেনদেনের ধরন</a:t>
            </a:r>
            <a:endParaRPr lang="en-US" altLang="en-US" sz="3600" b="1" dirty="0">
              <a:solidFill>
                <a:schemeClr val="bg1"/>
              </a:solidFill>
              <a:latin typeface="Helvetica" panose="020B0604020202020204" pitchFamily="34" charset="0"/>
              <a:cs typeface="Helvetica" panose="020B0604020202020204" pitchFamily="34" charset="0"/>
            </a:endParaRPr>
          </a:p>
        </p:txBody>
      </p:sp>
      <p:grpSp>
        <p:nvGrpSpPr>
          <p:cNvPr id="2" name="Group 2"/>
          <p:cNvGrpSpPr/>
          <p:nvPr/>
        </p:nvGrpSpPr>
        <p:grpSpPr bwMode="auto">
          <a:xfrm>
            <a:off x="2849193" y="1322297"/>
            <a:ext cx="2182306" cy="941292"/>
            <a:chOff x="2766576" y="3284"/>
            <a:chExt cx="1947327" cy="479728"/>
          </a:xfrm>
          <a:scene3d>
            <a:camera prst="orthographicFront"/>
            <a:lightRig rig="threePt" dir="t">
              <a:rot lat="0" lon="0" rev="7500000"/>
            </a:lightRig>
          </a:scene3d>
        </p:grpSpPr>
        <p:sp>
          <p:nvSpPr>
            <p:cNvPr id="18" name="Rounded Rectangle 3"/>
            <p:cNvSpPr/>
            <p:nvPr/>
          </p:nvSpPr>
          <p:spPr>
            <a:xfrm>
              <a:off x="2766576" y="3284"/>
              <a:ext cx="1947327" cy="479728"/>
            </a:xfrm>
            <a:prstGeom prst="roundRect">
              <a:avLst/>
            </a:prstGeom>
            <a:solidFill>
              <a:schemeClr val="tx2"/>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956837" y="133197"/>
              <a:ext cx="1503153" cy="234792"/>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sz="2400" b="1" dirty="0">
                  <a:solidFill>
                    <a:schemeClr val="bg1"/>
                  </a:solidFill>
                </a:rPr>
                <a:t>আর্থিক</a:t>
              </a:r>
              <a:endParaRPr lang="en-IN" sz="24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3" name="Group 2"/>
          <p:cNvGrpSpPr/>
          <p:nvPr/>
        </p:nvGrpSpPr>
        <p:grpSpPr bwMode="auto">
          <a:xfrm>
            <a:off x="7268436" y="1322297"/>
            <a:ext cx="2182306" cy="941292"/>
            <a:chOff x="2766576" y="3284"/>
            <a:chExt cx="1947327" cy="479728"/>
          </a:xfrm>
          <a:solidFill>
            <a:schemeClr val="tx2"/>
          </a:solidFill>
          <a:scene3d>
            <a:camera prst="orthographicFront"/>
            <a:lightRig rig="threePt" dir="t">
              <a:rot lat="0" lon="0" rev="7500000"/>
            </a:lightRig>
          </a:scene3d>
        </p:grpSpPr>
        <p:sp>
          <p:nvSpPr>
            <p:cNvPr id="2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910211" y="133197"/>
              <a:ext cx="1716479"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r>
                <a:rPr lang="as-IN" sz="2200" b="1" dirty="0">
                  <a:solidFill>
                    <a:schemeClr val="bg1"/>
                  </a:solidFill>
                </a:rPr>
                <a:t>অ-আর্থিক</a:t>
              </a:r>
              <a:endParaRPr lang="en-IN" sz="2200" b="1"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p:txBody>
        </p:sp>
      </p:grpSp>
      <p:cxnSp>
        <p:nvCxnSpPr>
          <p:cNvPr id="24" name="Straight Arrow Connector 23"/>
          <p:cNvCxnSpPr/>
          <p:nvPr/>
        </p:nvCxnSpPr>
        <p:spPr>
          <a:xfrm flipH="1">
            <a:off x="3200400" y="2339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74421" y="2385282"/>
            <a:ext cx="22664" cy="6067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 name="Group 2"/>
          <p:cNvGrpSpPr/>
          <p:nvPr/>
        </p:nvGrpSpPr>
        <p:grpSpPr bwMode="auto">
          <a:xfrm>
            <a:off x="2181107" y="2846297"/>
            <a:ext cx="1579800" cy="941292"/>
            <a:chOff x="2766576" y="3284"/>
            <a:chExt cx="1947327" cy="479728"/>
          </a:xfrm>
          <a:solidFill>
            <a:srgbClr val="0070C0"/>
          </a:solidFill>
          <a:scene3d>
            <a:camera prst="orthographicFront"/>
            <a:lightRig rig="threePt" dir="t">
              <a:rot lat="0" lon="0" rev="7500000"/>
            </a:lightRig>
          </a:scene3d>
        </p:grpSpPr>
        <p:sp>
          <p:nvSpPr>
            <p:cNvPr id="27"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882681" y="133197"/>
              <a:ext cx="1757066"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a:solidFill>
                    <a:schemeClr val="bg1"/>
                  </a:solidFill>
                </a:rPr>
                <a:t>অফ </a:t>
              </a:r>
              <a:r>
                <a:rPr lang="as-IN" b="1" dirty="0">
                  <a:solidFill>
                    <a:schemeClr val="bg1"/>
                  </a:solidFill>
                </a:rPr>
                <a:t>অস</a:t>
              </a:r>
              <a:endParaRPr lang="en-IN" b="1" dirty="0">
                <a:solidFill>
                  <a:schemeClr val="bg1"/>
                </a:solidFill>
              </a:endParaRPr>
            </a:p>
            <a:p>
              <a:pPr algn="ctr" defTabSz="711200">
                <a:lnSpc>
                  <a:spcPct val="90000"/>
                </a:lnSpc>
                <a:spcAft>
                  <a:spcPct val="35000"/>
                </a:spcAft>
                <a:defRPr/>
              </a:pPr>
              <a:r>
                <a:rPr lang="as-IN" sz="1100" b="1" dirty="0">
                  <a:solidFill>
                    <a:schemeClr val="bg1"/>
                  </a:solidFill>
                </a:rPr>
                <a:t>(যেকোনো ব্যাংক এসিসিতে লেনদেন)</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5" name="Group 2"/>
          <p:cNvGrpSpPr/>
          <p:nvPr/>
        </p:nvGrpSpPr>
        <p:grpSpPr bwMode="auto">
          <a:xfrm>
            <a:off x="4009905" y="2846297"/>
            <a:ext cx="1579798" cy="941292"/>
            <a:chOff x="2766576" y="3284"/>
            <a:chExt cx="1947327" cy="479728"/>
          </a:xfrm>
          <a:solidFill>
            <a:srgbClr val="0070C0"/>
          </a:solidFill>
          <a:scene3d>
            <a:camera prst="orthographicFront"/>
            <a:lightRig rig="threePt" dir="t">
              <a:rot lat="0" lon="0" rev="7500000"/>
            </a:lightRig>
          </a:scene3d>
        </p:grpSpPr>
        <p:sp>
          <p:nvSpPr>
            <p:cNvPr id="30"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ounded Rectangle 4"/>
            <p:cNvSpPr/>
            <p:nvPr/>
          </p:nvSpPr>
          <p:spPr>
            <a:xfrm>
              <a:off x="2823356" y="179800"/>
              <a:ext cx="1890547"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অন অস</a:t>
              </a:r>
              <a:endParaRPr lang="en-IN" b="1" dirty="0">
                <a:solidFill>
                  <a:schemeClr val="bg1"/>
                </a:solidFill>
              </a:endParaRPr>
            </a:p>
            <a:p>
              <a:pPr algn="ctr" defTabSz="711200">
                <a:lnSpc>
                  <a:spcPct val="90000"/>
                </a:lnSpc>
                <a:spcAft>
                  <a:spcPct val="35000"/>
                </a:spcAft>
                <a:defRPr/>
              </a:pPr>
              <a:r>
                <a:rPr lang="as-IN" sz="1100" b="1" dirty="0">
                  <a:solidFill>
                    <a:schemeClr val="bg1"/>
                  </a:solidFill>
                </a:rPr>
                <a:t>(একটি এইচডিএফসি ব্যাংক এসিসিতে লেনদেন)</a:t>
              </a:r>
              <a:endParaRPr lang="en-IN" sz="1100" b="1" dirty="0">
                <a:solidFill>
                  <a:schemeClr val="bg1"/>
                </a:solidFill>
              </a:endParaRPr>
            </a:p>
            <a:p>
              <a:pPr algn="ctr" defTabSz="711200">
                <a:lnSpc>
                  <a:spcPct val="90000"/>
                </a:lnSpc>
                <a:spcAft>
                  <a:spcPct val="35000"/>
                </a:spcAft>
                <a:defRPr/>
              </a:pPr>
              <a:endParaRPr lang="en-IN" sz="12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33" name="Straight Arrow Connector 32"/>
          <p:cNvCxnSpPr/>
          <p:nvPr/>
        </p:nvCxnSpPr>
        <p:spPr>
          <a:xfrm>
            <a:off x="4495800" y="2339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819400" y="3863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 name="Group 2"/>
          <p:cNvGrpSpPr/>
          <p:nvPr/>
        </p:nvGrpSpPr>
        <p:grpSpPr bwMode="auto">
          <a:xfrm>
            <a:off x="2849193" y="5512343"/>
            <a:ext cx="2081824" cy="941292"/>
            <a:chOff x="2766576" y="3284"/>
            <a:chExt cx="1947327" cy="479728"/>
          </a:xfrm>
          <a:solidFill>
            <a:srgbClr val="0070C0"/>
          </a:solidFill>
          <a:scene3d>
            <a:camera prst="orthographicFront"/>
            <a:lightRig rig="threePt" dir="t">
              <a:rot lat="0" lon="0" rev="7500000"/>
            </a:lightRig>
          </a:scene3d>
        </p:grpSpPr>
        <p:sp>
          <p:nvSpPr>
            <p:cNvPr id="38"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ইএমআই সংগ্রহ</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7" name="Group 2"/>
          <p:cNvGrpSpPr/>
          <p:nvPr/>
        </p:nvGrpSpPr>
        <p:grpSpPr bwMode="auto">
          <a:xfrm>
            <a:off x="3963010" y="4393878"/>
            <a:ext cx="2209190" cy="941292"/>
            <a:chOff x="2766576" y="3284"/>
            <a:chExt cx="1947327" cy="479728"/>
          </a:xfrm>
          <a:solidFill>
            <a:srgbClr val="0070C0"/>
          </a:solidFill>
          <a:scene3d>
            <a:camera prst="orthographicFront"/>
            <a:lightRig rig="threePt" dir="t">
              <a:rot lat="0" lon="0" rev="7500000"/>
            </a:lightRig>
          </a:scene3d>
        </p:grpSpPr>
        <p:sp>
          <p:nvSpPr>
            <p:cNvPr id="4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নগদ উত্তোলন / জমা</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43" name="Straight Arrow Connector 42"/>
          <p:cNvCxnSpPr/>
          <p:nvPr/>
        </p:nvCxnSpPr>
        <p:spPr>
          <a:xfrm>
            <a:off x="4953000" y="3863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8" name="Group 2"/>
          <p:cNvGrpSpPr/>
          <p:nvPr/>
        </p:nvGrpSpPr>
        <p:grpSpPr bwMode="auto">
          <a:xfrm>
            <a:off x="6625718" y="3036798"/>
            <a:ext cx="1579800" cy="941292"/>
            <a:chOff x="2766576" y="3284"/>
            <a:chExt cx="1947327" cy="479728"/>
          </a:xfrm>
          <a:solidFill>
            <a:srgbClr val="0070C0"/>
          </a:solidFill>
          <a:scene3d>
            <a:camera prst="orthographicFront"/>
            <a:lightRig rig="threePt" dir="t">
              <a:rot lat="0" lon="0" rev="7500000"/>
            </a:lightRig>
          </a:scene3d>
        </p:grpSpPr>
        <p:sp>
          <p:nvSpPr>
            <p:cNvPr id="45"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Rounded Rectangle 4"/>
            <p:cNvSpPr/>
            <p:nvPr/>
          </p:nvSpPr>
          <p:spPr>
            <a:xfrm>
              <a:off x="2811370" y="88213"/>
              <a:ext cx="1892402"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তহবিল স্থানান্তর</a:t>
              </a:r>
              <a:r>
                <a:rPr lang="en-IN" b="1" dirty="0">
                  <a:solidFill>
                    <a:schemeClr val="bg1"/>
                  </a:solidFill>
                </a:rPr>
                <a:t> </a:t>
              </a:r>
            </a:p>
            <a:p>
              <a:pPr algn="ctr" defTabSz="711200">
                <a:lnSpc>
                  <a:spcPct val="90000"/>
                </a:lnSpc>
                <a:spcAft>
                  <a:spcPct val="35000"/>
                </a:spcAft>
                <a:defRPr/>
              </a:pPr>
              <a:r>
                <a:rPr lang="en-IN" sz="1100" b="1" dirty="0">
                  <a:solidFill>
                    <a:schemeClr val="bg1"/>
                  </a:solidFill>
                </a:rPr>
                <a:t>(HDFC Bank-HDFC Bank)</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9" name="Group 2"/>
          <p:cNvGrpSpPr/>
          <p:nvPr/>
        </p:nvGrpSpPr>
        <p:grpSpPr bwMode="auto">
          <a:xfrm>
            <a:off x="8359589" y="3036798"/>
            <a:ext cx="1579800" cy="941292"/>
            <a:chOff x="2766576" y="3284"/>
            <a:chExt cx="1947327" cy="479728"/>
          </a:xfrm>
          <a:solidFill>
            <a:srgbClr val="0070C0"/>
          </a:solidFill>
          <a:scene3d>
            <a:camera prst="orthographicFront"/>
            <a:lightRig rig="threePt" dir="t">
              <a:rot lat="0" lon="0" rev="7500000"/>
            </a:lightRig>
          </a:scene3d>
        </p:grpSpPr>
        <p:sp>
          <p:nvSpPr>
            <p:cNvPr id="5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Rounded Rectangle 4"/>
            <p:cNvSpPr/>
            <p:nvPr/>
          </p:nvSpPr>
          <p:spPr>
            <a:xfrm>
              <a:off x="2890355" y="68240"/>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ব্যালেন্স তদন্ত</a:t>
              </a:r>
              <a:endParaRPr lang="en-IN" b="1" dirty="0">
                <a:solidFill>
                  <a:schemeClr val="bg1"/>
                </a:solidFill>
              </a:endParaRPr>
            </a:p>
            <a:p>
              <a:pPr algn="ctr" defTabSz="711200">
                <a:lnSpc>
                  <a:spcPct val="90000"/>
                </a:lnSpc>
                <a:spcAft>
                  <a:spcPct val="35000"/>
                </a:spcAft>
                <a:defRPr/>
              </a:pPr>
              <a:r>
                <a:rPr lang="as-IN" sz="1100" b="1" dirty="0">
                  <a:solidFill>
                    <a:schemeClr val="bg1"/>
                  </a:solidFill>
                </a:rPr>
                <a:t>(সমস্ত ব্যাঙ্ক অ্যাকাউন্ট)</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10" name="Group 2"/>
          <p:cNvGrpSpPr/>
          <p:nvPr/>
        </p:nvGrpSpPr>
        <p:grpSpPr bwMode="auto">
          <a:xfrm>
            <a:off x="7507185" y="4320989"/>
            <a:ext cx="1579800" cy="941292"/>
            <a:chOff x="2766576" y="3284"/>
            <a:chExt cx="1947327" cy="479728"/>
          </a:xfrm>
          <a:solidFill>
            <a:srgbClr val="0070C0"/>
          </a:solidFill>
          <a:scene3d>
            <a:camera prst="orthographicFront"/>
            <a:lightRig rig="threePt" dir="t">
              <a:rot lat="0" lon="0" rev="7500000"/>
            </a:lightRig>
          </a:scene3d>
        </p:grpSpPr>
        <p:sp>
          <p:nvSpPr>
            <p:cNvPr id="54"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5" name="Rounded Rectangle 4"/>
            <p:cNvSpPr/>
            <p:nvPr/>
          </p:nvSpPr>
          <p:spPr>
            <a:xfrm>
              <a:off x="2875524" y="174761"/>
              <a:ext cx="1823548"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মিনি স্টেটমেন্ট</a:t>
              </a:r>
              <a:endParaRPr lang="en-IN" b="1" dirty="0">
                <a:solidFill>
                  <a:schemeClr val="bg1"/>
                </a:solidFill>
              </a:endParaRPr>
            </a:p>
            <a:p>
              <a:pPr algn="ctr" defTabSz="711200">
                <a:lnSpc>
                  <a:spcPct val="90000"/>
                </a:lnSpc>
                <a:spcAft>
                  <a:spcPct val="35000"/>
                </a:spcAft>
                <a:defRPr/>
              </a:pPr>
              <a:r>
                <a:rPr lang="as-IN" sz="1100" b="1" dirty="0">
                  <a:solidFill>
                    <a:schemeClr val="bg1"/>
                  </a:solidFill>
                </a:rPr>
                <a:t>(সমস্ত ব্যাঙ্ক অ্যাকাউন্ট)</a:t>
              </a:r>
              <a:endParaRPr lang="en-IN" sz="1100" b="1" dirty="0">
                <a:solidFill>
                  <a:schemeClr val="bg1"/>
                </a:solidFill>
              </a:endParaRPr>
            </a:p>
            <a:p>
              <a:pPr algn="ctr" defTabSz="711200">
                <a:lnSpc>
                  <a:spcPct val="90000"/>
                </a:lnSpc>
                <a:spcAft>
                  <a:spcPct val="35000"/>
                </a:spcAft>
                <a:defRPr/>
              </a:pP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pic>
        <p:nvPicPr>
          <p:cNvPr id="37"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2">
            <a:extLst>
              <a:ext uri="{FF2B5EF4-FFF2-40B4-BE49-F238E27FC236}">
                <a16:creationId xmlns:a16="http://schemas.microsoft.com/office/drawing/2014/main" id="{C9632956-C407-45FA-BE07-552EEBBA1AA8}"/>
              </a:ext>
            </a:extLst>
          </p:cNvPr>
          <p:cNvGrpSpPr/>
          <p:nvPr/>
        </p:nvGrpSpPr>
        <p:grpSpPr bwMode="auto">
          <a:xfrm>
            <a:off x="1479176" y="4347497"/>
            <a:ext cx="2081824" cy="941292"/>
            <a:chOff x="2766576" y="3284"/>
            <a:chExt cx="1947327" cy="479728"/>
          </a:xfrm>
          <a:solidFill>
            <a:srgbClr val="0070C0"/>
          </a:solidFill>
          <a:scene3d>
            <a:camera prst="orthographicFront"/>
            <a:lightRig rig="threePt" dir="t">
              <a:rot lat="0" lon="0" rev="7500000"/>
            </a:lightRig>
          </a:scene3d>
        </p:grpSpPr>
        <p:sp>
          <p:nvSpPr>
            <p:cNvPr id="44" name="Rounded Rectangle 3">
              <a:extLst>
                <a:ext uri="{FF2B5EF4-FFF2-40B4-BE49-F238E27FC236}">
                  <a16:creationId xmlns:a16="http://schemas.microsoft.com/office/drawing/2014/main" id="{7EEB1EE1-A7EF-458F-BE6E-BA22E60824A4}"/>
                </a:ext>
              </a:extLst>
            </p:cNvPr>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Rounded Rectangle 4">
              <a:extLst>
                <a:ext uri="{FF2B5EF4-FFF2-40B4-BE49-F238E27FC236}">
                  <a16:creationId xmlns:a16="http://schemas.microsoft.com/office/drawing/2014/main" id="{25062D6D-EF6B-48D3-8F78-5E74F0B41C9D}"/>
                </a:ext>
              </a:extLst>
            </p:cNvPr>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নগদ উত্তোলন</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sp>
        <p:nvSpPr>
          <p:cNvPr id="48" name="Rectangle 47">
            <a:extLst>
              <a:ext uri="{FF2B5EF4-FFF2-40B4-BE49-F238E27FC236}">
                <a16:creationId xmlns:a16="http://schemas.microsoft.com/office/drawing/2014/main" id="{54F0F9CB-17A9-494E-8867-2B074F8DE28C}"/>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75435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5766" y="2885746"/>
            <a:ext cx="7369325" cy="769441"/>
          </a:xfrm>
          <a:prstGeom prst="rect">
            <a:avLst/>
          </a:prstGeom>
        </p:spPr>
        <p:txBody>
          <a:bodyPr wrap="none">
            <a:spAutoFit/>
          </a:bodyPr>
          <a:lstStyle/>
          <a:p>
            <a:r>
              <a:rPr lang="as-IN" sz="4400" dirty="0">
                <a:solidFill>
                  <a:schemeClr val="accent1">
                    <a:lumMod val="50000"/>
                  </a:schemeClr>
                </a:solidFill>
              </a:rPr>
              <a:t>বিসি পয়েন্টে বাধ্যতামূলক প্রদর্শন</a:t>
            </a:r>
            <a:endParaRPr lang="en-US" sz="4400" dirty="0">
              <a:solidFill>
                <a:schemeClr val="accent1">
                  <a:lumMod val="50000"/>
                </a:schemeClr>
              </a:solidFill>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5550A25-798F-4FEA-95A4-79BBB1D01ACA}"/>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122862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7157" y="1276444"/>
            <a:ext cx="10515600" cy="3921198"/>
          </a:xfrm>
          <a:prstGeom prst="rect">
            <a:avLst/>
          </a:prstGeom>
        </p:spPr>
        <p:txBody>
          <a:bodyPr>
            <a:normAutofit/>
          </a:bodyPr>
          <a:lstStyle/>
          <a:p>
            <a:pPr>
              <a:buFont typeface="Wingdings" panose="05000000000000000000" pitchFamily="2" charset="2"/>
              <a:buChar char="ü"/>
            </a:pPr>
            <a:r>
              <a:rPr lang="as-IN" sz="2000" dirty="0"/>
              <a:t>অভিযোগ প্রতিকারের পোস্টার</a:t>
            </a:r>
          </a:p>
          <a:p>
            <a:pPr>
              <a:buFont typeface="Wingdings" panose="05000000000000000000" pitchFamily="2" charset="2"/>
              <a:buChar char="ü"/>
            </a:pPr>
            <a:r>
              <a:rPr lang="as-IN" sz="2000" dirty="0"/>
              <a:t>ব্যাঙ্কিং ন্যায়পাল পোস্টার</a:t>
            </a:r>
          </a:p>
          <a:p>
            <a:pPr>
              <a:buFont typeface="Wingdings" panose="05000000000000000000" pitchFamily="2" charset="2"/>
              <a:buChar char="ü"/>
            </a:pPr>
            <a:r>
              <a:rPr lang="as-IN" sz="2000" dirty="0"/>
              <a:t>সার্ভিস চার্জ পোস্টার</a:t>
            </a:r>
          </a:p>
          <a:p>
            <a:pPr>
              <a:buFont typeface="Wingdings" panose="05000000000000000000" pitchFamily="2" charset="2"/>
              <a:buChar char="ü"/>
            </a:pPr>
            <a:r>
              <a:rPr lang="as-IN" sz="2000" dirty="0"/>
              <a:t>অভিযোগ বই</a:t>
            </a:r>
          </a:p>
          <a:p>
            <a:pPr>
              <a:buFont typeface="Wingdings" panose="05000000000000000000" pitchFamily="2" charset="2"/>
              <a:buChar char="ü"/>
            </a:pPr>
            <a:r>
              <a:rPr lang="as-IN" sz="2000" dirty="0"/>
              <a:t>পরিষেবা পোস্টার দেওয়া</a:t>
            </a:r>
          </a:p>
          <a:p>
            <a:pPr>
              <a:buFont typeface="Wingdings" panose="05000000000000000000" pitchFamily="2" charset="2"/>
              <a:buChar char="ü"/>
            </a:pPr>
            <a:r>
              <a:rPr lang="as-IN" sz="2000" dirty="0"/>
              <a:t>পণ্য পোস্টার - ঋণ এবং অ্যাকাউন্ট</a:t>
            </a:r>
          </a:p>
          <a:p>
            <a:pPr>
              <a:buFont typeface="Wingdings" panose="05000000000000000000" pitchFamily="2" charset="2"/>
              <a:buChar char="ü"/>
            </a:pPr>
            <a:r>
              <a:rPr lang="as-IN" sz="2000" dirty="0"/>
              <a:t>রেজিস্টার - অভিযোগ, ভিজিট, অ্যাকাউন্ট খোলা, লেনদেন</a:t>
            </a:r>
          </a:p>
          <a:p>
            <a:pPr>
              <a:buFont typeface="Wingdings" panose="05000000000000000000" pitchFamily="2" charset="2"/>
              <a:buChar char="ü"/>
            </a:pPr>
            <a:r>
              <a:rPr lang="as-IN" sz="2000" dirty="0"/>
              <a:t>অভিযোগ ডেস্ক ইমেল আইডি</a:t>
            </a:r>
          </a:p>
          <a:p>
            <a:pPr>
              <a:buFont typeface="Wingdings" panose="05000000000000000000" pitchFamily="2" charset="2"/>
              <a:buChar char="ü"/>
            </a:pPr>
            <a:r>
              <a:rPr lang="as-IN" sz="2000" dirty="0"/>
              <a:t>গ্রাহকদের জন্য করণীয় এবং করণীয়</a:t>
            </a:r>
            <a:endParaRPr lang="fr-FR" sz="2000" dirty="0"/>
          </a:p>
        </p:txBody>
      </p:sp>
      <p:sp>
        <p:nvSpPr>
          <p:cNvPr id="8" name="Rectangle 7"/>
          <p:cNvSpPr/>
          <p:nvPr/>
        </p:nvSpPr>
        <p:spPr>
          <a:xfrm>
            <a:off x="17416" y="107800"/>
            <a:ext cx="7273145" cy="646331"/>
          </a:xfrm>
          <a:prstGeom prst="rect">
            <a:avLst/>
          </a:prstGeom>
        </p:spPr>
        <p:txBody>
          <a:bodyPr wrap="none">
            <a:spAutoFit/>
          </a:bodyPr>
          <a:lstStyle/>
          <a:p>
            <a:r>
              <a:rPr lang="as-IN" sz="3600" b="1" dirty="0">
                <a:solidFill>
                  <a:schemeClr val="bg1"/>
                </a:solidFill>
                <a:latin typeface="Helvetica" panose="020B0604020202020204" pitchFamily="34" charset="0"/>
                <a:cs typeface="Helvetica" panose="020B0604020202020204" pitchFamily="34" charset="0"/>
              </a:rPr>
              <a:t>বিসি পয়েন্টে বাধ্যতামূলক প্রদর্শন</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38D09043-9F1F-4FE7-BA18-7C37010E55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D606A7D-2FD8-4C88-86FD-62984AEA78C6}"/>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54000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0916"/>
            <a:ext cx="9314916" cy="646331"/>
          </a:xfrm>
          <a:prstGeom prst="rect">
            <a:avLst/>
          </a:prstGeom>
          <a:noFill/>
        </p:spPr>
        <p:txBody>
          <a:bodyPr wrap="square" rtlCol="0">
            <a:spAutoFit/>
          </a:bodyPr>
          <a:lstStyle/>
          <a:p>
            <a:r>
              <a:rPr lang="as-IN" sz="3600" b="1" dirty="0">
                <a:solidFill>
                  <a:srgbClr val="FEFEFE"/>
                </a:solidFill>
                <a:latin typeface="Helvetica" charset="0"/>
                <a:ea typeface="Helvetica" charset="0"/>
                <a:cs typeface="Helvetica" charset="0"/>
              </a:rPr>
              <a:t>মৌলিক ব্যাংকিং নীতি</a:t>
            </a:r>
            <a:endParaRPr lang="en-US" sz="3600" b="1" dirty="0">
              <a:solidFill>
                <a:srgbClr val="FEFEFE"/>
              </a:solidFill>
              <a:latin typeface="Helvetica" charset="0"/>
              <a:ea typeface="Helvetica" charset="0"/>
              <a:cs typeface="Helvetica" charset="0"/>
            </a:endParaRPr>
          </a:p>
        </p:txBody>
      </p:sp>
      <p:sp>
        <p:nvSpPr>
          <p:cNvPr id="5" name="TextBox 3"/>
          <p:cNvSpPr txBox="1"/>
          <p:nvPr/>
        </p:nvSpPr>
        <p:spPr>
          <a:xfrm>
            <a:off x="496389" y="1486099"/>
            <a:ext cx="9314916" cy="2554545"/>
          </a:xfrm>
          <a:prstGeom prst="rect">
            <a:avLst/>
          </a:prstGeom>
          <a:noFill/>
        </p:spPr>
        <p:txBody>
          <a:bodyPr wrap="square" rtlCol="0">
            <a:spAutoFit/>
          </a:bodyPr>
          <a:lstStyle/>
          <a:p>
            <a:pPr>
              <a:buFont typeface="Wingdings" pitchFamily="2" charset="2"/>
              <a:buChar char="ü"/>
            </a:pPr>
            <a:endParaRPr lang="en-IN" sz="2000" dirty="0">
              <a:solidFill>
                <a:srgbClr val="002060"/>
              </a:solidFill>
            </a:endParaRPr>
          </a:p>
          <a:p>
            <a:pPr>
              <a:buFont typeface="Wingdings" pitchFamily="2" charset="2"/>
              <a:buChar char="ü"/>
            </a:pPr>
            <a:r>
              <a:rPr lang="as-IN" sz="2000" dirty="0">
                <a:solidFill>
                  <a:srgbClr val="002060"/>
                </a:solidFill>
              </a:rPr>
              <a:t>ট্রাস্ট- গ্রাহক বিশ্বাস গড়ে তুলুন</a:t>
            </a:r>
            <a:endParaRPr lang="en-US" sz="2000" dirty="0">
              <a:solidFill>
                <a:srgbClr val="002060"/>
              </a:solidFill>
            </a:endParaRPr>
          </a:p>
          <a:p>
            <a:pPr>
              <a:buFont typeface="Wingdings" pitchFamily="2" charset="2"/>
              <a:buChar char="ü"/>
            </a:pPr>
            <a:endParaRPr lang="as-IN" sz="2000" dirty="0">
              <a:solidFill>
                <a:srgbClr val="002060"/>
              </a:solidFill>
            </a:endParaRPr>
          </a:p>
          <a:p>
            <a:pPr>
              <a:buFont typeface="Wingdings" pitchFamily="2" charset="2"/>
              <a:buChar char="ü"/>
            </a:pPr>
            <a:r>
              <a:rPr lang="as-IN" sz="2000" dirty="0">
                <a:solidFill>
                  <a:srgbClr val="002060"/>
                </a:solidFill>
              </a:rPr>
              <a:t>গোপনীয়তা - গ্রাহকের গোপনীয়তা বজায় রাখুন</a:t>
            </a:r>
            <a:endParaRPr lang="en-US" sz="2000" dirty="0">
              <a:solidFill>
                <a:srgbClr val="002060"/>
              </a:solidFill>
            </a:endParaRPr>
          </a:p>
          <a:p>
            <a:pPr>
              <a:buFont typeface="Wingdings" pitchFamily="2" charset="2"/>
              <a:buChar char="ü"/>
            </a:pPr>
            <a:endParaRPr lang="as-IN" sz="2000" dirty="0">
              <a:solidFill>
                <a:srgbClr val="002060"/>
              </a:solidFill>
            </a:endParaRPr>
          </a:p>
          <a:p>
            <a:pPr>
              <a:buFont typeface="Wingdings" pitchFamily="2" charset="2"/>
              <a:buChar char="ü"/>
            </a:pPr>
            <a:r>
              <a:rPr lang="as-IN" sz="2000" dirty="0">
                <a:solidFill>
                  <a:srgbClr val="002060"/>
                </a:solidFill>
              </a:rPr>
              <a:t>পরিষেবা - গ্রাহক পরিষেবা অত্যন্ত গুরুত্বপূর্ণ</a:t>
            </a:r>
            <a:endParaRPr lang="en-US" sz="2000" dirty="0">
              <a:solidFill>
                <a:srgbClr val="002060"/>
              </a:solidFill>
            </a:endParaRPr>
          </a:p>
          <a:p>
            <a:pPr>
              <a:buFont typeface="Wingdings" pitchFamily="2" charset="2"/>
              <a:buChar char="ü"/>
            </a:pPr>
            <a:endParaRPr lang="as-IN" sz="2000" dirty="0">
              <a:solidFill>
                <a:srgbClr val="002060"/>
              </a:solidFill>
            </a:endParaRPr>
          </a:p>
          <a:p>
            <a:pPr>
              <a:buFont typeface="Wingdings" pitchFamily="2" charset="2"/>
              <a:buChar char="ü"/>
            </a:pPr>
            <a:r>
              <a:rPr lang="as-IN" sz="2000" dirty="0">
                <a:solidFill>
                  <a:srgbClr val="002060"/>
                </a:solidFill>
              </a:rPr>
              <a:t>আর্থ-সামাজিক কারণ সম্পর্কে জ্ঞান</a:t>
            </a:r>
            <a:endParaRPr lang="en-IN" sz="2000"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1EC7C68-E92F-4C63-9CA6-B9C7AF39A3E5}"/>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753" y="1355749"/>
            <a:ext cx="10273553" cy="3785652"/>
          </a:xfrm>
          <a:prstGeom prst="rect">
            <a:avLst/>
          </a:prstGeom>
        </p:spPr>
        <p:txBody>
          <a:bodyPr wrap="square">
            <a:spAutoFit/>
          </a:bodyPr>
          <a:lstStyle/>
          <a:p>
            <a:r>
              <a:rPr lang="en-US" sz="2000" b="1" dirty="0">
                <a:solidFill>
                  <a:srgbClr val="000000"/>
                </a:solidFill>
                <a:latin typeface="Calibri" panose="020F0502020204030204" pitchFamily="34" charset="0"/>
              </a:rPr>
              <a:t> </a:t>
            </a:r>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KYC </a:t>
            </a:r>
            <a:r>
              <a:rPr lang="as-IN" sz="2000" dirty="0">
                <a:solidFill>
                  <a:srgbClr val="000000"/>
                </a:solidFill>
                <a:latin typeface="Calibri" panose="020F0502020204030204" pitchFamily="34" charset="0"/>
              </a:rPr>
              <a:t>হল নথি, তথ্য বা তথ্যের স্বাধীন এবং নির্ভরযোগ্য উৎসের মাধ্যমে গ্রাহকের পরিচয় সনাক্তকরণ এবং যাচাই করার মাধ্যম। এর পরিচয় যাচাই করার উদ্দেশ্যে:</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pPr marL="342900" indent="-342900">
              <a:buFontTx/>
              <a:buChar char="-"/>
            </a:pPr>
            <a:r>
              <a:rPr lang="as-IN" sz="2000" dirty="0">
                <a:solidFill>
                  <a:srgbClr val="000000"/>
                </a:solidFill>
                <a:latin typeface="Calibri" panose="020F0502020204030204" pitchFamily="34" charset="0"/>
              </a:rPr>
              <a:t>স্বতন্ত্র গ্রাহক: ব্যাংক গ্রাহকের পরিচয় তথ্য, ঠিকানা এবং সাম্প্রতিক ছবি পাবে। যৌথ হোল্ডার এবং ম্যান্ডেট হোল্ডারদের জন্যও অনুরূপ তথ্য প্রদান করতে হবে।</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pPr marL="342900" indent="-342900">
              <a:buFontTx/>
              <a:buChar char="-"/>
            </a:pPr>
            <a:r>
              <a:rPr lang="as-IN" sz="2000" dirty="0">
                <a:solidFill>
                  <a:srgbClr val="000000"/>
                </a:solidFill>
                <a:latin typeface="Calibri" panose="020F0502020204030204" pitchFamily="34" charset="0"/>
              </a:rPr>
              <a:t>অ-ব্যক্তি গ্রাহক: ব্যাঙ্ক সত্তা, অপারেটিং ঠিকানা, অনুমোদিত স্বাক্ষরকারী এবং সুবিধাভোগী মালিকদের আইনি অবস্থা যাচাই করতে শনাক্তকরণ ডেটা পাবে।</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r>
              <a:rPr lang="as-IN" sz="2000" dirty="0">
                <a:solidFill>
                  <a:srgbClr val="000000"/>
                </a:solidFill>
                <a:latin typeface="Calibri" panose="020F0502020204030204" pitchFamily="34" charset="0"/>
              </a:rPr>
              <a:t>গ্রাহক যে কর্মসংস্থান/ব্যবসা করেন তার প্রকৃতি এবং ব্যাঙ্কে অ্যাকাউন্ট খোলার উদ্দেশ্য সম্পর্কেও তথ্য প্রয়োজন।</a:t>
            </a:r>
            <a:r>
              <a:rPr lang="en-US" sz="2000" dirty="0">
                <a:solidFill>
                  <a:srgbClr val="000000"/>
                </a:solidFill>
                <a:latin typeface="Calibri" panose="020F0502020204030204" pitchFamily="34" charset="0"/>
              </a:rPr>
              <a:t> </a:t>
            </a:r>
          </a:p>
        </p:txBody>
      </p:sp>
      <p:sp>
        <p:nvSpPr>
          <p:cNvPr id="7" name="Rectangle 6"/>
          <p:cNvSpPr/>
          <p:nvPr/>
        </p:nvSpPr>
        <p:spPr>
          <a:xfrm>
            <a:off x="0" y="98624"/>
            <a:ext cx="5376783" cy="646331"/>
          </a:xfrm>
          <a:prstGeom prst="rect">
            <a:avLst/>
          </a:prstGeom>
        </p:spPr>
        <p:txBody>
          <a:bodyPr wrap="square">
            <a:spAutoFit/>
          </a:bodyPr>
          <a:lstStyle/>
          <a:p>
            <a:r>
              <a:rPr lang="en-US" sz="3600" b="1" dirty="0">
                <a:solidFill>
                  <a:schemeClr val="bg1"/>
                </a:solidFill>
                <a:latin typeface="Helvetica" panose="020B0604020202020204" pitchFamily="34" charset="0"/>
                <a:cs typeface="Helvetica" panose="020B0604020202020204" pitchFamily="34" charset="0"/>
              </a:rPr>
              <a:t>KYC </a:t>
            </a:r>
            <a:r>
              <a:rPr lang="as-IN" sz="3600" b="1" dirty="0">
                <a:solidFill>
                  <a:schemeClr val="bg1"/>
                </a:solidFill>
                <a:latin typeface="Helvetica" panose="020B0604020202020204" pitchFamily="34" charset="0"/>
                <a:cs typeface="Helvetica" panose="020B0604020202020204" pitchFamily="34" charset="0"/>
              </a:rPr>
              <a:t>এর গুরুত্ব</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1" name="Picture 40">
            <a:extLst>
              <a:ext uri="{FF2B5EF4-FFF2-40B4-BE49-F238E27FC236}">
                <a16:creationId xmlns:a16="http://schemas.microsoft.com/office/drawing/2014/main" id="{1CF84811-C5CC-4F7C-A819-1D773D8520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768CDE3-B950-4338-AB63-ACC2F5985D67}"/>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7455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9676"/>
            <a:ext cx="12048565" cy="5016758"/>
          </a:xfrm>
          <a:prstGeom prst="rect">
            <a:avLst/>
          </a:prstGeom>
        </p:spPr>
        <p:txBody>
          <a:bodyPr wrap="square">
            <a:spAutoFit/>
          </a:bodyPr>
          <a:lstStyle/>
          <a:p>
            <a:pPr algn="just">
              <a:defRPr/>
            </a:pPr>
            <a:r>
              <a:rPr lang="as-IN" sz="2000" dirty="0"/>
              <a:t>ব্যাঙ্কগুলি সাধারণত নিম্নলিখিত চারটি মূল উপাদানকে অন্তর্ভুক্ত করে তাদের </a:t>
            </a:r>
            <a:r>
              <a:rPr lang="en-US" sz="2000" dirty="0"/>
              <a:t>KYC </a:t>
            </a:r>
            <a:r>
              <a:rPr lang="as-IN" sz="2000" dirty="0"/>
              <a:t>নীতিগুলি তৈরি করে:</a:t>
            </a:r>
            <a:endParaRPr lang="en-US" sz="2000" dirty="0"/>
          </a:p>
          <a:p>
            <a:pPr algn="just">
              <a:defRPr/>
            </a:pPr>
            <a:endParaRPr lang="en-IN" sz="2000" dirty="0"/>
          </a:p>
          <a:p>
            <a:pPr algn="just">
              <a:defRPr/>
            </a:pPr>
            <a:r>
              <a:rPr lang="as-IN" sz="2000" b="1" dirty="0"/>
              <a:t>গ্রাহক গ্রহণ নীতি</a:t>
            </a:r>
            <a:r>
              <a:rPr lang="en-US" sz="2000" dirty="0"/>
              <a:t>; </a:t>
            </a:r>
            <a:r>
              <a:rPr lang="as-IN" sz="2000" dirty="0"/>
              <a:t>শুধুমাত্র সেই ক্লায়েন্টদের গ্রহণ করুন যাদের পরিচয় ক্লায়েন্টের ঝুঁকি প্রোফাইলের জন্য উপযুক্ত যথাযথ অধ্যবসায় পরিচালনার মাধ্যমে প্রতিষ্ঠিত হয়েছে। যেখানে বিনিয়োগকারী একজন নতুন বিনিয়োগকারী, সেখানে প্রাক অ্যাকাউন্ট খোলার </a:t>
            </a:r>
            <a:r>
              <a:rPr lang="en-US" sz="2000" dirty="0"/>
              <a:t>KYC </a:t>
            </a:r>
            <a:r>
              <a:rPr lang="as-IN" sz="2000" dirty="0"/>
              <a:t>ডকুমেন্টেশন এবং পদ্ধতিগুলি পরিচালনা করা হয়েছে তা নিশ্চিত করার পরেই অ্যাকাউন্ট খুলতে হবে।</a:t>
            </a:r>
            <a:endParaRPr lang="en-US" sz="2000" dirty="0"/>
          </a:p>
          <a:p>
            <a:pPr algn="just">
              <a:defRPr/>
            </a:pPr>
            <a:endParaRPr lang="en-IN" sz="2000" dirty="0"/>
          </a:p>
          <a:p>
            <a:pPr algn="just">
              <a:defRPr/>
            </a:pPr>
            <a:r>
              <a:rPr lang="as-IN" sz="2000" b="1" dirty="0"/>
              <a:t>গ্রাহক শনাক্তকরণ পদ্ধতি</a:t>
            </a:r>
            <a:r>
              <a:rPr lang="en-US" sz="2000" b="1" dirty="0"/>
              <a:t>;</a:t>
            </a:r>
            <a:r>
              <a:rPr lang="en-US" sz="2000" dirty="0"/>
              <a:t> </a:t>
            </a:r>
            <a:r>
              <a:rPr lang="as-IN" sz="2000" dirty="0"/>
              <a:t>ব্যাঙ্কগুলিকে গ্রাহক শনাক্তকরণ পদ্ধতিটি স্পষ্টভাবে বানান করতে হবে যা বিভিন্ন পর্যায়ে বাহিত হবে অর্থাৎ একটি ব্যাঙ্কিং সম্পর্ক স্থাপন করার সময়</a:t>
            </a:r>
            <a:endParaRPr lang="en-US" sz="2000" dirty="0"/>
          </a:p>
          <a:p>
            <a:pPr algn="just">
              <a:defRPr/>
            </a:pPr>
            <a:endParaRPr lang="en-IN" sz="2000" dirty="0"/>
          </a:p>
          <a:p>
            <a:pPr algn="just">
              <a:defRPr/>
            </a:pPr>
            <a:r>
              <a:rPr lang="as-IN" sz="2000" b="1" dirty="0"/>
              <a:t>লেনদেন পর্যবেক্ষণ</a:t>
            </a:r>
            <a:r>
              <a:rPr lang="en-US" sz="2000" dirty="0"/>
              <a:t>: </a:t>
            </a:r>
            <a:r>
              <a:rPr lang="as-IN" sz="2000" dirty="0"/>
              <a:t>লেনদেন পর্যবেক্ষণকে "সন্দেহজনক লেনদেন সনাক্ত করার জন্য একটি আনুষ্ঠানিক প্রক্রিয়া এবং অভ্যন্তরীণভাবে রিপোর্ট করার জন্য একটি পদ্ধতি" হিসাবে সংজ্ঞায়িত করা যেতে পারে৷ মনিটরিং মানে হল একটি </a:t>
            </a:r>
            <a:r>
              <a:rPr lang="en-US" sz="2000" dirty="0"/>
              <a:t>AML </a:t>
            </a:r>
            <a:r>
              <a:rPr lang="as-IN" sz="2000" dirty="0"/>
              <a:t>থেকে লেনদেনগুলি সন্দেহজনক বলে মনে হচ্ছে কিনা তা সনাক্ত করার জন্য একটি গ্রাহকের লেনদেনের বিশ্লেষণ।</a:t>
            </a:r>
            <a:r>
              <a:rPr lang="en-US" sz="2000" dirty="0"/>
              <a:t> </a:t>
            </a:r>
          </a:p>
          <a:p>
            <a:pPr algn="just">
              <a:defRPr/>
            </a:pPr>
            <a:endParaRPr lang="en-IN" sz="2000" dirty="0"/>
          </a:p>
          <a:p>
            <a:pPr algn="just">
              <a:defRPr/>
            </a:pPr>
            <a:r>
              <a:rPr lang="as-IN" sz="2000" b="1" dirty="0"/>
              <a:t>ঝুকি ব্যবস্থাপনা.</a:t>
            </a:r>
            <a:r>
              <a:rPr lang="en-US" sz="2000" b="1" dirty="0"/>
              <a:t> :</a:t>
            </a:r>
            <a:r>
              <a:rPr lang="en-US" sz="2000" dirty="0"/>
              <a:t> </a:t>
            </a:r>
            <a:r>
              <a:rPr lang="as-IN" sz="2000" dirty="0"/>
              <a:t>কার্যকরী কেওয়াইসি-তে গ্রাহকের পরিচয়, তাদের আর্থিক ক্রিয়াকলাপ এবং তারা যে ঝুঁকি তৈরি করে তা জানা জড়িত। এছাড়াও অ্যাকাউন্ট খোলার সময় অবশ্যই আমাদের যথাযথ অধ্যবসায় নিশ্চিত করতে হবে।</a:t>
            </a:r>
            <a:endParaRPr lang="en-IN" sz="2000" dirty="0"/>
          </a:p>
        </p:txBody>
      </p:sp>
      <p:sp>
        <p:nvSpPr>
          <p:cNvPr id="3" name="Rectangle 2"/>
          <p:cNvSpPr/>
          <p:nvPr/>
        </p:nvSpPr>
        <p:spPr>
          <a:xfrm>
            <a:off x="17070" y="121926"/>
            <a:ext cx="5270995" cy="646331"/>
          </a:xfrm>
          <a:prstGeom prst="rect">
            <a:avLst/>
          </a:prstGeom>
        </p:spPr>
        <p:txBody>
          <a:bodyPr wrap="none">
            <a:spAutoFit/>
          </a:bodyPr>
          <a:lstStyle/>
          <a:p>
            <a:r>
              <a:rPr lang="en-US" sz="3600" b="1" dirty="0">
                <a:solidFill>
                  <a:schemeClr val="bg1"/>
                </a:solidFill>
                <a:latin typeface="Helvetica" panose="020B0604020202020204" pitchFamily="34" charset="0"/>
                <a:cs typeface="Helvetica" panose="020B0604020202020204" pitchFamily="34" charset="0"/>
              </a:rPr>
              <a:t>KYC </a:t>
            </a:r>
            <a:r>
              <a:rPr lang="as-IN" sz="3600" b="1" dirty="0">
                <a:solidFill>
                  <a:schemeClr val="bg1"/>
                </a:solidFill>
                <a:latin typeface="Helvetica" panose="020B0604020202020204" pitchFamily="34" charset="0"/>
                <a:cs typeface="Helvetica" panose="020B0604020202020204" pitchFamily="34" charset="0"/>
              </a:rPr>
              <a:t>নীতির মূল উপাদান</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2F317CDB-555A-447F-A092-239A0835D3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89A0ADC-5D9E-43A0-A188-DCE260C2E807}"/>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03336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96" y="6109763"/>
            <a:ext cx="9052561" cy="421269"/>
          </a:xfrm>
          <a:prstGeom prst="rect">
            <a:avLst/>
          </a:prstGeom>
          <a:ln>
            <a:solidFill>
              <a:schemeClr val="accent1"/>
            </a:solidFill>
          </a:ln>
        </p:spPr>
        <p:txBody>
          <a:bodyPr wrap="square" tIns="0" bIns="0" anchor="ctr">
            <a:spAutoFit/>
          </a:bodyPr>
          <a:lstStyle/>
          <a:p>
            <a:pPr marL="119063" lvl="0" algn="ctr">
              <a:lnSpc>
                <a:spcPct val="90000"/>
              </a:lnSpc>
              <a:spcBef>
                <a:spcPts val="300"/>
              </a:spcBef>
            </a:pPr>
            <a:r>
              <a:rPr lang="as-IN" sz="1500" b="1" u="sng" dirty="0">
                <a:solidFill>
                  <a:srgbClr val="0070C0"/>
                </a:solidFill>
              </a:rPr>
              <a:t>প্রতিটি এজেন্ট / ব্যাঙ্ক স্টাফ / বিজনেস করেসপন্ডেন্ট (</a:t>
            </a:r>
            <a:r>
              <a:rPr lang="en-US" sz="1500" b="1" u="sng" dirty="0">
                <a:solidFill>
                  <a:srgbClr val="0070C0"/>
                </a:solidFill>
              </a:rPr>
              <a:t>BC) / </a:t>
            </a:r>
            <a:r>
              <a:rPr lang="as-IN" sz="1500" b="1" u="sng" dirty="0">
                <a:solidFill>
                  <a:srgbClr val="0070C0"/>
                </a:solidFill>
              </a:rPr>
              <a:t>বিজনেস ফ্যাসিলিটেটর (</a:t>
            </a:r>
            <a:r>
              <a:rPr lang="en-US" sz="1500" b="1" u="sng" dirty="0">
                <a:solidFill>
                  <a:srgbClr val="0070C0"/>
                </a:solidFill>
              </a:rPr>
              <a:t>BF) </a:t>
            </a:r>
            <a:r>
              <a:rPr lang="as-IN" sz="1500" b="1" u="sng" dirty="0">
                <a:solidFill>
                  <a:srgbClr val="0070C0"/>
                </a:solidFill>
              </a:rPr>
              <a:t>আধার সম্মতি নিশ্চিত করার জন্য দায়ী</a:t>
            </a:r>
            <a:r>
              <a:rPr lang="en-US" sz="1500" b="1" u="sng" dirty="0">
                <a:solidFill>
                  <a:prstClr val="black"/>
                </a:solidFill>
              </a:rPr>
              <a:t> – </a:t>
            </a:r>
            <a:r>
              <a:rPr lang="as-IN" sz="1500" b="1" u="sng" dirty="0">
                <a:solidFill>
                  <a:srgbClr val="C00000"/>
                </a:solidFill>
              </a:rPr>
              <a:t>কোন অ-সম্মতি কঠোর ব্যবস্থা / জরিমানা হতে পারে.</a:t>
            </a:r>
            <a:endParaRPr lang="en-US" sz="1500" b="1" u="sng" dirty="0">
              <a:solidFill>
                <a:srgbClr val="C00000"/>
              </a:solidFill>
            </a:endParaRPr>
          </a:p>
        </p:txBody>
      </p:sp>
      <p:sp>
        <p:nvSpPr>
          <p:cNvPr id="5" name="Rectangle 4"/>
          <p:cNvSpPr/>
          <p:nvPr/>
        </p:nvSpPr>
        <p:spPr>
          <a:xfrm>
            <a:off x="319317" y="1865030"/>
            <a:ext cx="4140000" cy="211398"/>
          </a:xfrm>
          <a:prstGeom prst="rect">
            <a:avLst/>
          </a:prstGeom>
          <a:solidFill>
            <a:srgbClr val="068841"/>
          </a:solidFill>
          <a:ln>
            <a:solidFill>
              <a:srgbClr val="068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b="1" dirty="0">
                <a:solidFill>
                  <a:schemeClr val="bg1"/>
                </a:solidFill>
              </a:rPr>
              <a:t>করবেন</a:t>
            </a:r>
            <a:endParaRPr lang="en-IN" sz="1600" b="1" dirty="0">
              <a:solidFill>
                <a:schemeClr val="bg1"/>
              </a:solidFill>
            </a:endParaRPr>
          </a:p>
        </p:txBody>
      </p:sp>
      <p:sp>
        <p:nvSpPr>
          <p:cNvPr id="6" name="Rectangle 5"/>
          <p:cNvSpPr/>
          <p:nvPr/>
        </p:nvSpPr>
        <p:spPr>
          <a:xfrm>
            <a:off x="4585792" y="1868795"/>
            <a:ext cx="4140000" cy="2151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b="1" dirty="0">
                <a:solidFill>
                  <a:schemeClr val="bg1"/>
                </a:solidFill>
              </a:rPr>
              <a:t>না</a:t>
            </a:r>
            <a:endParaRPr lang="en-IN" sz="1600" b="1" dirty="0">
              <a:solidFill>
                <a:schemeClr val="bg1"/>
              </a:solidFill>
            </a:endParaRPr>
          </a:p>
        </p:txBody>
      </p:sp>
      <p:sp>
        <p:nvSpPr>
          <p:cNvPr id="7" name="Rectangle 6"/>
          <p:cNvSpPr/>
          <p:nvPr/>
        </p:nvSpPr>
        <p:spPr>
          <a:xfrm>
            <a:off x="892073" y="2866158"/>
            <a:ext cx="3228647" cy="672430"/>
          </a:xfrm>
          <a:prstGeom prst="rect">
            <a:avLst/>
          </a:prstGeom>
          <a:solidFill>
            <a:srgbClr val="C3F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dirty="0">
                <a:solidFill>
                  <a:schemeClr val="tx1"/>
                </a:solidFill>
              </a:rPr>
              <a:t>গ্রাহককে অবহিত করুন</a:t>
            </a:r>
            <a:r>
              <a:rPr lang="en-IN" sz="1400" dirty="0">
                <a:solidFill>
                  <a:schemeClr val="tx1"/>
                </a:solidFill>
              </a:rPr>
              <a:t> </a:t>
            </a:r>
            <a:r>
              <a:rPr lang="as-IN" sz="1400" b="1" i="1" u="sng" dirty="0">
                <a:solidFill>
                  <a:schemeClr val="tx1"/>
                </a:solidFill>
              </a:rPr>
              <a:t>উদ্দেশ্য</a:t>
            </a:r>
            <a:r>
              <a:rPr lang="en-IN" sz="1400" dirty="0">
                <a:solidFill>
                  <a:schemeClr val="tx1"/>
                </a:solidFill>
              </a:rPr>
              <a:t> </a:t>
            </a:r>
            <a:r>
              <a:rPr lang="as-IN" sz="1400" dirty="0">
                <a:solidFill>
                  <a:schemeClr val="tx1"/>
                </a:solidFill>
              </a:rPr>
              <a:t>আধার নেওয়ার, মধ্যে</a:t>
            </a:r>
            <a:r>
              <a:rPr lang="en-IN" sz="1400" dirty="0">
                <a:solidFill>
                  <a:schemeClr val="tx1"/>
                </a:solidFill>
              </a:rPr>
              <a:t> </a:t>
            </a:r>
            <a:r>
              <a:rPr lang="as-IN" sz="1400" b="1" i="1" u="sng" dirty="0">
                <a:solidFill>
                  <a:srgbClr val="C00000"/>
                </a:solidFill>
              </a:rPr>
              <a:t>স্থানীয় ভাষা</a:t>
            </a:r>
            <a:r>
              <a:rPr lang="en-IN" sz="1400" b="1" i="1" dirty="0">
                <a:solidFill>
                  <a:srgbClr val="C00000"/>
                </a:solidFill>
              </a:rPr>
              <a:t> </a:t>
            </a:r>
            <a:r>
              <a:rPr lang="as-IN" sz="1400" dirty="0">
                <a:solidFill>
                  <a:schemeClr val="tx1"/>
                </a:solidFill>
              </a:rPr>
              <a:t>গ্রাহকের কাছে বোধগম্য</a:t>
            </a:r>
            <a:r>
              <a:rPr lang="en-IN" sz="1400" dirty="0">
                <a:solidFill>
                  <a:schemeClr val="tx1"/>
                </a:solidFill>
              </a:rPr>
              <a:t> </a:t>
            </a:r>
          </a:p>
        </p:txBody>
      </p:sp>
      <p:sp>
        <p:nvSpPr>
          <p:cNvPr id="8" name="Rectangle 7"/>
          <p:cNvSpPr/>
          <p:nvPr/>
        </p:nvSpPr>
        <p:spPr>
          <a:xfrm>
            <a:off x="908044" y="2123990"/>
            <a:ext cx="3228647" cy="672430"/>
          </a:xfrm>
          <a:prstGeom prst="rect">
            <a:avLst/>
          </a:prstGeom>
          <a:solidFill>
            <a:srgbClr val="9FFBC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dirty="0">
                <a:solidFill>
                  <a:schemeClr val="tx1"/>
                </a:solidFill>
              </a:rPr>
              <a:t>দেওয়া হলেই আধার গ্রহণ করুন</a:t>
            </a:r>
            <a:r>
              <a:rPr lang="en-IN" sz="1400" dirty="0">
                <a:solidFill>
                  <a:schemeClr val="tx1"/>
                </a:solidFill>
              </a:rPr>
              <a:t> </a:t>
            </a:r>
            <a:r>
              <a:rPr lang="as-IN" sz="1400" b="1" i="1" u="sng" dirty="0">
                <a:solidFill>
                  <a:schemeClr val="tx1"/>
                </a:solidFill>
              </a:rPr>
              <a:t>স্বেচ্ছায়</a:t>
            </a:r>
            <a:r>
              <a:rPr lang="en-US" sz="1400" b="1" i="1" u="sng" dirty="0">
                <a:solidFill>
                  <a:schemeClr val="tx1"/>
                </a:solidFill>
              </a:rPr>
              <a:t> </a:t>
            </a:r>
            <a:r>
              <a:rPr lang="en-IN" sz="1400" dirty="0">
                <a:solidFill>
                  <a:schemeClr val="tx1"/>
                </a:solidFill>
              </a:rPr>
              <a:t> </a:t>
            </a:r>
            <a:r>
              <a:rPr lang="as-IN" sz="1400" dirty="0">
                <a:solidFill>
                  <a:schemeClr val="tx1"/>
                </a:solidFill>
              </a:rPr>
              <a:t>গ্রাহক পোস্ট অফার দ্বারা</a:t>
            </a:r>
            <a:r>
              <a:rPr lang="en-IN" sz="1400" dirty="0">
                <a:solidFill>
                  <a:schemeClr val="tx1"/>
                </a:solidFill>
              </a:rPr>
              <a:t> </a:t>
            </a:r>
            <a:r>
              <a:rPr lang="as-IN" sz="1400" b="1" i="1" u="sng" dirty="0">
                <a:solidFill>
                  <a:srgbClr val="C00000"/>
                </a:solidFill>
              </a:rPr>
              <a:t>বিকল্প</a:t>
            </a:r>
            <a:r>
              <a:rPr lang="en-US" sz="1400" b="1" i="1" u="sng" dirty="0">
                <a:solidFill>
                  <a:srgbClr val="C00000"/>
                </a:solidFill>
              </a:rPr>
              <a:t> </a:t>
            </a:r>
            <a:r>
              <a:rPr lang="en-IN" sz="1400" b="1" i="1" u="sng" dirty="0">
                <a:solidFill>
                  <a:srgbClr val="C00000"/>
                </a:solidFill>
              </a:rPr>
              <a:t>*</a:t>
            </a:r>
            <a:r>
              <a:rPr lang="en-IN" sz="1400" dirty="0">
                <a:solidFill>
                  <a:schemeClr val="tx1"/>
                </a:solidFill>
              </a:rPr>
              <a:t> </a:t>
            </a:r>
          </a:p>
        </p:txBody>
      </p:sp>
      <p:sp>
        <p:nvSpPr>
          <p:cNvPr id="9" name="Rectangle 8"/>
          <p:cNvSpPr/>
          <p:nvPr/>
        </p:nvSpPr>
        <p:spPr>
          <a:xfrm>
            <a:off x="896014" y="3609813"/>
            <a:ext cx="3228647" cy="672430"/>
          </a:xfrm>
          <a:prstGeom prst="rect">
            <a:avLst/>
          </a:prstGeom>
          <a:solidFill>
            <a:srgbClr val="DAF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dirty="0">
                <a:solidFill>
                  <a:schemeClr val="tx1"/>
                </a:solidFill>
              </a:rPr>
              <a:t>জানান এবং সংগ্রহ করুন</a:t>
            </a:r>
            <a:r>
              <a:rPr lang="en-IN" sz="1400" dirty="0">
                <a:solidFill>
                  <a:schemeClr val="tx1"/>
                </a:solidFill>
              </a:rPr>
              <a:t> </a:t>
            </a:r>
            <a:r>
              <a:rPr lang="as-IN" sz="1400" b="1" i="1" u="sng" dirty="0">
                <a:solidFill>
                  <a:schemeClr val="tx1"/>
                </a:solidFill>
              </a:rPr>
              <a:t>গ্রাহকের সম্মতি</a:t>
            </a:r>
            <a:r>
              <a:rPr lang="en-IN" sz="1400" dirty="0">
                <a:solidFill>
                  <a:schemeClr val="tx1"/>
                </a:solidFill>
              </a:rPr>
              <a:t> </a:t>
            </a:r>
            <a:r>
              <a:rPr lang="as-IN" sz="1400" b="1" i="1" u="sng" dirty="0">
                <a:solidFill>
                  <a:srgbClr val="C00000"/>
                </a:solidFill>
              </a:rPr>
              <a:t>স্বেচ্ছায় জমা দেওয়ার আগে</a:t>
            </a:r>
            <a:r>
              <a:rPr lang="en-IN" sz="1400" b="1" i="1" u="sng" dirty="0">
                <a:solidFill>
                  <a:srgbClr val="C00000"/>
                </a:solidFill>
              </a:rPr>
              <a:t> </a:t>
            </a:r>
            <a:r>
              <a:rPr lang="as-IN" sz="1400" dirty="0">
                <a:solidFill>
                  <a:schemeClr val="tx1"/>
                </a:solidFill>
              </a:rPr>
              <a:t>আধার</a:t>
            </a:r>
            <a:endParaRPr lang="en-IN" sz="1400" dirty="0">
              <a:solidFill>
                <a:schemeClr val="tx1"/>
              </a:solidFill>
            </a:endParaRPr>
          </a:p>
        </p:txBody>
      </p:sp>
      <p:sp>
        <p:nvSpPr>
          <p:cNvPr id="10" name="Rectangle 9"/>
          <p:cNvSpPr/>
          <p:nvPr/>
        </p:nvSpPr>
        <p:spPr>
          <a:xfrm>
            <a:off x="896014" y="4360212"/>
            <a:ext cx="3228647" cy="672430"/>
          </a:xfrm>
          <a:prstGeom prst="rect">
            <a:avLst/>
          </a:prstGeom>
          <a:solidFill>
            <a:srgbClr val="DFFDE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dirty="0">
                <a:solidFill>
                  <a:schemeClr val="tx1"/>
                </a:solidFill>
              </a:rPr>
              <a:t>আধার শুধুমাত্র জন্য ব্যবহার করা উচিত</a:t>
            </a:r>
            <a:r>
              <a:rPr lang="en-IN" sz="1400" dirty="0">
                <a:solidFill>
                  <a:schemeClr val="tx1"/>
                </a:solidFill>
              </a:rPr>
              <a:t> </a:t>
            </a:r>
            <a:r>
              <a:rPr lang="as-IN" sz="1400" b="1" i="1" u="sng" dirty="0">
                <a:solidFill>
                  <a:srgbClr val="C00000"/>
                </a:solidFill>
              </a:rPr>
              <a:t>উদ্দেশ্য অবহিত</a:t>
            </a:r>
            <a:r>
              <a:rPr lang="en-IN" sz="1400" dirty="0">
                <a:solidFill>
                  <a:schemeClr val="tx1"/>
                </a:solidFill>
              </a:rPr>
              <a:t>  </a:t>
            </a:r>
            <a:r>
              <a:rPr lang="as-IN" sz="1400" dirty="0">
                <a:solidFill>
                  <a:schemeClr val="tx1"/>
                </a:solidFill>
              </a:rPr>
              <a:t>খরিদ্দারের প্রতি</a:t>
            </a:r>
            <a:endParaRPr lang="en-IN" sz="1400" dirty="0">
              <a:solidFill>
                <a:schemeClr val="tx1"/>
              </a:solidFill>
            </a:endParaRPr>
          </a:p>
        </p:txBody>
      </p:sp>
      <p:sp>
        <p:nvSpPr>
          <p:cNvPr id="11" name="Rectangle 10"/>
          <p:cNvSpPr/>
          <p:nvPr/>
        </p:nvSpPr>
        <p:spPr>
          <a:xfrm>
            <a:off x="902622" y="5071242"/>
            <a:ext cx="3228647" cy="672430"/>
          </a:xfrm>
          <a:prstGeom prst="rect">
            <a:avLst/>
          </a:prstGeom>
          <a:solidFill>
            <a:srgbClr val="E7FD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dirty="0">
                <a:solidFill>
                  <a:schemeClr val="tx1"/>
                </a:solidFill>
              </a:rPr>
              <a:t>সর্বদা</a:t>
            </a:r>
            <a:r>
              <a:rPr lang="en-IN" sz="1400" dirty="0">
                <a:solidFill>
                  <a:schemeClr val="tx1"/>
                </a:solidFill>
              </a:rPr>
              <a:t> </a:t>
            </a:r>
            <a:r>
              <a:rPr lang="as-IN" sz="1400" b="1" i="1" u="sng" dirty="0">
                <a:solidFill>
                  <a:srgbClr val="C00000"/>
                </a:solidFill>
              </a:rPr>
              <a:t>গোপনীয়তা নিশ্চিত করুন</a:t>
            </a:r>
            <a:r>
              <a:rPr lang="en-IN" sz="1400" b="1" i="1" u="sng" dirty="0">
                <a:solidFill>
                  <a:srgbClr val="C00000"/>
                </a:solidFill>
              </a:rPr>
              <a:t> </a:t>
            </a:r>
            <a:r>
              <a:rPr lang="as-IN" sz="1400" dirty="0">
                <a:solidFill>
                  <a:schemeClr val="tx1"/>
                </a:solidFill>
              </a:rPr>
              <a:t>গ্রাহকের আধার ডেটা।</a:t>
            </a:r>
            <a:endParaRPr lang="en-IN" sz="1400" dirty="0">
              <a:solidFill>
                <a:schemeClr val="tx1"/>
              </a:solidFill>
            </a:endParaRPr>
          </a:p>
        </p:txBody>
      </p:sp>
      <p:sp>
        <p:nvSpPr>
          <p:cNvPr id="12" name="Rectangle 11"/>
          <p:cNvSpPr/>
          <p:nvPr/>
        </p:nvSpPr>
        <p:spPr>
          <a:xfrm>
            <a:off x="5498159" y="2838453"/>
            <a:ext cx="3228647" cy="672430"/>
          </a:xfrm>
          <a:prstGeom prst="rect">
            <a:avLst/>
          </a:prstGeom>
          <a:solidFill>
            <a:srgbClr val="FFD5D5">
              <a:alpha val="8470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b="1" u="sng" dirty="0">
                <a:solidFill>
                  <a:schemeClr val="tx1"/>
                </a:solidFill>
              </a:rPr>
              <a:t>কখনো সঞ্চয় করবেন না</a:t>
            </a:r>
            <a:r>
              <a:rPr lang="en-IN" sz="1400" b="1" dirty="0">
                <a:solidFill>
                  <a:schemeClr val="tx1"/>
                </a:solidFill>
              </a:rPr>
              <a:t> </a:t>
            </a:r>
            <a:r>
              <a:rPr lang="as-IN" sz="1400" b="1" i="1" u="sng" dirty="0">
                <a:solidFill>
                  <a:srgbClr val="0070C0"/>
                </a:solidFill>
              </a:rPr>
              <a:t>আধার কপি</a:t>
            </a:r>
            <a:r>
              <a:rPr lang="en-IN" sz="1400" b="1" i="1" u="sng" dirty="0">
                <a:solidFill>
                  <a:srgbClr val="0070C0"/>
                </a:solidFill>
              </a:rPr>
              <a:t> </a:t>
            </a:r>
            <a:r>
              <a:rPr lang="as-IN" sz="1400" dirty="0">
                <a:solidFill>
                  <a:schemeClr val="tx1"/>
                </a:solidFill>
              </a:rPr>
              <a:t>শাখায়, ল্যাপটপ/ডেস্কটপ, মোবাইল ফোন বা কোনো পোর্টেবল স্টোরেজ ডিভাইস।</a:t>
            </a:r>
            <a:r>
              <a:rPr lang="en-IN" sz="1400" dirty="0">
                <a:solidFill>
                  <a:schemeClr val="tx1"/>
                </a:solidFill>
              </a:rPr>
              <a:t> </a:t>
            </a:r>
          </a:p>
        </p:txBody>
      </p:sp>
      <p:sp>
        <p:nvSpPr>
          <p:cNvPr id="13" name="Rectangle 12"/>
          <p:cNvSpPr/>
          <p:nvPr/>
        </p:nvSpPr>
        <p:spPr>
          <a:xfrm>
            <a:off x="5498158" y="2129496"/>
            <a:ext cx="3228647" cy="672430"/>
          </a:xfrm>
          <a:prstGeom prst="rect">
            <a:avLst/>
          </a:prstGeom>
          <a:solidFill>
            <a:srgbClr val="FFD5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b="1" u="sng" dirty="0">
                <a:solidFill>
                  <a:schemeClr val="tx1"/>
                </a:solidFill>
              </a:rPr>
              <a:t>কখনো শেয়ার করবেন না</a:t>
            </a:r>
            <a:r>
              <a:rPr lang="en-IN" sz="1400" b="1" u="sng" dirty="0">
                <a:solidFill>
                  <a:schemeClr val="tx1"/>
                </a:solidFill>
              </a:rPr>
              <a:t> </a:t>
            </a:r>
            <a:r>
              <a:rPr lang="as-IN" sz="1400" dirty="0">
                <a:solidFill>
                  <a:schemeClr val="tx1"/>
                </a:solidFill>
              </a:rPr>
              <a:t>গ্রাহকের আধার তথ্যের সাথে যেকোন</a:t>
            </a:r>
            <a:r>
              <a:rPr lang="en-IN" sz="1400" dirty="0">
                <a:solidFill>
                  <a:schemeClr val="tx1"/>
                </a:solidFill>
              </a:rPr>
              <a:t> </a:t>
            </a:r>
            <a:r>
              <a:rPr lang="as-IN" sz="1400" b="1" i="1" u="sng" dirty="0">
                <a:solidFill>
                  <a:srgbClr val="0070C0"/>
                </a:solidFill>
              </a:rPr>
              <a:t>তৃতীয় পক্ষ</a:t>
            </a:r>
            <a:r>
              <a:rPr lang="en-IN" sz="1400" b="1" i="1" u="sng" dirty="0">
                <a:solidFill>
                  <a:srgbClr val="0070C0"/>
                </a:solidFill>
              </a:rPr>
              <a:t> </a:t>
            </a:r>
            <a:r>
              <a:rPr lang="as-IN" sz="1400" dirty="0">
                <a:solidFill>
                  <a:schemeClr val="tx1"/>
                </a:solidFill>
              </a:rPr>
              <a:t>বা</a:t>
            </a:r>
            <a:r>
              <a:rPr lang="en-IN" sz="1400" dirty="0">
                <a:solidFill>
                  <a:schemeClr val="tx1"/>
                </a:solidFill>
              </a:rPr>
              <a:t> </a:t>
            </a:r>
            <a:r>
              <a:rPr lang="as-IN" sz="1400" b="1" i="1" u="sng" dirty="0">
                <a:solidFill>
                  <a:srgbClr val="0070C0"/>
                </a:solidFill>
              </a:rPr>
              <a:t>ই-মেইল, ফোন ইত্যাদির মাধ্যমে</a:t>
            </a:r>
            <a:endParaRPr lang="en-IN" sz="1400" b="1" i="1" u="sng" dirty="0">
              <a:solidFill>
                <a:srgbClr val="0070C0"/>
              </a:solidFill>
            </a:endParaRPr>
          </a:p>
        </p:txBody>
      </p:sp>
      <p:sp>
        <p:nvSpPr>
          <p:cNvPr id="14" name="Rectangle 13"/>
          <p:cNvSpPr/>
          <p:nvPr/>
        </p:nvSpPr>
        <p:spPr>
          <a:xfrm>
            <a:off x="5498158" y="3549526"/>
            <a:ext cx="3228647" cy="813640"/>
          </a:xfrm>
          <a:prstGeom prst="rect">
            <a:avLst/>
          </a:prstGeom>
          <a:solidFill>
            <a:srgbClr val="FFE7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b="1" u="sng" dirty="0">
                <a:solidFill>
                  <a:schemeClr val="tx1"/>
                </a:solidFill>
              </a:rPr>
              <a:t>কখনো অনুরোধ করবেন না</a:t>
            </a:r>
            <a:r>
              <a:rPr lang="en-IN" sz="1400" b="1" u="sng" dirty="0">
                <a:solidFill>
                  <a:schemeClr val="tx1"/>
                </a:solidFill>
              </a:rPr>
              <a:t> </a:t>
            </a:r>
            <a:r>
              <a:rPr lang="as-IN" sz="1400" dirty="0">
                <a:solidFill>
                  <a:schemeClr val="tx1"/>
                </a:solidFill>
              </a:rPr>
              <a:t>গ্রাহক ইমেল বা মাধ্যমে আধার দিতে</a:t>
            </a:r>
            <a:r>
              <a:rPr lang="en-IN" sz="1400" dirty="0">
                <a:solidFill>
                  <a:schemeClr val="tx1"/>
                </a:solidFill>
              </a:rPr>
              <a:t> </a:t>
            </a:r>
            <a:r>
              <a:rPr lang="as-IN" sz="1400" u="sng" dirty="0">
                <a:solidFill>
                  <a:schemeClr val="tx1"/>
                </a:solidFill>
              </a:rPr>
              <a:t>অসুরক্ষিত সোশ্যাল মিডিয়া প্ল্যাটফর্ম যেমন হোয়াটসঅ্যাপ, ফেসবুক ইত্যাদি।</a:t>
            </a:r>
            <a:endParaRPr lang="en-IN" sz="1400" u="sng" dirty="0">
              <a:solidFill>
                <a:schemeClr val="tx1"/>
              </a:solidFill>
            </a:endParaRPr>
          </a:p>
        </p:txBody>
      </p:sp>
      <p:sp>
        <p:nvSpPr>
          <p:cNvPr id="15" name="Rectangle 14"/>
          <p:cNvSpPr/>
          <p:nvPr/>
        </p:nvSpPr>
        <p:spPr>
          <a:xfrm>
            <a:off x="5498157" y="4404826"/>
            <a:ext cx="3228647" cy="672430"/>
          </a:xfrm>
          <a:prstGeom prst="rect">
            <a:avLst/>
          </a:prstGeom>
          <a:solidFill>
            <a:srgbClr val="FFEF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b="1" u="sng" dirty="0">
                <a:solidFill>
                  <a:schemeClr val="tx1"/>
                </a:solidFill>
              </a:rPr>
              <a:t>কখনই অতিরিক্ত আধার কপি পাবেন না</a:t>
            </a:r>
            <a:r>
              <a:rPr lang="en-IN" sz="1400" dirty="0">
                <a:solidFill>
                  <a:schemeClr val="tx1"/>
                </a:solidFill>
              </a:rPr>
              <a:t> </a:t>
            </a:r>
            <a:r>
              <a:rPr lang="as-IN" sz="1400" dirty="0">
                <a:solidFill>
                  <a:schemeClr val="tx1"/>
                </a:solidFill>
              </a:rPr>
              <a:t>গ্রাহকদের কাছ থেকে</a:t>
            </a:r>
            <a:endParaRPr lang="en-IN" sz="1400" dirty="0">
              <a:solidFill>
                <a:schemeClr val="tx1"/>
              </a:solidFill>
            </a:endParaRPr>
          </a:p>
        </p:txBody>
      </p:sp>
      <p:sp>
        <p:nvSpPr>
          <p:cNvPr id="16" name="Rectangle 15"/>
          <p:cNvSpPr/>
          <p:nvPr/>
        </p:nvSpPr>
        <p:spPr>
          <a:xfrm>
            <a:off x="5498156" y="5114313"/>
            <a:ext cx="3228647" cy="672430"/>
          </a:xfrm>
          <a:prstGeom prst="rect">
            <a:avLst/>
          </a:prstGeom>
          <a:solidFill>
            <a:srgbClr val="FFF3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b="1" u="sng" dirty="0">
                <a:solidFill>
                  <a:schemeClr val="tx1"/>
                </a:solidFill>
              </a:rPr>
              <a:t>কখনই প্রকাশ, প্রদর্শন, স্থানান্তর বা প্রকাশ্যে পোস্ট করবেন না</a:t>
            </a:r>
            <a:r>
              <a:rPr lang="en-IN" sz="1400" b="1" u="sng" dirty="0">
                <a:solidFill>
                  <a:schemeClr val="tx1"/>
                </a:solidFill>
              </a:rPr>
              <a:t> </a:t>
            </a:r>
            <a:r>
              <a:rPr lang="as-IN" sz="1400" dirty="0">
                <a:solidFill>
                  <a:schemeClr val="tx1"/>
                </a:solidFill>
              </a:rPr>
              <a:t>গ্রাহকের আধার বিবরণ।</a:t>
            </a:r>
            <a:endParaRPr lang="en-IN" sz="1400" dirty="0">
              <a:solidFill>
                <a:schemeClr val="tx1"/>
              </a:solidFill>
            </a:endParaRPr>
          </a:p>
        </p:txBody>
      </p:sp>
      <p:sp>
        <p:nvSpPr>
          <p:cNvPr id="17" name="Oval 16"/>
          <p:cNvSpPr/>
          <p:nvPr/>
        </p:nvSpPr>
        <p:spPr>
          <a:xfrm>
            <a:off x="307285" y="219223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1</a:t>
            </a:r>
          </a:p>
        </p:txBody>
      </p:sp>
      <p:sp>
        <p:nvSpPr>
          <p:cNvPr id="18" name="Oval 17"/>
          <p:cNvSpPr/>
          <p:nvPr/>
        </p:nvSpPr>
        <p:spPr>
          <a:xfrm>
            <a:off x="4886582" y="2192449"/>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1</a:t>
            </a:r>
          </a:p>
        </p:txBody>
      </p:sp>
      <p:sp>
        <p:nvSpPr>
          <p:cNvPr id="19" name="Rectangle 18"/>
          <p:cNvSpPr/>
          <p:nvPr/>
        </p:nvSpPr>
        <p:spPr>
          <a:xfrm>
            <a:off x="255621" y="5784899"/>
            <a:ext cx="8779804"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IN" sz="1400" i="1" dirty="0">
                <a:solidFill>
                  <a:schemeClr val="tx1"/>
                </a:solidFill>
              </a:rPr>
              <a:t>* </a:t>
            </a:r>
            <a:r>
              <a:rPr lang="as-IN" sz="1400" b="1" i="1" u="sng" dirty="0">
                <a:solidFill>
                  <a:schemeClr val="tx1"/>
                </a:solidFill>
              </a:rPr>
              <a:t>বিঃদ্রঃ</a:t>
            </a:r>
            <a:r>
              <a:rPr lang="en-IN" sz="1400" b="1" i="1" dirty="0">
                <a:solidFill>
                  <a:schemeClr val="tx1"/>
                </a:solidFill>
              </a:rPr>
              <a:t>: </a:t>
            </a:r>
            <a:r>
              <a:rPr lang="as-IN" sz="1400" i="1" dirty="0">
                <a:solidFill>
                  <a:schemeClr val="tx1"/>
                </a:solidFill>
              </a:rPr>
              <a:t>প্রচলিত নির্দেশিকা অনুযায়ী কেওয়াইসি বিকল্পগুলি গ্রাহকদের দেওয়া উচিত।</a:t>
            </a:r>
            <a:endParaRPr lang="en-IN" sz="1400" i="1" dirty="0">
              <a:solidFill>
                <a:schemeClr val="tx1"/>
              </a:solidFill>
            </a:endParaRPr>
          </a:p>
        </p:txBody>
      </p:sp>
      <p:sp>
        <p:nvSpPr>
          <p:cNvPr id="20" name="Oval 19"/>
          <p:cNvSpPr/>
          <p:nvPr/>
        </p:nvSpPr>
        <p:spPr>
          <a:xfrm>
            <a:off x="307285" y="29573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2</a:t>
            </a:r>
          </a:p>
        </p:txBody>
      </p:sp>
      <p:sp>
        <p:nvSpPr>
          <p:cNvPr id="21" name="Oval 20"/>
          <p:cNvSpPr/>
          <p:nvPr/>
        </p:nvSpPr>
        <p:spPr>
          <a:xfrm>
            <a:off x="307285" y="369162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3</a:t>
            </a:r>
          </a:p>
        </p:txBody>
      </p:sp>
      <p:sp>
        <p:nvSpPr>
          <p:cNvPr id="22" name="Oval 21"/>
          <p:cNvSpPr/>
          <p:nvPr/>
        </p:nvSpPr>
        <p:spPr>
          <a:xfrm>
            <a:off x="307285" y="44371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4</a:t>
            </a:r>
          </a:p>
        </p:txBody>
      </p:sp>
      <p:sp>
        <p:nvSpPr>
          <p:cNvPr id="23" name="Oval 22"/>
          <p:cNvSpPr/>
          <p:nvPr/>
        </p:nvSpPr>
        <p:spPr>
          <a:xfrm>
            <a:off x="307285" y="5134541"/>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5</a:t>
            </a:r>
          </a:p>
        </p:txBody>
      </p:sp>
      <p:sp>
        <p:nvSpPr>
          <p:cNvPr id="24" name="Oval 23"/>
          <p:cNvSpPr/>
          <p:nvPr/>
        </p:nvSpPr>
        <p:spPr>
          <a:xfrm>
            <a:off x="4886582" y="29563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2</a:t>
            </a:r>
          </a:p>
        </p:txBody>
      </p:sp>
      <p:sp>
        <p:nvSpPr>
          <p:cNvPr id="25" name="Oval 24"/>
          <p:cNvSpPr/>
          <p:nvPr/>
        </p:nvSpPr>
        <p:spPr>
          <a:xfrm>
            <a:off x="4917405" y="36899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3</a:t>
            </a:r>
          </a:p>
        </p:txBody>
      </p:sp>
      <p:sp>
        <p:nvSpPr>
          <p:cNvPr id="26" name="Oval 25"/>
          <p:cNvSpPr/>
          <p:nvPr/>
        </p:nvSpPr>
        <p:spPr>
          <a:xfrm>
            <a:off x="4917405" y="4433323"/>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4</a:t>
            </a:r>
          </a:p>
        </p:txBody>
      </p:sp>
      <p:sp>
        <p:nvSpPr>
          <p:cNvPr id="27" name="Oval 26"/>
          <p:cNvSpPr/>
          <p:nvPr/>
        </p:nvSpPr>
        <p:spPr>
          <a:xfrm>
            <a:off x="4917405" y="5139284"/>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5</a:t>
            </a: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a:ext>
            </a:extLst>
          </a:blip>
          <a:srcRect b="78076"/>
          <a:stretch/>
        </p:blipFill>
        <p:spPr>
          <a:xfrm>
            <a:off x="1780493" y="914400"/>
            <a:ext cx="5637189" cy="636486"/>
          </a:xfrm>
          <a:prstGeom prst="rect">
            <a:avLst/>
          </a:prstGeom>
          <a:ln>
            <a:solidFill>
              <a:srgbClr val="002060"/>
            </a:solidFill>
          </a:ln>
        </p:spPr>
      </p:pic>
      <p:sp>
        <p:nvSpPr>
          <p:cNvPr id="29" name="Rectangle 28"/>
          <p:cNvSpPr/>
          <p:nvPr/>
        </p:nvSpPr>
        <p:spPr>
          <a:xfrm>
            <a:off x="1057136" y="1558328"/>
            <a:ext cx="7256036"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as-IN" b="1" u="sng" dirty="0">
                <a:solidFill>
                  <a:srgbClr val="7030A0"/>
                </a:solidFill>
              </a:rPr>
              <a:t>গ্রাহকের আধার পরিচালনা করার সময় গুরুত্বপূর্ণ সতর্কতা গ্রহণ করতে হবে।</a:t>
            </a:r>
            <a:endParaRPr lang="en-IN" b="1" u="sng" dirty="0">
              <a:solidFill>
                <a:srgbClr val="7030A0"/>
              </a:solidFill>
            </a:endParaRPr>
          </a:p>
        </p:txBody>
      </p:sp>
      <p:sp>
        <p:nvSpPr>
          <p:cNvPr id="30" name="TextBox 3"/>
          <p:cNvSpPr txBox="1"/>
          <p:nvPr/>
        </p:nvSpPr>
        <p:spPr>
          <a:xfrm>
            <a:off x="0" y="122788"/>
            <a:ext cx="9314916" cy="646331"/>
          </a:xfrm>
          <a:prstGeom prst="rect">
            <a:avLst/>
          </a:prstGeom>
          <a:noFill/>
        </p:spPr>
        <p:txBody>
          <a:bodyPr wrap="square" rtlCol="0">
            <a:spAutoFit/>
          </a:bodyPr>
          <a:lstStyle/>
          <a:p>
            <a:r>
              <a:rPr lang="as-IN" sz="3600" b="1" dirty="0">
                <a:solidFill>
                  <a:srgbClr val="FEFEFE"/>
                </a:solidFill>
                <a:latin typeface="Helvetica" charset="0"/>
                <a:ea typeface="Helvetica" charset="0"/>
                <a:cs typeface="Helvetica" charset="0"/>
              </a:rPr>
              <a:t>আধার সম্মতি</a:t>
            </a:r>
            <a:endParaRPr lang="en-US" sz="3600" b="1" dirty="0">
              <a:solidFill>
                <a:srgbClr val="FEFEFE"/>
              </a:solidFill>
              <a:latin typeface="Helvetica" charset="0"/>
              <a:ea typeface="Helvetica" charset="0"/>
              <a:cs typeface="Helvetica" charset="0"/>
            </a:endParaRPr>
          </a:p>
        </p:txBody>
      </p:sp>
      <p:pic>
        <p:nvPicPr>
          <p:cNvPr id="32" name="Picture 40">
            <a:extLst>
              <a:ext uri="{FF2B5EF4-FFF2-40B4-BE49-F238E27FC236}">
                <a16:creationId xmlns:a16="http://schemas.microsoft.com/office/drawing/2014/main" id="{F8983555-FE6D-4807-A25D-F1ED1DF83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a:extLst>
              <a:ext uri="{FF2B5EF4-FFF2-40B4-BE49-F238E27FC236}">
                <a16:creationId xmlns:a16="http://schemas.microsoft.com/office/drawing/2014/main" id="{E9DA8FE7-80B3-41A9-9807-161C03990223}"/>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1C4E7C-7750-4241-9BB7-8430DD73A3A7}"/>
              </a:ext>
            </a:extLst>
          </p:cNvPr>
          <p:cNvGrpSpPr/>
          <p:nvPr/>
        </p:nvGrpSpPr>
        <p:grpSpPr>
          <a:xfrm>
            <a:off x="-3743" y="-472926"/>
            <a:ext cx="13170260" cy="7354739"/>
            <a:chOff x="-3743" y="-472926"/>
            <a:chExt cx="13170260" cy="7354739"/>
          </a:xfrm>
        </p:grpSpPr>
        <p:grpSp>
          <p:nvGrpSpPr>
            <p:cNvPr id="5" name="Group 46"/>
            <p:cNvGrpSpPr/>
            <p:nvPr/>
          </p:nvGrpSpPr>
          <p:grpSpPr>
            <a:xfrm>
              <a:off x="-3743" y="-472926"/>
              <a:ext cx="13170260" cy="7308611"/>
              <a:chOff x="-3743" y="-472926"/>
              <a:chExt cx="13170260" cy="7308611"/>
            </a:xfrm>
          </p:grpSpPr>
          <p:cxnSp>
            <p:nvCxnSpPr>
              <p:cNvPr id="7" name="Straight Connector 6"/>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3"/>
              <p:cNvSpPr txBox="1"/>
              <p:nvPr/>
            </p:nvSpPr>
            <p:spPr>
              <a:xfrm>
                <a:off x="0" y="146852"/>
                <a:ext cx="9314916" cy="646331"/>
              </a:xfrm>
              <a:prstGeom prst="rect">
                <a:avLst/>
              </a:prstGeom>
              <a:noFill/>
            </p:spPr>
            <p:txBody>
              <a:bodyPr wrap="square" rtlCol="0">
                <a:spAutoFit/>
              </a:bodyPr>
              <a:lstStyle/>
              <a:p>
                <a:r>
                  <a:rPr lang="as-IN" sz="3600" b="1" dirty="0">
                    <a:solidFill>
                      <a:srgbClr val="FEFEFE"/>
                    </a:solidFill>
                    <a:latin typeface="Helvetica" charset="0"/>
                    <a:ea typeface="Helvetica" charset="0"/>
                    <a:cs typeface="Helvetica" charset="0"/>
                  </a:rPr>
                  <a:t>এইচডিএফসি ব্যাঙ্ক সম্পর্কে</a:t>
                </a:r>
                <a:endParaRPr lang="en-US" sz="3600" b="1" dirty="0">
                  <a:solidFill>
                    <a:srgbClr val="FEFEFE"/>
                  </a:solidFill>
                  <a:latin typeface="Helvetica" charset="0"/>
                  <a:ea typeface="Helvetica" charset="0"/>
                  <a:cs typeface="Helvetica" charset="0"/>
                </a:endParaRPr>
              </a:p>
            </p:txBody>
          </p:sp>
          <p:sp>
            <p:nvSpPr>
              <p:cNvPr id="9"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5"/>
              <p:cNvGrpSpPr/>
              <p:nvPr/>
            </p:nvGrpSpPr>
            <p:grpSpPr>
              <a:xfrm>
                <a:off x="1319420" y="1927317"/>
                <a:ext cx="775936" cy="778387"/>
                <a:chOff x="1369977" y="2580732"/>
                <a:chExt cx="646771" cy="648815"/>
              </a:xfrm>
            </p:grpSpPr>
            <p:sp>
              <p:nvSpPr>
                <p:cNvPr id="44" name="Oval 43"/>
                <p:cNvSpPr/>
                <p:nvPr/>
              </p:nvSpPr>
              <p:spPr>
                <a:xfrm>
                  <a:off x="1369977" y="2580732"/>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7"/>
                <p:cNvPicPr>
                  <a:picLocks noChangeAspect="1"/>
                </p:cNvPicPr>
                <p:nvPr/>
              </p:nvPicPr>
              <p:blipFill rotWithShape="1">
                <a:blip r:embed="rId2" cstate="print">
                  <a:extLst>
                    <a:ext uri="{28A0092B-C50C-407E-A947-70E740481C1C}">
                      <a14:useLocalDpi xmlns:a14="http://schemas.microsoft.com/office/drawing/2010/main"/>
                    </a:ext>
                  </a:extLst>
                </a:blip>
                <a:srcRect l="20683" r="20081"/>
                <a:stretch/>
              </p:blipFill>
              <p:spPr>
                <a:xfrm>
                  <a:off x="1516565" y="2623151"/>
                  <a:ext cx="438615" cy="606396"/>
                </a:xfrm>
                <a:prstGeom prst="rect">
                  <a:avLst/>
                </a:prstGeom>
              </p:spPr>
            </p:pic>
          </p:grpSp>
          <p:sp>
            <p:nvSpPr>
              <p:cNvPr id="11" name="Oval 10"/>
              <p:cNvSpPr/>
              <p:nvPr/>
            </p:nvSpPr>
            <p:spPr>
              <a:xfrm>
                <a:off x="2450948" y="2682057"/>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20440" r="19323"/>
              <a:stretch/>
            </p:blipFill>
            <p:spPr>
              <a:xfrm>
                <a:off x="2591423" y="2715959"/>
                <a:ext cx="517290" cy="703284"/>
              </a:xfrm>
              <a:prstGeom prst="rect">
                <a:avLst/>
              </a:prstGeom>
            </p:spPr>
          </p:pic>
          <p:sp>
            <p:nvSpPr>
              <p:cNvPr id="13" name="Oval 12"/>
              <p:cNvSpPr/>
              <p:nvPr/>
            </p:nvSpPr>
            <p:spPr>
              <a:xfrm>
                <a:off x="3432853" y="3361946"/>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474361" y="410382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51779" y="556492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37495" y="486298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l="15661" t="2598" r="14148" b="15946"/>
              <a:stretch/>
            </p:blipFill>
            <p:spPr>
              <a:xfrm>
                <a:off x="4587980" y="4231051"/>
                <a:ext cx="548698" cy="52149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a:ext>
                </a:extLst>
              </a:blip>
              <a:srcRect l="16967" t="8365" r="10522" b="9471"/>
              <a:stretch/>
            </p:blipFill>
            <p:spPr>
              <a:xfrm>
                <a:off x="5631524" y="4952908"/>
                <a:ext cx="619628" cy="575015"/>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a:ext>
                </a:extLst>
              </a:blip>
              <a:srcRect l="14794" t="11267" r="15016" b="11527"/>
              <a:stretch/>
            </p:blipFill>
            <p:spPr>
              <a:xfrm>
                <a:off x="6845772" y="5647961"/>
                <a:ext cx="592956" cy="534150"/>
              </a:xfrm>
              <a:prstGeom prst="rect">
                <a:avLst/>
              </a:prstGeom>
            </p:spPr>
          </p:pic>
          <p:sp>
            <p:nvSpPr>
              <p:cNvPr id="21" name="Rectangle 20"/>
              <p:cNvSpPr/>
              <p:nvPr/>
            </p:nvSpPr>
            <p:spPr>
              <a:xfrm>
                <a:off x="10005030" y="1357690"/>
                <a:ext cx="1283433" cy="307777"/>
              </a:xfrm>
              <a:prstGeom prst="rect">
                <a:avLst/>
              </a:prstGeom>
              <a:noFill/>
            </p:spPr>
            <p:txBody>
              <a:bodyPr wrap="square" rtlCol="0">
                <a:spAutoFit/>
              </a:bodyPr>
              <a:lstStyle/>
              <a:p>
                <a:pPr algn="ctr"/>
                <a:r>
                  <a:rPr lang="as-IN" sz="1400" b="1" dirty="0">
                    <a:solidFill>
                      <a:srgbClr val="004277"/>
                    </a:solidFill>
                    <a:latin typeface="Helvetica" charset="0"/>
                    <a:ea typeface="Helvetica" charset="0"/>
                    <a:cs typeface="Helvetica" charset="0"/>
                  </a:rPr>
                  <a:t>মুল মুল্য</a:t>
                </a:r>
                <a:endParaRPr lang="en-US" sz="1400" b="1" dirty="0">
                  <a:solidFill>
                    <a:srgbClr val="004277"/>
                  </a:solidFill>
                  <a:latin typeface="Helvetica" charset="0"/>
                  <a:ea typeface="Helvetica" charset="0"/>
                  <a:cs typeface="Helvetica" charset="0"/>
                </a:endParaRPr>
              </a:p>
            </p:txBody>
          </p:sp>
          <p:sp>
            <p:nvSpPr>
              <p:cNvPr id="22" name="Rectangle 21"/>
              <p:cNvSpPr/>
              <p:nvPr/>
            </p:nvSpPr>
            <p:spPr>
              <a:xfrm>
                <a:off x="2095357" y="2121863"/>
                <a:ext cx="1994888" cy="276999"/>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শক্তিশালী জাতীয় নেটওয়ার্ক</a:t>
                </a:r>
                <a:endParaRPr lang="en-US" sz="1200" dirty="0">
                  <a:solidFill>
                    <a:srgbClr val="004277"/>
                  </a:solidFill>
                  <a:latin typeface="Helvetica" charset="0"/>
                  <a:ea typeface="Helvetica" charset="0"/>
                  <a:cs typeface="Helvetica" charset="0"/>
                </a:endParaRPr>
              </a:p>
            </p:txBody>
          </p:sp>
          <p:sp>
            <p:nvSpPr>
              <p:cNvPr id="23" name="Rectangle 22"/>
              <p:cNvSpPr/>
              <p:nvPr/>
            </p:nvSpPr>
            <p:spPr>
              <a:xfrm>
                <a:off x="3214852" y="2748919"/>
                <a:ext cx="2052000" cy="461665"/>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স্বাস্থ্যকর ব্যালেন্স শীট, সম্পদ মানের উপর ফোকাস</a:t>
                </a:r>
                <a:endParaRPr lang="en-US" sz="1200" dirty="0">
                  <a:solidFill>
                    <a:srgbClr val="004277"/>
                  </a:solidFill>
                  <a:latin typeface="Helvetica" charset="0"/>
                  <a:ea typeface="Helvetica" charset="0"/>
                  <a:cs typeface="Helvetica" charset="0"/>
                </a:endParaRPr>
              </a:p>
            </p:txBody>
          </p:sp>
          <p:sp>
            <p:nvSpPr>
              <p:cNvPr id="24" name="Rectangle 23"/>
              <p:cNvSpPr/>
              <p:nvPr/>
            </p:nvSpPr>
            <p:spPr>
              <a:xfrm>
                <a:off x="1008381" y="1214314"/>
                <a:ext cx="2309258" cy="461665"/>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সমস্ত আর্থিক এবং অর্থপ্রদানের প্রয়োজনের জন্য ওয়ান স্টপ শপ</a:t>
                </a:r>
                <a:endParaRPr lang="en-US" sz="1200" dirty="0">
                  <a:solidFill>
                    <a:srgbClr val="004277"/>
                  </a:solidFill>
                  <a:latin typeface="Helvetica" charset="0"/>
                  <a:ea typeface="Helvetica" charset="0"/>
                  <a:cs typeface="Helvetica" charset="0"/>
                </a:endParaRPr>
              </a:p>
            </p:txBody>
          </p:sp>
          <p:sp>
            <p:nvSpPr>
              <p:cNvPr id="25" name="TextBox 24"/>
              <p:cNvSpPr txBox="1"/>
              <p:nvPr/>
            </p:nvSpPr>
            <p:spPr>
              <a:xfrm>
                <a:off x="5223317" y="4291842"/>
                <a:ext cx="1899925" cy="276999"/>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r>
                  <a:rPr lang="as-IN" sz="1200" dirty="0"/>
                  <a:t>একজন ডিজিটাল নেতা</a:t>
                </a:r>
                <a:endParaRPr lang="en-US" sz="1200" dirty="0"/>
              </a:p>
            </p:txBody>
          </p:sp>
          <p:sp>
            <p:nvSpPr>
              <p:cNvPr id="26" name="Rectangle 25"/>
              <p:cNvSpPr/>
              <p:nvPr/>
            </p:nvSpPr>
            <p:spPr>
              <a:xfrm>
                <a:off x="6303039" y="5065422"/>
                <a:ext cx="2210944" cy="276999"/>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ভারতের সবচেয়ে মূল্যবান ব্র্যান্ড</a:t>
                </a:r>
                <a:endParaRPr lang="en-US" sz="1200" dirty="0">
                  <a:solidFill>
                    <a:srgbClr val="004277"/>
                  </a:solidFill>
                  <a:latin typeface="Helvetica" charset="0"/>
                  <a:ea typeface="Helvetica" charset="0"/>
                  <a:cs typeface="Helvetica" charset="0"/>
                </a:endParaRPr>
              </a:p>
            </p:txBody>
          </p:sp>
          <p:sp>
            <p:nvSpPr>
              <p:cNvPr id="27" name="Rectangle 26"/>
              <p:cNvSpPr/>
              <p:nvPr/>
            </p:nvSpPr>
            <p:spPr>
              <a:xfrm>
                <a:off x="7559062" y="5619189"/>
                <a:ext cx="3117436" cy="646331"/>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নৈতিক মান, পেশাদার সততা, কর্পোরেট শাসন এবং নিয়ন্ত্রক সম্মতির সর্বোচ্চ স্তরে প্রতিশ্রুতিবদ্ধ</a:t>
                </a:r>
                <a:endParaRPr lang="en-US" sz="1200" dirty="0">
                  <a:solidFill>
                    <a:srgbClr val="004277"/>
                  </a:solidFill>
                  <a:latin typeface="Helvetica" charset="0"/>
                  <a:ea typeface="Helvetica" charset="0"/>
                  <a:cs typeface="Helvetica" charset="0"/>
                </a:endParaRPr>
              </a:p>
            </p:txBody>
          </p:sp>
          <p:sp>
            <p:nvSpPr>
              <p:cNvPr id="28" name="Arc 27"/>
              <p:cNvSpPr/>
              <p:nvPr/>
            </p:nvSpPr>
            <p:spPr>
              <a:xfrm rot="11869577">
                <a:off x="8399783" y="-472926"/>
                <a:ext cx="4766734" cy="4766734"/>
              </a:xfrm>
              <a:prstGeom prst="arc">
                <a:avLst>
                  <a:gd name="adj1" fmla="val 12855666"/>
                  <a:gd name="adj2" fmla="val 523566"/>
                </a:avLst>
              </a:prstGeom>
              <a:ln>
                <a:solidFill>
                  <a:srgbClr val="004B8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28"/>
              <p:cNvPicPr>
                <a:picLocks noChangeAspect="1"/>
              </p:cNvPicPr>
              <p:nvPr/>
            </p:nvPicPr>
            <p:blipFill rotWithShape="1">
              <a:blip r:embed="rId8" cstate="print">
                <a:extLst>
                  <a:ext uri="{28A0092B-C50C-407E-A947-70E740481C1C}">
                    <a14:useLocalDpi xmlns:a14="http://schemas.microsoft.com/office/drawing/2010/main"/>
                  </a:ext>
                </a:extLst>
              </a:blip>
              <a:srcRect l="24878" t="16411" r="23931" b="19926"/>
              <a:stretch/>
            </p:blipFill>
            <p:spPr>
              <a:xfrm>
                <a:off x="8023410" y="1545506"/>
                <a:ext cx="765658" cy="760840"/>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t="7653" b="21431"/>
              <a:stretch/>
            </p:blipFill>
            <p:spPr>
              <a:xfrm>
                <a:off x="8121959" y="2460512"/>
                <a:ext cx="1179852" cy="668564"/>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a:ext>
                </a:extLst>
              </a:blip>
              <a:srcRect l="25268" t="9497" r="25472" b="10320"/>
              <a:stretch/>
            </p:blipFill>
            <p:spPr>
              <a:xfrm>
                <a:off x="8842712" y="3230163"/>
                <a:ext cx="769526" cy="1000888"/>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a:ext>
                </a:extLst>
              </a:blip>
              <a:srcRect l="17952" t="10907" r="11217" b="14953"/>
              <a:stretch/>
            </p:blipFill>
            <p:spPr>
              <a:xfrm>
                <a:off x="9990901" y="3842601"/>
                <a:ext cx="887720" cy="742458"/>
              </a:xfrm>
              <a:prstGeom prst="rect">
                <a:avLst/>
              </a:prstGeom>
            </p:spPr>
          </p:pic>
          <p:pic>
            <p:nvPicPr>
              <p:cNvPr id="33" name="Picture 32"/>
              <p:cNvPicPr>
                <a:picLocks noChangeAspect="1"/>
              </p:cNvPicPr>
              <p:nvPr/>
            </p:nvPicPr>
            <p:blipFill rotWithShape="1">
              <a:blip r:embed="rId12" cstate="print">
                <a:extLst>
                  <a:ext uri="{28A0092B-C50C-407E-A947-70E740481C1C}">
                    <a14:useLocalDpi xmlns:a14="http://schemas.microsoft.com/office/drawing/2010/main"/>
                  </a:ext>
                </a:extLst>
              </a:blip>
              <a:srcRect l="23903" t="24027" r="16857" b="26412"/>
              <a:stretch/>
            </p:blipFill>
            <p:spPr>
              <a:xfrm>
                <a:off x="11080351" y="3787669"/>
                <a:ext cx="945904" cy="632317"/>
              </a:xfrm>
              <a:prstGeom prst="rect">
                <a:avLst/>
              </a:prstGeom>
            </p:spPr>
          </p:pic>
          <p:sp>
            <p:nvSpPr>
              <p:cNvPr id="34" name="Rectangle 33"/>
              <p:cNvSpPr/>
              <p:nvPr/>
            </p:nvSpPr>
            <p:spPr>
              <a:xfrm>
                <a:off x="7041070" y="1615153"/>
                <a:ext cx="1030059" cy="461665"/>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অপারেশনাল শ্রেষ্ঠত্ব</a:t>
                </a:r>
                <a:endParaRPr lang="en-US" sz="1200" dirty="0">
                  <a:solidFill>
                    <a:srgbClr val="004277"/>
                  </a:solidFill>
                  <a:latin typeface="Helvetica" charset="0"/>
                  <a:ea typeface="Helvetica" charset="0"/>
                  <a:cs typeface="Helvetica" charset="0"/>
                </a:endParaRPr>
              </a:p>
            </p:txBody>
          </p:sp>
          <p:sp>
            <p:nvSpPr>
              <p:cNvPr id="35" name="Rectangle 34"/>
              <p:cNvSpPr/>
              <p:nvPr/>
            </p:nvSpPr>
            <p:spPr>
              <a:xfrm>
                <a:off x="7369017" y="2596871"/>
                <a:ext cx="879908" cy="461665"/>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গ্রাহক ফোকাস</a:t>
                </a:r>
                <a:endParaRPr lang="en-US" sz="1200" dirty="0">
                  <a:solidFill>
                    <a:srgbClr val="004277"/>
                  </a:solidFill>
                  <a:latin typeface="Helvetica" charset="0"/>
                  <a:ea typeface="Helvetica" charset="0"/>
                  <a:cs typeface="Helvetica" charset="0"/>
                </a:endParaRPr>
              </a:p>
            </p:txBody>
          </p:sp>
          <p:sp>
            <p:nvSpPr>
              <p:cNvPr id="36" name="Rectangle 35"/>
              <p:cNvSpPr/>
              <p:nvPr/>
            </p:nvSpPr>
            <p:spPr>
              <a:xfrm>
                <a:off x="8023410" y="3578589"/>
                <a:ext cx="1009526" cy="276999"/>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পণ্য নেতৃত্ব</a:t>
                </a:r>
                <a:endParaRPr lang="en-US" sz="1200" dirty="0">
                  <a:solidFill>
                    <a:srgbClr val="004277"/>
                  </a:solidFill>
                  <a:latin typeface="Helvetica" charset="0"/>
                  <a:ea typeface="Helvetica" charset="0"/>
                  <a:cs typeface="Helvetica" charset="0"/>
                </a:endParaRPr>
              </a:p>
            </p:txBody>
          </p:sp>
          <p:sp>
            <p:nvSpPr>
              <p:cNvPr id="37" name="Rectangle 36"/>
              <p:cNvSpPr/>
              <p:nvPr/>
            </p:nvSpPr>
            <p:spPr>
              <a:xfrm>
                <a:off x="9838684" y="4558130"/>
                <a:ext cx="1207101" cy="276999"/>
              </a:xfrm>
              <a:prstGeom prst="rect">
                <a:avLst/>
              </a:prstGeom>
            </p:spPr>
            <p:txBody>
              <a:bodyPr wrap="square">
                <a:spAutoFit/>
              </a:bodyPr>
              <a:lstStyle/>
              <a:p>
                <a:pPr algn="ctr"/>
                <a:r>
                  <a:rPr lang="as-IN" sz="1200" dirty="0">
                    <a:solidFill>
                      <a:srgbClr val="004277"/>
                    </a:solidFill>
                    <a:latin typeface="Helvetica" charset="0"/>
                    <a:ea typeface="Helvetica" charset="0"/>
                    <a:cs typeface="Helvetica" charset="0"/>
                  </a:rPr>
                  <a:t>স্থায়িত্ব</a:t>
                </a:r>
                <a:endParaRPr lang="en-US" sz="1200" dirty="0">
                  <a:solidFill>
                    <a:srgbClr val="004277"/>
                  </a:solidFill>
                  <a:latin typeface="Helvetica" charset="0"/>
                  <a:ea typeface="Helvetica" charset="0"/>
                  <a:cs typeface="Helvetica" charset="0"/>
                </a:endParaRPr>
              </a:p>
            </p:txBody>
          </p:sp>
          <p:sp>
            <p:nvSpPr>
              <p:cNvPr id="38" name="Rectangle 37"/>
              <p:cNvSpPr/>
              <p:nvPr/>
            </p:nvSpPr>
            <p:spPr>
              <a:xfrm>
                <a:off x="11208062" y="4479862"/>
                <a:ext cx="723454" cy="276999"/>
              </a:xfrm>
              <a:prstGeom prst="rect">
                <a:avLst/>
              </a:prstGeom>
            </p:spPr>
            <p:txBody>
              <a:bodyPr wrap="square">
                <a:spAutoFit/>
              </a:bodyPr>
              <a:lstStyle/>
              <a:p>
                <a:pPr algn="ctr"/>
                <a:r>
                  <a:rPr lang="as-IN" sz="1200" dirty="0">
                    <a:solidFill>
                      <a:srgbClr val="004277"/>
                    </a:solidFill>
                    <a:latin typeface="Helvetica" charset="0"/>
                    <a:ea typeface="Helvetica" charset="0"/>
                    <a:cs typeface="Helvetica" charset="0"/>
                  </a:rPr>
                  <a:t>মানুষ</a:t>
                </a:r>
                <a:endParaRPr lang="en-US" sz="1200" dirty="0">
                  <a:solidFill>
                    <a:srgbClr val="004277"/>
                  </a:solidFill>
                  <a:latin typeface="Helvetica" charset="0"/>
                  <a:ea typeface="Helvetica" charset="0"/>
                  <a:cs typeface="Helvetica" charset="0"/>
                </a:endParaRPr>
              </a:p>
            </p:txBody>
          </p:sp>
          <p:sp>
            <p:nvSpPr>
              <p:cNvPr id="40" name="Rectangle 39"/>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pic>
            <p:nvPicPr>
              <p:cNvPr id="41" name="Picture 4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69520" y="1615725"/>
                <a:ext cx="1280790" cy="1536948"/>
              </a:xfrm>
              <a:prstGeom prst="rect">
                <a:avLst/>
              </a:prstGeom>
            </p:spPr>
          </p:pic>
          <p:sp>
            <p:nvSpPr>
              <p:cNvPr id="42" name="Rectangle 41"/>
              <p:cNvSpPr/>
              <p:nvPr/>
            </p:nvSpPr>
            <p:spPr>
              <a:xfrm>
                <a:off x="4224270" y="3337440"/>
                <a:ext cx="2309258" cy="646331"/>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সামাজিক ও পরিবেশগতভাবে দায়িত্বশীল কর্পোরেট নাগরিক-পরিবর্তন</a:t>
                </a:r>
                <a:endParaRPr lang="en-US" sz="1200" dirty="0">
                  <a:solidFill>
                    <a:srgbClr val="004277"/>
                  </a:solidFill>
                  <a:latin typeface="Helvetica" charset="0"/>
                  <a:ea typeface="Helvetica" charset="0"/>
                  <a:cs typeface="Helvetica" charset="0"/>
                </a:endParaRPr>
              </a:p>
            </p:txBody>
          </p:sp>
          <p:pic>
            <p:nvPicPr>
              <p:cNvPr id="43" name="Picture 4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11768" y="3464251"/>
                <a:ext cx="496519" cy="595823"/>
              </a:xfrm>
              <a:prstGeom prst="rect">
                <a:avLst/>
              </a:prstGeom>
            </p:spPr>
          </p:pic>
        </p:grpSp>
        <p:pic>
          <p:nvPicPr>
            <p:cNvPr id="6"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a:extLst>
              <a:ext uri="{FF2B5EF4-FFF2-40B4-BE49-F238E27FC236}">
                <a16:creationId xmlns:a16="http://schemas.microsoft.com/office/drawing/2014/main" id="{BF72FCC6-C35F-2941-9E82-5D4B086D509C}"/>
              </a:ext>
            </a:extLst>
          </p:cNvPr>
          <p:cNvPicPr>
            <a:picLocks noChangeAspect="1"/>
          </p:cNvPicPr>
          <p:nvPr/>
        </p:nvPicPr>
        <p:blipFill>
          <a:blip r:embed="rId16"/>
          <a:stretch>
            <a:fillRect/>
          </a:stretch>
        </p:blipFill>
        <p:spPr>
          <a:xfrm>
            <a:off x="-250274" y="3350595"/>
            <a:ext cx="4379704" cy="32960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4648"/>
            <a:ext cx="6333223"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ü"/>
            </a:pPr>
            <a:endParaRPr lang="en-US" sz="1550" b="1" dirty="0">
              <a:solidFill>
                <a:srgbClr val="002060"/>
              </a:solidFill>
            </a:endParaRPr>
          </a:p>
          <a:p>
            <a:pPr lvl="0" algn="ctr">
              <a:buFont typeface="Wingdings" pitchFamily="2" charset="2"/>
              <a:buChar char="ü"/>
            </a:pPr>
            <a:r>
              <a:rPr lang="as-IN" sz="1550" b="1" dirty="0">
                <a:solidFill>
                  <a:srgbClr val="002060"/>
                </a:solidFill>
              </a:rPr>
              <a:t>ডস</a:t>
            </a:r>
            <a:r>
              <a:rPr lang="en-US" sz="1550" b="1" dirty="0">
                <a:solidFill>
                  <a:srgbClr val="002060"/>
                </a:solidFill>
              </a:rPr>
              <a:t> </a:t>
            </a:r>
          </a:p>
          <a:p>
            <a:pPr lvl="0">
              <a:buFont typeface="Arial" pitchFamily="34" charset="0"/>
              <a:buChar char="•"/>
            </a:pPr>
            <a:r>
              <a:rPr lang="en-IN" sz="1550" dirty="0">
                <a:solidFill>
                  <a:srgbClr val="002060"/>
                </a:solidFill>
              </a:rPr>
              <a:t>KYC </a:t>
            </a:r>
            <a:r>
              <a:rPr lang="as-IN" sz="1550" dirty="0">
                <a:solidFill>
                  <a:srgbClr val="002060"/>
                </a:solidFill>
              </a:rPr>
              <a:t>নিয়মের কঠোর আনুগত্য সহ গ্রাহকদের সনাক্ত করুন। গ্রাহকের সাথে যোগাযোগ করুন, আর্থিক সচেতনতা প্রোগ্রাম পরিচালনা করুন, তার প্রোফাইল এবং প্রয়োজনীয়তা এবং ব্যাঙ্কের জন্য উৎস গুণমান অ্যাকাউন্টগুলি বুঝুন।</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গ্রাহকের গোপনীয়তা বজায় রাখুন এবং স্থানীয় এলাকা ও ভাষা সম্পর্কে জ্ঞান থাকতে হবে।</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তথ্যের গোপনীয়তা রক্ষার জন্য ব্যাঙ্কের গ্রাহকের তথ্য, নথি, রেকর্ড এবং সম্পদগুলিকে আলাদা করুন এবং স্পষ্টভাবে চিহ্নিত করুন।</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ইস্যু সিস্টেম গ্রাহককে অন-লাইন রসিদ জেনারেট করে ব্যাংকের তরফে তার দ্বারা সম্পাদিত সমস্ত লেনদেনের জন্য।</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প্রতিদিন ন্যূনতম 4 ঘন্টা / সপ্তাহে 5 দিন স্মার্ট সাথী</a:t>
            </a:r>
            <a:r>
              <a:rPr lang="en-IN" sz="1550" dirty="0">
                <a:solidFill>
                  <a:srgbClr val="002060"/>
                </a:solidFill>
              </a:rPr>
              <a:t> </a:t>
            </a:r>
            <a:r>
              <a:rPr lang="as-IN" sz="1550" dirty="0">
                <a:solidFill>
                  <a:srgbClr val="002060"/>
                </a:solidFill>
              </a:rPr>
              <a:t>সিস্টেমে নিজেকে/নিজেকে লগইন করুন।</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সমস্ত রেজিস্টার বজায় রাখুন এবং ব্যাঙ্কের দ্বারা নির্ধারিত বাধ্যতামূলক পোস্টার/শংসাপত্রগুলি সাবধানে প্রদর্শন করুন।</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নিশ্চিত করুন স্মার্ট সাথী</a:t>
            </a:r>
            <a:r>
              <a:rPr lang="en-IN" sz="1550" dirty="0">
                <a:solidFill>
                  <a:srgbClr val="002060"/>
                </a:solidFill>
              </a:rPr>
              <a:t> </a:t>
            </a:r>
            <a:r>
              <a:rPr lang="as-IN" sz="1550" dirty="0">
                <a:solidFill>
                  <a:srgbClr val="002060"/>
                </a:solidFill>
              </a:rPr>
              <a:t>লেনদেনের মান </a:t>
            </a:r>
            <a:r>
              <a:rPr lang="en-IN" sz="1550" dirty="0">
                <a:solidFill>
                  <a:srgbClr val="002060"/>
                </a:solidFill>
              </a:rPr>
              <a:t>HDFC </a:t>
            </a:r>
            <a:r>
              <a:rPr lang="as-IN" sz="1550" dirty="0">
                <a:solidFill>
                  <a:srgbClr val="002060"/>
                </a:solidFill>
              </a:rPr>
              <a:t>ব্যাঙ্ক অ্যাকাউন্ট থেকে নগদ তোলার মূল্যের সাথে মিলে যাচ্ছে।</a:t>
            </a:r>
            <a:endParaRPr lang="en-IN" sz="1550" dirty="0">
              <a:solidFill>
                <a:srgbClr val="002060"/>
              </a:solidFill>
            </a:endParaRPr>
          </a:p>
          <a:p>
            <a:pPr>
              <a:buFont typeface="Arial" pitchFamily="34" charset="0"/>
              <a:buChar char="•"/>
            </a:pPr>
            <a:endParaRPr lang="en-IN" sz="1550" dirty="0">
              <a:solidFill>
                <a:srgbClr val="002060"/>
              </a:solidFill>
            </a:endParaRPr>
          </a:p>
        </p:txBody>
      </p:sp>
      <p:sp>
        <p:nvSpPr>
          <p:cNvPr id="6" name="Rectangle 5"/>
          <p:cNvSpPr/>
          <p:nvPr/>
        </p:nvSpPr>
        <p:spPr>
          <a:xfrm>
            <a:off x="0" y="173482"/>
            <a:ext cx="8763938" cy="523220"/>
          </a:xfrm>
          <a:prstGeom prst="rect">
            <a:avLst/>
          </a:prstGeom>
        </p:spPr>
        <p:txBody>
          <a:bodyPr wrap="none">
            <a:spAutoFit/>
          </a:bodyPr>
          <a:lstStyle/>
          <a:p>
            <a:r>
              <a:rPr lang="as-IN" sz="2800" b="1" dirty="0">
                <a:solidFill>
                  <a:schemeClr val="bg1"/>
                </a:solidFill>
                <a:latin typeface="Helvetica" panose="020B0604020202020204" pitchFamily="34" charset="0"/>
                <a:cs typeface="Helvetica" panose="020B0604020202020204" pitchFamily="34" charset="0"/>
              </a:rPr>
              <a:t>ব্যবসায়িক প্রতিবেদকদের জন্য করণীয় এবং করণীয়</a:t>
            </a:r>
            <a:endParaRPr lang="en-US" sz="2800" b="1" dirty="0">
              <a:solidFill>
                <a:schemeClr val="bg1"/>
              </a:solidFill>
              <a:latin typeface="Helvetica" panose="020B0604020202020204" pitchFamily="34" charset="0"/>
              <a:cs typeface="Helvetica" panose="020B0604020202020204" pitchFamily="34" charset="0"/>
            </a:endParaRPr>
          </a:p>
        </p:txBody>
      </p:sp>
      <p:sp>
        <p:nvSpPr>
          <p:cNvPr id="7" name="Rectangle 6"/>
          <p:cNvSpPr/>
          <p:nvPr/>
        </p:nvSpPr>
        <p:spPr>
          <a:xfrm>
            <a:off x="6333223" y="898936"/>
            <a:ext cx="5858777"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400" b="1">
              <a:solidFill>
                <a:srgbClr val="C00000"/>
              </a:solidFill>
            </a:endParaRPr>
          </a:p>
          <a:p>
            <a:pPr algn="ctr"/>
            <a:r>
              <a:rPr lang="en-US" sz="1400" b="1">
                <a:solidFill>
                  <a:srgbClr val="C00000"/>
                </a:solidFill>
              </a:rPr>
              <a:t>X </a:t>
            </a:r>
            <a:r>
              <a:rPr lang="as-IN" sz="1400" b="1" dirty="0">
                <a:solidFill>
                  <a:srgbClr val="C00000"/>
                </a:solidFill>
              </a:rPr>
              <a:t>এক্স না</a:t>
            </a:r>
            <a:r>
              <a:rPr lang="en-US" sz="1400" b="1" dirty="0">
                <a:solidFill>
                  <a:srgbClr val="C00000"/>
                </a:solidFill>
              </a:rPr>
              <a:t> </a:t>
            </a:r>
          </a:p>
          <a:p>
            <a:pPr>
              <a:buFont typeface="Arial" pitchFamily="34" charset="0"/>
              <a:buChar char="•"/>
            </a:pPr>
            <a:r>
              <a:rPr lang="as-IN" sz="1400" dirty="0">
                <a:solidFill>
                  <a:srgbClr val="C00000"/>
                </a:solidFill>
              </a:rPr>
              <a:t>বিসি গ্রাহকদের কাছ থেকে প্রত্যক্ষ বা পরোক্ষভাবে কোনো অতিরিক্ত পরিষেবা চার্জ সংগ্রহ করবে না।</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dirty="0">
                <a:solidFill>
                  <a:srgbClr val="C00000"/>
                </a:solidFill>
              </a:rPr>
              <a:t>বিসি কোন ঋণ অনুমোদনের জন্য কোন ক্ষমতা দিয়ে অনুমোদিত নয়।</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dirty="0">
                <a:solidFill>
                  <a:srgbClr val="C00000"/>
                </a:solidFill>
              </a:rPr>
              <a:t>বিসিকে অবশ্যই কোনো রাজনৈতিক/ধর্মীয় সংগঠনের সাথে সম্পৃক্ত করা যাবে না।</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dirty="0">
                <a:solidFill>
                  <a:srgbClr val="C00000"/>
                </a:solidFill>
              </a:rPr>
              <a:t>বিসি অবশ্যই গ্রাহকদের একাধিক বা বিভক্ত লেনদেন করতে উত্সাহিত করবে না।</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dirty="0">
                <a:solidFill>
                  <a:srgbClr val="C00000"/>
                </a:solidFill>
              </a:rPr>
              <a:t>ক্রেডিট প্রদানের পরিবর্তে বিকল্প পণ্যের সুপারিশ বা বাধ্যতামূলক করা উচিত নয়। যেমন: ঋণ বিতরণের জন্য বীমা, পেনশন বা অন্যান্য পণ্য বিক্রি করা</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dirty="0">
                <a:solidFill>
                  <a:srgbClr val="C00000"/>
                </a:solidFill>
              </a:rPr>
              <a:t>প্রিন্সিপাল যে পরিষেবাগুলি অফার করেন তার বাইরে কোনও প্রণোদনা বা সুবিধা বা মিথ্যা আশা দিয়ে গ্রাহকদের প্রলুব্ধ না করার জন্য বিশেষ যত্ন নেওয়া হবে</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b="1" dirty="0">
                <a:solidFill>
                  <a:srgbClr val="C00000"/>
                </a:solidFill>
              </a:rPr>
              <a:t>বিসি তার লগইন আইডি এবং পাসওয়ার্ড অন্য কোন বাইরের ব্যক্তির সাথে শেয়ার করবেন না।</a:t>
            </a:r>
            <a:endParaRPr lang="en-US" sz="1400" b="1"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b="1" dirty="0">
                <a:solidFill>
                  <a:srgbClr val="C00000"/>
                </a:solidFill>
              </a:rPr>
              <a:t>বিসিকে তার ব্যক্তিগত বিবরণ যেমন আপডেট করা উচিত নয়। গ্রাহকের জন্য অ্যাকাউন্ট খোলার সময় ইমেল আইডি, মোবাইল নম্বর, মেইলিং ঠিকানা।</a:t>
            </a:r>
            <a:r>
              <a:rPr lang="en-US" sz="1400" b="1" dirty="0">
                <a:solidFill>
                  <a:srgbClr val="C00000"/>
                </a:solidFill>
              </a:rPr>
              <a:t> </a:t>
            </a:r>
          </a:p>
          <a:p>
            <a:endParaRPr lang="en-US" sz="1600" dirty="0">
              <a:solidFill>
                <a:srgbClr val="C00000"/>
              </a:solidFill>
            </a:endParaRPr>
          </a:p>
          <a:p>
            <a:pPr algn="just"/>
            <a:endParaRPr lang="en-US" sz="1600" dirty="0">
              <a:solidFill>
                <a:srgbClr val="C00000"/>
              </a:solidFill>
            </a:endParaRPr>
          </a:p>
          <a:p>
            <a:pPr algn="just"/>
            <a:endParaRPr lang="en-US" sz="1600" dirty="0">
              <a:solidFill>
                <a:srgbClr val="C00000"/>
              </a:solidFill>
            </a:endParaRPr>
          </a:p>
          <a:p>
            <a:pPr algn="just"/>
            <a:endParaRPr lang="en-US"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p:txBody>
      </p:sp>
      <p:pic>
        <p:nvPicPr>
          <p:cNvPr id="11" name="Picture 40">
            <a:extLst>
              <a:ext uri="{FF2B5EF4-FFF2-40B4-BE49-F238E27FC236}">
                <a16:creationId xmlns:a16="http://schemas.microsoft.com/office/drawing/2014/main" id="{5E87A8F5-D34F-4EA7-903F-99E8B2DAAA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64723-AF6A-47E5-9DBB-C28C7AC4BBB5}"/>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E39F5C-DC08-461D-9FCE-782AA82DE1BF}"/>
              </a:ext>
            </a:extLst>
          </p:cNvPr>
          <p:cNvSpPr>
            <a:spLocks noGrp="1"/>
          </p:cNvSpPr>
          <p:nvPr>
            <p:ph type="body" idx="1"/>
          </p:nvPr>
        </p:nvSpPr>
        <p:spPr>
          <a:xfrm>
            <a:off x="40767" y="1109800"/>
            <a:ext cx="10924116" cy="1302536"/>
          </a:xfrm>
        </p:spPr>
        <p:txBody>
          <a:bodyPr/>
          <a:lstStyle/>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nSpc>
                <a:spcPct val="150000"/>
              </a:lnSpc>
            </a:pPr>
            <a:r>
              <a:rPr lang="as-IN" sz="1800" dirty="0">
                <a:solidFill>
                  <a:srgbClr val="002060"/>
                </a:solidFill>
              </a:rPr>
              <a:t>রেজিস্টার রক্ষণাবেক্ষণ করা হয়</a:t>
            </a:r>
            <a:r>
              <a:rPr lang="en-US" sz="1800" dirty="0">
                <a:solidFill>
                  <a:srgbClr val="002060"/>
                </a:solidFill>
              </a:rPr>
              <a:t> </a:t>
            </a:r>
            <a:r>
              <a:rPr lang="as-IN" sz="1800" b="1" dirty="0">
                <a:solidFill>
                  <a:srgbClr val="002060"/>
                </a:solidFill>
              </a:rPr>
              <a:t>বাধ্যতামূলক</a:t>
            </a:r>
            <a:r>
              <a:rPr lang="en-US" sz="1800" dirty="0">
                <a:solidFill>
                  <a:srgbClr val="002060"/>
                </a:solidFill>
              </a:rPr>
              <a:t> </a:t>
            </a:r>
            <a:r>
              <a:rPr lang="as-IN" sz="1800" dirty="0">
                <a:solidFill>
                  <a:srgbClr val="002060"/>
                </a:solidFill>
              </a:rPr>
              <a:t>সমস্ত এজেন্টদের জন্য।</a:t>
            </a:r>
            <a:endParaRPr lang="en-US" sz="1800" dirty="0">
              <a:solidFill>
                <a:srgbClr val="002060"/>
              </a:solidFill>
            </a:endParaRPr>
          </a:p>
          <a:p>
            <a:pPr>
              <a:lnSpc>
                <a:spcPct val="150000"/>
              </a:lnSpc>
            </a:pPr>
            <a:r>
              <a:rPr lang="as-IN" sz="1800" dirty="0">
                <a:solidFill>
                  <a:srgbClr val="002060"/>
                </a:solidFill>
              </a:rPr>
              <a:t>নিবন্ধন কাজ</a:t>
            </a:r>
            <a:r>
              <a:rPr lang="en-US" sz="1800" dirty="0">
                <a:solidFill>
                  <a:srgbClr val="002060"/>
                </a:solidFill>
              </a:rPr>
              <a:t> </a:t>
            </a:r>
            <a:r>
              <a:rPr lang="as-IN" sz="1800" b="1" dirty="0">
                <a:solidFill>
                  <a:srgbClr val="002060"/>
                </a:solidFill>
              </a:rPr>
              <a:t>হিসাবে প্রমাণ</a:t>
            </a:r>
            <a:r>
              <a:rPr lang="en-US" sz="1800" b="1" dirty="0">
                <a:solidFill>
                  <a:srgbClr val="002060"/>
                </a:solidFill>
              </a:rPr>
              <a:t> </a:t>
            </a:r>
            <a:r>
              <a:rPr lang="as-IN" sz="1800" dirty="0">
                <a:solidFill>
                  <a:srgbClr val="002060"/>
                </a:solidFill>
              </a:rPr>
              <a:t>কোনো বিরোধের ক্ষেত্রে।</a:t>
            </a:r>
            <a:endParaRPr lang="en-US" sz="1800" dirty="0">
              <a:solidFill>
                <a:srgbClr val="002060"/>
              </a:solidFill>
            </a:endParaRPr>
          </a:p>
          <a:p>
            <a:pPr>
              <a:lnSpc>
                <a:spcPct val="150000"/>
              </a:lnSpc>
            </a:pPr>
            <a:r>
              <a:rPr lang="as-IN" sz="1800" dirty="0">
                <a:solidFill>
                  <a:srgbClr val="002060"/>
                </a:solidFill>
              </a:rPr>
              <a:t>নিচের রেজিস্টার ফরম্যাটগুলো এজেন্টদের দ্বারা রক্ষণাবেক্ষণ করা হবে।</a:t>
            </a:r>
            <a:endParaRPr lang="en-IN" sz="1800" dirty="0">
              <a:solidFill>
                <a:srgbClr val="002060"/>
              </a:solidFill>
            </a:endParaRPr>
          </a:p>
        </p:txBody>
      </p:sp>
      <p:sp>
        <p:nvSpPr>
          <p:cNvPr id="5" name="TextBox 4">
            <a:extLst>
              <a:ext uri="{FF2B5EF4-FFF2-40B4-BE49-F238E27FC236}">
                <a16:creationId xmlns:a16="http://schemas.microsoft.com/office/drawing/2014/main" id="{B52D87D1-6BA5-40CE-97BA-30ADF67B8E4E}"/>
              </a:ext>
            </a:extLst>
          </p:cNvPr>
          <p:cNvSpPr txBox="1"/>
          <p:nvPr/>
        </p:nvSpPr>
        <p:spPr>
          <a:xfrm>
            <a:off x="-1" y="205652"/>
            <a:ext cx="9468853" cy="461665"/>
          </a:xfrm>
          <a:prstGeom prst="rect">
            <a:avLst/>
          </a:prstGeom>
          <a:noFill/>
        </p:spPr>
        <p:txBody>
          <a:bodyPr wrap="square">
            <a:spAutoFit/>
          </a:bodyPr>
          <a:lstStyle/>
          <a:p>
            <a:r>
              <a:rPr lang="as-IN" sz="2300" b="1" dirty="0">
                <a:solidFill>
                  <a:schemeClr val="bg1"/>
                </a:solidFill>
                <a:latin typeface="Helvetica" panose="020B0604020202020204" pitchFamily="34" charset="0"/>
                <a:cs typeface="Helvetica" panose="020B0604020202020204" pitchFamily="34" charset="0"/>
              </a:rPr>
              <a:t>বাধ্যতামূলক রেজিস্টার এজেন্টদের দ্বারা রক্ষণাবেক্ষণ করতে হবে</a:t>
            </a:r>
            <a:endParaRPr lang="en-IN" sz="2300" b="1" dirty="0">
              <a:solidFill>
                <a:schemeClr val="bg1"/>
              </a:solidFill>
              <a:latin typeface="Helvetica" panose="020B0604020202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075FC5D6-53A4-478C-8D26-0FEC938E38B9}"/>
              </a:ext>
            </a:extLst>
          </p:cNvPr>
          <p:cNvGraphicFramePr>
            <a:graphicFrameLocks noGrp="1"/>
          </p:cNvGraphicFramePr>
          <p:nvPr>
            <p:extLst>
              <p:ext uri="{D42A27DB-BD31-4B8C-83A1-F6EECF244321}">
                <p14:modId xmlns:p14="http://schemas.microsoft.com/office/powerpoint/2010/main" val="3131634282"/>
              </p:ext>
            </p:extLst>
          </p:nvPr>
        </p:nvGraphicFramePr>
        <p:xfrm>
          <a:off x="119936" y="2412336"/>
          <a:ext cx="11209125" cy="718175"/>
        </p:xfrm>
        <a:graphic>
          <a:graphicData uri="http://schemas.openxmlformats.org/drawingml/2006/table">
            <a:tbl>
              <a:tblPr>
                <a:tableStyleId>{5C22544A-7EE6-4342-B048-85BDC9FD1C3A}</a:tableStyleId>
              </a:tblPr>
              <a:tblGrid>
                <a:gridCol w="775474">
                  <a:extLst>
                    <a:ext uri="{9D8B030D-6E8A-4147-A177-3AD203B41FA5}">
                      <a16:colId xmlns:a16="http://schemas.microsoft.com/office/drawing/2014/main" val="218323232"/>
                    </a:ext>
                  </a:extLst>
                </a:gridCol>
                <a:gridCol w="587480">
                  <a:extLst>
                    <a:ext uri="{9D8B030D-6E8A-4147-A177-3AD203B41FA5}">
                      <a16:colId xmlns:a16="http://schemas.microsoft.com/office/drawing/2014/main" val="706156978"/>
                    </a:ext>
                  </a:extLst>
                </a:gridCol>
                <a:gridCol w="881221">
                  <a:extLst>
                    <a:ext uri="{9D8B030D-6E8A-4147-A177-3AD203B41FA5}">
                      <a16:colId xmlns:a16="http://schemas.microsoft.com/office/drawing/2014/main" val="2822906114"/>
                    </a:ext>
                  </a:extLst>
                </a:gridCol>
                <a:gridCol w="775474">
                  <a:extLst>
                    <a:ext uri="{9D8B030D-6E8A-4147-A177-3AD203B41FA5}">
                      <a16:colId xmlns:a16="http://schemas.microsoft.com/office/drawing/2014/main" val="4252075688"/>
                    </a:ext>
                  </a:extLst>
                </a:gridCol>
                <a:gridCol w="1163211">
                  <a:extLst>
                    <a:ext uri="{9D8B030D-6E8A-4147-A177-3AD203B41FA5}">
                      <a16:colId xmlns:a16="http://schemas.microsoft.com/office/drawing/2014/main" val="1540474061"/>
                    </a:ext>
                  </a:extLst>
                </a:gridCol>
                <a:gridCol w="728476">
                  <a:extLst>
                    <a:ext uri="{9D8B030D-6E8A-4147-A177-3AD203B41FA5}">
                      <a16:colId xmlns:a16="http://schemas.microsoft.com/office/drawing/2014/main" val="3792352287"/>
                    </a:ext>
                  </a:extLst>
                </a:gridCol>
                <a:gridCol w="928218">
                  <a:extLst>
                    <a:ext uri="{9D8B030D-6E8A-4147-A177-3AD203B41FA5}">
                      <a16:colId xmlns:a16="http://schemas.microsoft.com/office/drawing/2014/main" val="2026847019"/>
                    </a:ext>
                  </a:extLst>
                </a:gridCol>
                <a:gridCol w="1057465">
                  <a:extLst>
                    <a:ext uri="{9D8B030D-6E8A-4147-A177-3AD203B41FA5}">
                      <a16:colId xmlns:a16="http://schemas.microsoft.com/office/drawing/2014/main" val="3118852105"/>
                    </a:ext>
                  </a:extLst>
                </a:gridCol>
                <a:gridCol w="590418">
                  <a:extLst>
                    <a:ext uri="{9D8B030D-6E8A-4147-A177-3AD203B41FA5}">
                      <a16:colId xmlns:a16="http://schemas.microsoft.com/office/drawing/2014/main" val="247564799"/>
                    </a:ext>
                  </a:extLst>
                </a:gridCol>
                <a:gridCol w="766661">
                  <a:extLst>
                    <a:ext uri="{9D8B030D-6E8A-4147-A177-3AD203B41FA5}">
                      <a16:colId xmlns:a16="http://schemas.microsoft.com/office/drawing/2014/main" val="3820090662"/>
                    </a:ext>
                  </a:extLst>
                </a:gridCol>
                <a:gridCol w="872409">
                  <a:extLst>
                    <a:ext uri="{9D8B030D-6E8A-4147-A177-3AD203B41FA5}">
                      <a16:colId xmlns:a16="http://schemas.microsoft.com/office/drawing/2014/main" val="4072182210"/>
                    </a:ext>
                  </a:extLst>
                </a:gridCol>
                <a:gridCol w="775474">
                  <a:extLst>
                    <a:ext uri="{9D8B030D-6E8A-4147-A177-3AD203B41FA5}">
                      <a16:colId xmlns:a16="http://schemas.microsoft.com/office/drawing/2014/main" val="3854437928"/>
                    </a:ext>
                  </a:extLst>
                </a:gridCol>
                <a:gridCol w="681477">
                  <a:extLst>
                    <a:ext uri="{9D8B030D-6E8A-4147-A177-3AD203B41FA5}">
                      <a16:colId xmlns:a16="http://schemas.microsoft.com/office/drawing/2014/main" val="997556860"/>
                    </a:ext>
                  </a:extLst>
                </a:gridCol>
                <a:gridCol w="625667">
                  <a:extLst>
                    <a:ext uri="{9D8B030D-6E8A-4147-A177-3AD203B41FA5}">
                      <a16:colId xmlns:a16="http://schemas.microsoft.com/office/drawing/2014/main" val="1141744387"/>
                    </a:ext>
                  </a:extLst>
                </a:gridCol>
              </a:tblGrid>
              <a:tr h="87787">
                <a:tc gridSpan="14">
                  <a:txBody>
                    <a:bodyPr/>
                    <a:lstStyle/>
                    <a:p>
                      <a:pPr algn="l" fontAlgn="b"/>
                      <a:r>
                        <a:rPr lang="en-IN" sz="1000" u="none" strike="noStrike" dirty="0">
                          <a:effectLst/>
                        </a:rPr>
                        <a:t>                                                                                                                                                       </a:t>
                      </a:r>
                      <a:r>
                        <a:rPr lang="as-IN" sz="1400" b="1" u="none" strike="noStrike" dirty="0">
                          <a:effectLst/>
                        </a:rPr>
                        <a:t>অভিযোগ নিবন্ধন</a:t>
                      </a:r>
                      <a:endParaRPr lang="en-IN" sz="1400" b="1" i="0" u="none" strike="noStrike" dirty="0">
                        <a:solidFill>
                          <a:srgbClr val="000000"/>
                        </a:solidFill>
                        <a:effectLst/>
                        <a:latin typeface="Calibri" panose="020F0502020204030204" pitchFamily="34" charset="0"/>
                      </a:endParaRPr>
                    </a:p>
                  </a:txBody>
                  <a:tcPr marL="8276" marR="8276" marT="8276"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83035396"/>
                  </a:ext>
                </a:extLst>
              </a:tr>
              <a:tr h="496539">
                <a:tc>
                  <a:txBody>
                    <a:bodyPr/>
                    <a:lstStyle/>
                    <a:p>
                      <a:pPr algn="ctr" fontAlgn="ctr"/>
                      <a:r>
                        <a:rPr lang="as-IN" sz="1000" u="none" strike="noStrike" dirty="0">
                          <a:effectLst/>
                        </a:rPr>
                        <a:t>অভিযোগকারীর নাম</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গ্রাহক আইডি</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000" u="none" strike="noStrike" dirty="0">
                          <a:effectLst/>
                        </a:rPr>
                        <a:t>CASA FD/RA/DP </a:t>
                      </a:r>
                      <a:r>
                        <a:rPr lang="as-IN" sz="1000" u="none" strike="noStrike" dirty="0">
                          <a:effectLst/>
                        </a:rPr>
                        <a:t>নম্বর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গ্রাহক ডকেট নম্বর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গ্রাহক মোবাইল</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যোগাযোগের নম্বর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ইমেইল</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স্বীকৃতি পাঠানো হয়েছে</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শ্রেণী</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উপশ্রেণি</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তথ্যের উৎস</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অভিযোগের প্রকৃতি</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বিস্তারিত পরামর্শ</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গ্রাহক শহর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469707"/>
                  </a:ext>
                </a:extLst>
              </a:tr>
            </a:tbl>
          </a:graphicData>
        </a:graphic>
      </p:graphicFrame>
      <p:graphicFrame>
        <p:nvGraphicFramePr>
          <p:cNvPr id="9" name="Table 8">
            <a:extLst>
              <a:ext uri="{FF2B5EF4-FFF2-40B4-BE49-F238E27FC236}">
                <a16:creationId xmlns:a16="http://schemas.microsoft.com/office/drawing/2014/main" id="{D1DA27AA-95A8-4643-ABF9-01D942B1A054}"/>
              </a:ext>
            </a:extLst>
          </p:cNvPr>
          <p:cNvGraphicFramePr>
            <a:graphicFrameLocks noGrp="1"/>
          </p:cNvGraphicFramePr>
          <p:nvPr>
            <p:extLst>
              <p:ext uri="{D42A27DB-BD31-4B8C-83A1-F6EECF244321}">
                <p14:modId xmlns:p14="http://schemas.microsoft.com/office/powerpoint/2010/main" val="339434117"/>
              </p:ext>
            </p:extLst>
          </p:nvPr>
        </p:nvGraphicFramePr>
        <p:xfrm>
          <a:off x="80351" y="3302915"/>
          <a:ext cx="11209125" cy="616731"/>
        </p:xfrm>
        <a:graphic>
          <a:graphicData uri="http://schemas.openxmlformats.org/drawingml/2006/table">
            <a:tbl>
              <a:tblPr>
                <a:tableStyleId>{5C22544A-7EE6-4342-B048-85BDC9FD1C3A}</a:tableStyleId>
              </a:tblPr>
              <a:tblGrid>
                <a:gridCol w="1053099">
                  <a:extLst>
                    <a:ext uri="{9D8B030D-6E8A-4147-A177-3AD203B41FA5}">
                      <a16:colId xmlns:a16="http://schemas.microsoft.com/office/drawing/2014/main" val="291697338"/>
                    </a:ext>
                  </a:extLst>
                </a:gridCol>
                <a:gridCol w="797802">
                  <a:extLst>
                    <a:ext uri="{9D8B030D-6E8A-4147-A177-3AD203B41FA5}">
                      <a16:colId xmlns:a16="http://schemas.microsoft.com/office/drawing/2014/main" val="630072043"/>
                    </a:ext>
                  </a:extLst>
                </a:gridCol>
                <a:gridCol w="1196704">
                  <a:extLst>
                    <a:ext uri="{9D8B030D-6E8A-4147-A177-3AD203B41FA5}">
                      <a16:colId xmlns:a16="http://schemas.microsoft.com/office/drawing/2014/main" val="3861087264"/>
                    </a:ext>
                  </a:extLst>
                </a:gridCol>
                <a:gridCol w="620688">
                  <a:extLst>
                    <a:ext uri="{9D8B030D-6E8A-4147-A177-3AD203B41FA5}">
                      <a16:colId xmlns:a16="http://schemas.microsoft.com/office/drawing/2014/main" val="3427031592"/>
                    </a:ext>
                  </a:extLst>
                </a:gridCol>
                <a:gridCol w="2268187">
                  <a:extLst>
                    <a:ext uri="{9D8B030D-6E8A-4147-A177-3AD203B41FA5}">
                      <a16:colId xmlns:a16="http://schemas.microsoft.com/office/drawing/2014/main" val="807499904"/>
                    </a:ext>
                  </a:extLst>
                </a:gridCol>
                <a:gridCol w="733149">
                  <a:extLst>
                    <a:ext uri="{9D8B030D-6E8A-4147-A177-3AD203B41FA5}">
                      <a16:colId xmlns:a16="http://schemas.microsoft.com/office/drawing/2014/main" val="284859975"/>
                    </a:ext>
                  </a:extLst>
                </a:gridCol>
                <a:gridCol w="1260529">
                  <a:extLst>
                    <a:ext uri="{9D8B030D-6E8A-4147-A177-3AD203B41FA5}">
                      <a16:colId xmlns:a16="http://schemas.microsoft.com/office/drawing/2014/main" val="865144897"/>
                    </a:ext>
                  </a:extLst>
                </a:gridCol>
                <a:gridCol w="1436044">
                  <a:extLst>
                    <a:ext uri="{9D8B030D-6E8A-4147-A177-3AD203B41FA5}">
                      <a16:colId xmlns:a16="http://schemas.microsoft.com/office/drawing/2014/main" val="3224576096"/>
                    </a:ext>
                  </a:extLst>
                </a:gridCol>
                <a:gridCol w="801791">
                  <a:extLst>
                    <a:ext uri="{9D8B030D-6E8A-4147-A177-3AD203B41FA5}">
                      <a16:colId xmlns:a16="http://schemas.microsoft.com/office/drawing/2014/main" val="1961915042"/>
                    </a:ext>
                  </a:extLst>
                </a:gridCol>
                <a:gridCol w="1041132">
                  <a:extLst>
                    <a:ext uri="{9D8B030D-6E8A-4147-A177-3AD203B41FA5}">
                      <a16:colId xmlns:a16="http://schemas.microsoft.com/office/drawing/2014/main" val="1615683429"/>
                    </a:ext>
                  </a:extLst>
                </a:gridCol>
              </a:tblGrid>
              <a:tr h="136162">
                <a:tc gridSpan="10">
                  <a:txBody>
                    <a:bodyPr/>
                    <a:lstStyle/>
                    <a:p>
                      <a:pPr algn="ctr" fontAlgn="b"/>
                      <a:r>
                        <a:rPr lang="as-IN" sz="1400" b="1" u="none" strike="noStrike" dirty="0">
                          <a:effectLst/>
                        </a:rPr>
                        <a:t>লেনদেন নিবন্ধন</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33520997"/>
                  </a:ext>
                </a:extLst>
              </a:tr>
              <a:tr h="393846">
                <a:tc>
                  <a:txBody>
                    <a:bodyPr/>
                    <a:lstStyle/>
                    <a:p>
                      <a:pPr algn="ctr" fontAlgn="ctr"/>
                      <a:r>
                        <a:rPr lang="as-IN" sz="1100" u="none" strike="noStrike" dirty="0">
                          <a:effectLst/>
                        </a:rPr>
                        <a:t>তারিখ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লেনদেনের সময়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গ্রাহকের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এ/সি নম্বর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লেনদেনের প্রকার</a:t>
                      </a:r>
                    </a:p>
                    <a:p>
                      <a:pPr algn="ctr" fontAlgn="ctr"/>
                      <a:r>
                        <a:rPr lang="en-IN" sz="1100" u="none" strike="noStrike" dirty="0" err="1">
                          <a:effectLst/>
                        </a:rPr>
                        <a:t>Eg.</a:t>
                      </a:r>
                      <a:r>
                        <a:rPr lang="en-IN" sz="1100" u="none" strike="noStrike" dirty="0">
                          <a:effectLst/>
                        </a:rPr>
                        <a:t> </a:t>
                      </a:r>
                      <a:r>
                        <a:rPr lang="as-IN" sz="1100" u="none" strike="noStrike" dirty="0">
                          <a:effectLst/>
                        </a:rPr>
                        <a:t>নগদ জমা বা নগদ উত্তোলন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পরিমাণ</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ব্যাংকের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লেনদেনের স্থিতি</a:t>
                      </a:r>
                    </a:p>
                    <a:p>
                      <a:pPr algn="ctr" fontAlgn="ctr"/>
                      <a:r>
                        <a:rPr lang="en-IN" sz="1100" u="none" strike="noStrike" dirty="0">
                          <a:effectLst/>
                        </a:rPr>
                        <a:t>Success/ </a:t>
                      </a:r>
                      <a:r>
                        <a:rPr lang="as-IN" sz="1100" u="none" strike="noStrike" dirty="0">
                          <a:effectLst/>
                        </a:rPr>
                        <a:t>প্রত্যাখ্যান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আরআরএন নম্বর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ক্রেতার স্বাক্ষর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0946489"/>
                  </a:ext>
                </a:extLst>
              </a:tr>
            </a:tbl>
          </a:graphicData>
        </a:graphic>
      </p:graphicFrame>
      <p:graphicFrame>
        <p:nvGraphicFramePr>
          <p:cNvPr id="10" name="Table 9">
            <a:extLst>
              <a:ext uri="{FF2B5EF4-FFF2-40B4-BE49-F238E27FC236}">
                <a16:creationId xmlns:a16="http://schemas.microsoft.com/office/drawing/2014/main" id="{8CDEB668-D1ED-4744-862F-9C9840143CEC}"/>
              </a:ext>
            </a:extLst>
          </p:cNvPr>
          <p:cNvGraphicFramePr>
            <a:graphicFrameLocks noGrp="1"/>
          </p:cNvGraphicFramePr>
          <p:nvPr>
            <p:extLst>
              <p:ext uri="{D42A27DB-BD31-4B8C-83A1-F6EECF244321}">
                <p14:modId xmlns:p14="http://schemas.microsoft.com/office/powerpoint/2010/main" val="959055363"/>
              </p:ext>
            </p:extLst>
          </p:nvPr>
        </p:nvGraphicFramePr>
        <p:xfrm>
          <a:off x="40767" y="4158138"/>
          <a:ext cx="11288294" cy="567690"/>
        </p:xfrm>
        <a:graphic>
          <a:graphicData uri="http://schemas.openxmlformats.org/drawingml/2006/table">
            <a:tbl>
              <a:tblPr>
                <a:tableStyleId>{5C22544A-7EE6-4342-B048-85BDC9FD1C3A}</a:tableStyleId>
              </a:tblPr>
              <a:tblGrid>
                <a:gridCol w="1060537">
                  <a:extLst>
                    <a:ext uri="{9D8B030D-6E8A-4147-A177-3AD203B41FA5}">
                      <a16:colId xmlns:a16="http://schemas.microsoft.com/office/drawing/2014/main" val="1510339191"/>
                    </a:ext>
                  </a:extLst>
                </a:gridCol>
                <a:gridCol w="803437">
                  <a:extLst>
                    <a:ext uri="{9D8B030D-6E8A-4147-A177-3AD203B41FA5}">
                      <a16:colId xmlns:a16="http://schemas.microsoft.com/office/drawing/2014/main" val="2690323238"/>
                    </a:ext>
                  </a:extLst>
                </a:gridCol>
                <a:gridCol w="1205156">
                  <a:extLst>
                    <a:ext uri="{9D8B030D-6E8A-4147-A177-3AD203B41FA5}">
                      <a16:colId xmlns:a16="http://schemas.microsoft.com/office/drawing/2014/main" val="3074538159"/>
                    </a:ext>
                  </a:extLst>
                </a:gridCol>
                <a:gridCol w="1060537">
                  <a:extLst>
                    <a:ext uri="{9D8B030D-6E8A-4147-A177-3AD203B41FA5}">
                      <a16:colId xmlns:a16="http://schemas.microsoft.com/office/drawing/2014/main" val="2805990988"/>
                    </a:ext>
                  </a:extLst>
                </a:gridCol>
                <a:gridCol w="1590806">
                  <a:extLst>
                    <a:ext uri="{9D8B030D-6E8A-4147-A177-3AD203B41FA5}">
                      <a16:colId xmlns:a16="http://schemas.microsoft.com/office/drawing/2014/main" val="1185177078"/>
                    </a:ext>
                  </a:extLst>
                </a:gridCol>
                <a:gridCol w="996263">
                  <a:extLst>
                    <a:ext uri="{9D8B030D-6E8A-4147-A177-3AD203B41FA5}">
                      <a16:colId xmlns:a16="http://schemas.microsoft.com/office/drawing/2014/main" val="1105513086"/>
                    </a:ext>
                  </a:extLst>
                </a:gridCol>
                <a:gridCol w="1269431">
                  <a:extLst>
                    <a:ext uri="{9D8B030D-6E8A-4147-A177-3AD203B41FA5}">
                      <a16:colId xmlns:a16="http://schemas.microsoft.com/office/drawing/2014/main" val="246498379"/>
                    </a:ext>
                  </a:extLst>
                </a:gridCol>
                <a:gridCol w="1446187">
                  <a:extLst>
                    <a:ext uri="{9D8B030D-6E8A-4147-A177-3AD203B41FA5}">
                      <a16:colId xmlns:a16="http://schemas.microsoft.com/office/drawing/2014/main" val="4145062905"/>
                    </a:ext>
                  </a:extLst>
                </a:gridCol>
                <a:gridCol w="807455">
                  <a:extLst>
                    <a:ext uri="{9D8B030D-6E8A-4147-A177-3AD203B41FA5}">
                      <a16:colId xmlns:a16="http://schemas.microsoft.com/office/drawing/2014/main" val="3044856533"/>
                    </a:ext>
                  </a:extLst>
                </a:gridCol>
                <a:gridCol w="1048485">
                  <a:extLst>
                    <a:ext uri="{9D8B030D-6E8A-4147-A177-3AD203B41FA5}">
                      <a16:colId xmlns:a16="http://schemas.microsoft.com/office/drawing/2014/main" val="3182629394"/>
                    </a:ext>
                  </a:extLst>
                </a:gridCol>
              </a:tblGrid>
              <a:tr h="116159">
                <a:tc gridSpan="10">
                  <a:txBody>
                    <a:bodyPr/>
                    <a:lstStyle/>
                    <a:p>
                      <a:pPr algn="ctr" fontAlgn="b"/>
                      <a:r>
                        <a:rPr lang="as-IN" sz="1400" b="1" u="none" strike="noStrike" dirty="0">
                          <a:effectLst/>
                        </a:rPr>
                        <a:t>ভিজিট রেজিস্টার</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62578039"/>
                  </a:ext>
                </a:extLst>
              </a:tr>
              <a:tr h="335987">
                <a:tc>
                  <a:txBody>
                    <a:bodyPr/>
                    <a:lstStyle/>
                    <a:p>
                      <a:pPr algn="ctr" fontAlgn="ctr"/>
                      <a:r>
                        <a:rPr lang="as-IN" sz="1100" u="none" strike="noStrike" dirty="0">
                          <a:effectLst/>
                        </a:rPr>
                        <a:t>তারিখ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সময়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ভিজিটরের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সংগঠনের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দর্শনার্থীর পদবী</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প্রতিক্রিয়া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ভিজিটিং অফিসারের স্বাক্ষর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প্রতিক্রিয়া গৃহীত পদক্ষেপ</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পদক্ষেপ নেওয়ার তারিখ</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বিসি এজেন্টের স্বাক্ষর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844376"/>
                  </a:ext>
                </a:extLst>
              </a:tr>
            </a:tbl>
          </a:graphicData>
        </a:graphic>
      </p:graphicFrame>
      <p:graphicFrame>
        <p:nvGraphicFramePr>
          <p:cNvPr id="11" name="Table 10">
            <a:extLst>
              <a:ext uri="{FF2B5EF4-FFF2-40B4-BE49-F238E27FC236}">
                <a16:creationId xmlns:a16="http://schemas.microsoft.com/office/drawing/2014/main" id="{922ED46B-5191-4355-B7CC-DCEAFA3567F9}"/>
              </a:ext>
            </a:extLst>
          </p:cNvPr>
          <p:cNvGraphicFramePr>
            <a:graphicFrameLocks noGrp="1"/>
          </p:cNvGraphicFramePr>
          <p:nvPr>
            <p:extLst>
              <p:ext uri="{D42A27DB-BD31-4B8C-83A1-F6EECF244321}">
                <p14:modId xmlns:p14="http://schemas.microsoft.com/office/powerpoint/2010/main" val="1342398308"/>
              </p:ext>
            </p:extLst>
          </p:nvPr>
        </p:nvGraphicFramePr>
        <p:xfrm>
          <a:off x="119935" y="4898232"/>
          <a:ext cx="11209125" cy="567690"/>
        </p:xfrm>
        <a:graphic>
          <a:graphicData uri="http://schemas.openxmlformats.org/drawingml/2006/table">
            <a:tbl>
              <a:tblPr>
                <a:tableStyleId>{5C22544A-7EE6-4342-B048-85BDC9FD1C3A}</a:tableStyleId>
              </a:tblPr>
              <a:tblGrid>
                <a:gridCol w="1260310">
                  <a:extLst>
                    <a:ext uri="{9D8B030D-6E8A-4147-A177-3AD203B41FA5}">
                      <a16:colId xmlns:a16="http://schemas.microsoft.com/office/drawing/2014/main" val="910881476"/>
                    </a:ext>
                  </a:extLst>
                </a:gridCol>
                <a:gridCol w="954781">
                  <a:extLst>
                    <a:ext uri="{9D8B030D-6E8A-4147-A177-3AD203B41FA5}">
                      <a16:colId xmlns:a16="http://schemas.microsoft.com/office/drawing/2014/main" val="4246079980"/>
                    </a:ext>
                  </a:extLst>
                </a:gridCol>
                <a:gridCol w="1432171">
                  <a:extLst>
                    <a:ext uri="{9D8B030D-6E8A-4147-A177-3AD203B41FA5}">
                      <a16:colId xmlns:a16="http://schemas.microsoft.com/office/drawing/2014/main" val="2321883127"/>
                    </a:ext>
                  </a:extLst>
                </a:gridCol>
                <a:gridCol w="1260310">
                  <a:extLst>
                    <a:ext uri="{9D8B030D-6E8A-4147-A177-3AD203B41FA5}">
                      <a16:colId xmlns:a16="http://schemas.microsoft.com/office/drawing/2014/main" val="2452330937"/>
                    </a:ext>
                  </a:extLst>
                </a:gridCol>
                <a:gridCol w="1890466">
                  <a:extLst>
                    <a:ext uri="{9D8B030D-6E8A-4147-A177-3AD203B41FA5}">
                      <a16:colId xmlns:a16="http://schemas.microsoft.com/office/drawing/2014/main" val="3614659165"/>
                    </a:ext>
                  </a:extLst>
                </a:gridCol>
                <a:gridCol w="1183928">
                  <a:extLst>
                    <a:ext uri="{9D8B030D-6E8A-4147-A177-3AD203B41FA5}">
                      <a16:colId xmlns:a16="http://schemas.microsoft.com/office/drawing/2014/main" val="2871443141"/>
                    </a:ext>
                  </a:extLst>
                </a:gridCol>
                <a:gridCol w="1508554">
                  <a:extLst>
                    <a:ext uri="{9D8B030D-6E8A-4147-A177-3AD203B41FA5}">
                      <a16:colId xmlns:a16="http://schemas.microsoft.com/office/drawing/2014/main" val="1183153692"/>
                    </a:ext>
                  </a:extLst>
                </a:gridCol>
                <a:gridCol w="1718605">
                  <a:extLst>
                    <a:ext uri="{9D8B030D-6E8A-4147-A177-3AD203B41FA5}">
                      <a16:colId xmlns:a16="http://schemas.microsoft.com/office/drawing/2014/main" val="3456909191"/>
                    </a:ext>
                  </a:extLst>
                </a:gridCol>
              </a:tblGrid>
              <a:tr h="190500">
                <a:tc gridSpan="8">
                  <a:txBody>
                    <a:bodyPr/>
                    <a:lstStyle/>
                    <a:p>
                      <a:pPr algn="ctr" fontAlgn="b"/>
                      <a:r>
                        <a:rPr lang="en-IN" sz="1400" u="none" strike="noStrike" dirty="0">
                          <a:effectLst/>
                        </a:rPr>
                        <a:t> </a:t>
                      </a:r>
                      <a:r>
                        <a:rPr lang="as-IN" sz="1400" b="1" u="none" strike="noStrike" dirty="0">
                          <a:effectLst/>
                        </a:rPr>
                        <a:t>অ্যাকাউন্ট খোলার রেজিস্টার</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24561147"/>
                  </a:ext>
                </a:extLst>
              </a:tr>
              <a:tr h="337625">
                <a:tc>
                  <a:txBody>
                    <a:bodyPr/>
                    <a:lstStyle/>
                    <a:p>
                      <a:pPr algn="ctr" fontAlgn="ctr"/>
                      <a:r>
                        <a:rPr lang="as-IN" sz="1100" u="none" strike="noStrike" dirty="0">
                          <a:effectLst/>
                        </a:rPr>
                        <a:t>লিড জেনারেশনের তারিখ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গ্রাহকের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গ্রাহক যোগাযোগ নম্বর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লিড 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A/c CA/ SB/ Sal </a:t>
                      </a:r>
                      <a:r>
                        <a:rPr lang="as-IN" sz="1100" u="none" strike="noStrike" dirty="0">
                          <a:effectLst/>
                        </a:rPr>
                        <a:t>এর প্রকার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এ/সি নম্বর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অ্যাকাউন্ট খোলার তারিখ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বিসি এজেন্টের স্বাক্ষর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564377"/>
                  </a:ext>
                </a:extLst>
              </a:tr>
            </a:tbl>
          </a:graphicData>
        </a:graphic>
      </p:graphicFrame>
      <p:graphicFrame>
        <p:nvGraphicFramePr>
          <p:cNvPr id="13" name="Table 12">
            <a:extLst>
              <a:ext uri="{FF2B5EF4-FFF2-40B4-BE49-F238E27FC236}">
                <a16:creationId xmlns:a16="http://schemas.microsoft.com/office/drawing/2014/main" id="{2E3B55F3-C542-4467-9A0B-2716A3AA24C1}"/>
              </a:ext>
            </a:extLst>
          </p:cNvPr>
          <p:cNvGraphicFramePr>
            <a:graphicFrameLocks noGrp="1"/>
          </p:cNvGraphicFramePr>
          <p:nvPr>
            <p:extLst>
              <p:ext uri="{D42A27DB-BD31-4B8C-83A1-F6EECF244321}">
                <p14:modId xmlns:p14="http://schemas.microsoft.com/office/powerpoint/2010/main" val="4283736979"/>
              </p:ext>
            </p:extLst>
          </p:nvPr>
        </p:nvGraphicFramePr>
        <p:xfrm>
          <a:off x="119935" y="5638327"/>
          <a:ext cx="11209124" cy="595510"/>
        </p:xfrm>
        <a:graphic>
          <a:graphicData uri="http://schemas.openxmlformats.org/drawingml/2006/table">
            <a:tbl>
              <a:tblPr>
                <a:tableStyleId>{5C22544A-7EE6-4342-B048-85BDC9FD1C3A}</a:tableStyleId>
              </a:tblPr>
              <a:tblGrid>
                <a:gridCol w="1488536">
                  <a:extLst>
                    <a:ext uri="{9D8B030D-6E8A-4147-A177-3AD203B41FA5}">
                      <a16:colId xmlns:a16="http://schemas.microsoft.com/office/drawing/2014/main" val="2640214383"/>
                    </a:ext>
                  </a:extLst>
                </a:gridCol>
                <a:gridCol w="1127678">
                  <a:extLst>
                    <a:ext uri="{9D8B030D-6E8A-4147-A177-3AD203B41FA5}">
                      <a16:colId xmlns:a16="http://schemas.microsoft.com/office/drawing/2014/main" val="3839048198"/>
                    </a:ext>
                  </a:extLst>
                </a:gridCol>
                <a:gridCol w="1691518">
                  <a:extLst>
                    <a:ext uri="{9D8B030D-6E8A-4147-A177-3AD203B41FA5}">
                      <a16:colId xmlns:a16="http://schemas.microsoft.com/office/drawing/2014/main" val="3200572418"/>
                    </a:ext>
                  </a:extLst>
                </a:gridCol>
                <a:gridCol w="1488536">
                  <a:extLst>
                    <a:ext uri="{9D8B030D-6E8A-4147-A177-3AD203B41FA5}">
                      <a16:colId xmlns:a16="http://schemas.microsoft.com/office/drawing/2014/main" val="626495445"/>
                    </a:ext>
                  </a:extLst>
                </a:gridCol>
                <a:gridCol w="2232803">
                  <a:extLst>
                    <a:ext uri="{9D8B030D-6E8A-4147-A177-3AD203B41FA5}">
                      <a16:colId xmlns:a16="http://schemas.microsoft.com/office/drawing/2014/main" val="2245577560"/>
                    </a:ext>
                  </a:extLst>
                </a:gridCol>
                <a:gridCol w="1398321">
                  <a:extLst>
                    <a:ext uri="{9D8B030D-6E8A-4147-A177-3AD203B41FA5}">
                      <a16:colId xmlns:a16="http://schemas.microsoft.com/office/drawing/2014/main" val="2057237061"/>
                    </a:ext>
                  </a:extLst>
                </a:gridCol>
                <a:gridCol w="1781732">
                  <a:extLst>
                    <a:ext uri="{9D8B030D-6E8A-4147-A177-3AD203B41FA5}">
                      <a16:colId xmlns:a16="http://schemas.microsoft.com/office/drawing/2014/main" val="1288298244"/>
                    </a:ext>
                  </a:extLst>
                </a:gridCol>
              </a:tblGrid>
              <a:tr h="195065">
                <a:tc gridSpan="7">
                  <a:txBody>
                    <a:bodyPr/>
                    <a:lstStyle/>
                    <a:p>
                      <a:pPr algn="ctr" fontAlgn="t"/>
                      <a:r>
                        <a:rPr lang="as-IN" sz="1400" b="1" u="none" strike="noStrike" dirty="0">
                          <a:effectLst/>
                        </a:rPr>
                        <a:t>ফিক্সড / রিকারিং ডিপোজিট রেজিস্টার</a:t>
                      </a:r>
                      <a:endParaRPr lang="en-IN" sz="14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97904278"/>
                  </a:ext>
                </a:extLst>
              </a:tr>
              <a:tr h="372625">
                <a:tc>
                  <a:txBody>
                    <a:bodyPr/>
                    <a:lstStyle/>
                    <a:p>
                      <a:pPr algn="ctr" fontAlgn="ctr"/>
                      <a:r>
                        <a:rPr lang="en-IN" sz="1100" u="none" strike="noStrike" dirty="0">
                          <a:effectLst/>
                        </a:rPr>
                        <a:t>Sr No</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গ্রাহকের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মুখোশধারী </a:t>
                      </a:r>
                      <a:r>
                        <a:rPr lang="en-IN" sz="1100" u="none" strike="noStrike" dirty="0" err="1">
                          <a:effectLst/>
                        </a:rPr>
                        <a:t>Acc</a:t>
                      </a:r>
                      <a:r>
                        <a:rPr lang="en-IN" sz="1100" u="none" strike="noStrike" dirty="0">
                          <a:effectLst/>
                        </a:rPr>
                        <a:t> No</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জমার ধরন (</a:t>
                      </a:r>
                      <a:r>
                        <a:rPr lang="en-IN" sz="1100" u="none" strike="noStrike" dirty="0">
                          <a:effectLst/>
                        </a:rPr>
                        <a:t>FD/RD)</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INR </a:t>
                      </a:r>
                      <a:r>
                        <a:rPr lang="as-IN" sz="1100" u="none" strike="noStrike" dirty="0">
                          <a:effectLst/>
                        </a:rPr>
                        <a:t>এ </a:t>
                      </a:r>
                      <a:r>
                        <a:rPr lang="en-IN" sz="1100" u="none" strike="noStrike" dirty="0">
                          <a:effectLst/>
                        </a:rPr>
                        <a:t>AMT </a:t>
                      </a:r>
                      <a:r>
                        <a:rPr lang="as-IN" sz="1100" u="none" strike="noStrike" dirty="0">
                          <a:effectLst/>
                        </a:rPr>
                        <a:t>জমা করুন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জমার সময়কাল</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ক্রেতার স্বাক্ষর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484186"/>
                  </a:ext>
                </a:extLst>
              </a:tr>
            </a:tbl>
          </a:graphicData>
        </a:graphic>
      </p:graphicFrame>
    </p:spTree>
    <p:extLst>
      <p:ext uri="{BB962C8B-B14F-4D97-AF65-F5344CB8AC3E}">
        <p14:creationId xmlns:p14="http://schemas.microsoft.com/office/powerpoint/2010/main" val="89508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860"/>
            <a:ext cx="4796506" cy="584775"/>
          </a:xfrm>
          <a:prstGeom prst="rect">
            <a:avLst/>
          </a:prstGeom>
        </p:spPr>
        <p:txBody>
          <a:bodyPr wrap="none">
            <a:spAutoFit/>
          </a:bodyPr>
          <a:lstStyle/>
          <a:p>
            <a:pPr lvl="0">
              <a:defRPr/>
            </a:pPr>
            <a:r>
              <a:rPr lang="as-IN" sz="3200" b="1" dirty="0">
                <a:solidFill>
                  <a:schemeClr val="bg1"/>
                </a:solidFill>
              </a:rPr>
              <a:t>প্রতিটি প্রয়োজনের জন্য ঋণ</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AC9A59A7-460A-40FD-A0F8-00F011ED59F5}"/>
              </a:ext>
            </a:extLst>
          </p:cNvPr>
          <p:cNvGraphicFramePr/>
          <p:nvPr>
            <p:extLst>
              <p:ext uri="{D42A27DB-BD31-4B8C-83A1-F6EECF244321}">
                <p14:modId xmlns:p14="http://schemas.microsoft.com/office/powerpoint/2010/main" val="2321749363"/>
              </p:ext>
            </p:extLst>
          </p:nvPr>
        </p:nvGraphicFramePr>
        <p:xfrm>
          <a:off x="246063" y="5348907"/>
          <a:ext cx="11900848" cy="800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E11586B0-0559-4736-A086-603FBDA2AFF6}"/>
              </a:ext>
            </a:extLst>
          </p:cNvPr>
          <p:cNvSpPr txBox="1"/>
          <p:nvPr/>
        </p:nvSpPr>
        <p:spPr>
          <a:xfrm>
            <a:off x="246063" y="4906596"/>
            <a:ext cx="5253985" cy="369332"/>
          </a:xfrm>
          <a:prstGeom prst="rect">
            <a:avLst/>
          </a:prstGeom>
          <a:noFill/>
        </p:spPr>
        <p:txBody>
          <a:bodyPr wrap="square" rtlCol="0">
            <a:spAutoFit/>
          </a:bodyPr>
          <a:lstStyle/>
          <a:p>
            <a:r>
              <a:rPr lang="as-IN" b="1" u="sng" dirty="0"/>
              <a:t>ঋণের জন্য লিড তৈরি করার প্রক্রিয়া</a:t>
            </a:r>
            <a:endParaRPr lang="en-IN" b="1" u="sng" dirty="0"/>
          </a:p>
        </p:txBody>
      </p:sp>
      <p:sp>
        <p:nvSpPr>
          <p:cNvPr id="17" name="TextBox 16">
            <a:extLst>
              <a:ext uri="{FF2B5EF4-FFF2-40B4-BE49-F238E27FC236}">
                <a16:creationId xmlns:a16="http://schemas.microsoft.com/office/drawing/2014/main" id="{58067E5F-CD47-47A8-9409-BCDB1B21AA1F}"/>
              </a:ext>
            </a:extLst>
          </p:cNvPr>
          <p:cNvSpPr txBox="1"/>
          <p:nvPr/>
        </p:nvSpPr>
        <p:spPr>
          <a:xfrm>
            <a:off x="1648168" y="900510"/>
            <a:ext cx="8895664" cy="800219"/>
          </a:xfrm>
          <a:prstGeom prst="rect">
            <a:avLst/>
          </a:prstGeom>
          <a:noFill/>
        </p:spPr>
        <p:txBody>
          <a:bodyPr wrap="square" rtlCol="0">
            <a:spAutoFit/>
          </a:bodyPr>
          <a:lstStyle/>
          <a:p>
            <a:pPr algn="ctr">
              <a:spcBef>
                <a:spcPts val="600"/>
              </a:spcBef>
              <a:spcAft>
                <a:spcPts val="600"/>
              </a:spcAft>
            </a:pPr>
            <a:r>
              <a:rPr lang="as-IN" dirty="0"/>
              <a:t>এখন </a:t>
            </a:r>
            <a:r>
              <a:rPr lang="en-IN" dirty="0"/>
              <a:t>BC </a:t>
            </a:r>
            <a:r>
              <a:rPr lang="as-IN" dirty="0"/>
              <a:t>কেন্দ্রের মাধ্যমে গ্রাহকরা এইচডিএফসি ব্যাঙ্কের সর্বশ্রেষ্ঠ লোন পেতে পারেন৷</a:t>
            </a:r>
            <a:r>
              <a:rPr lang="en-IN" dirty="0"/>
              <a:t> </a:t>
            </a:r>
          </a:p>
          <a:p>
            <a:pPr algn="ctr">
              <a:spcBef>
                <a:spcPts val="600"/>
              </a:spcBef>
              <a:spcAft>
                <a:spcPts val="600"/>
              </a:spcAft>
            </a:pPr>
            <a:r>
              <a:rPr lang="en-IN" dirty="0"/>
              <a:t>HDFC BC/BF </a:t>
            </a:r>
            <a:r>
              <a:rPr lang="as-IN" dirty="0"/>
              <a:t>এজেন্টদের জন্য লিড জেনারেশনের জন্য মোট 16টি পণ্য উপলব্ধ</a:t>
            </a:r>
            <a:endParaRPr lang="en-IN" dirty="0"/>
          </a:p>
        </p:txBody>
      </p:sp>
      <p:cxnSp>
        <p:nvCxnSpPr>
          <p:cNvPr id="19" name="Straight Connector 18">
            <a:extLst>
              <a:ext uri="{FF2B5EF4-FFF2-40B4-BE49-F238E27FC236}">
                <a16:creationId xmlns:a16="http://schemas.microsoft.com/office/drawing/2014/main" id="{95EA1313-F1FF-4596-B152-B126B0D895F6}"/>
              </a:ext>
            </a:extLst>
          </p:cNvPr>
          <p:cNvCxnSpPr/>
          <p:nvPr/>
        </p:nvCxnSpPr>
        <p:spPr>
          <a:xfrm>
            <a:off x="1392072" y="1760068"/>
            <a:ext cx="91517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30F155C5-E798-41E9-809C-C456ABC1CEED}"/>
              </a:ext>
            </a:extLst>
          </p:cNvPr>
          <p:cNvCxnSpPr/>
          <p:nvPr/>
        </p:nvCxnSpPr>
        <p:spPr>
          <a:xfrm>
            <a:off x="1378424" y="4906596"/>
            <a:ext cx="91654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tangle: Rounded Corners 21">
            <a:extLst>
              <a:ext uri="{FF2B5EF4-FFF2-40B4-BE49-F238E27FC236}">
                <a16:creationId xmlns:a16="http://schemas.microsoft.com/office/drawing/2014/main" id="{886D6343-320C-4466-A4CF-D377AEE9A753}"/>
              </a:ext>
            </a:extLst>
          </p:cNvPr>
          <p:cNvSpPr/>
          <p:nvPr/>
        </p:nvSpPr>
        <p:spPr>
          <a:xfrm>
            <a:off x="4640239" y="1719203"/>
            <a:ext cx="2524836" cy="3693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s-IN" dirty="0"/>
              <a:t>ঋণ পণ্য</a:t>
            </a:r>
            <a:endParaRPr lang="en-IN" dirty="0"/>
          </a:p>
        </p:txBody>
      </p:sp>
      <p:sp>
        <p:nvSpPr>
          <p:cNvPr id="23" name="TextBox 22">
            <a:extLst>
              <a:ext uri="{FF2B5EF4-FFF2-40B4-BE49-F238E27FC236}">
                <a16:creationId xmlns:a16="http://schemas.microsoft.com/office/drawing/2014/main" id="{C3F38583-B97D-4846-8117-8E15679AA6E4}"/>
              </a:ext>
            </a:extLst>
          </p:cNvPr>
          <p:cNvSpPr txBox="1"/>
          <p:nvPr/>
        </p:nvSpPr>
        <p:spPr>
          <a:xfrm>
            <a:off x="471048" y="2274838"/>
            <a:ext cx="2402007" cy="249299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as-IN" dirty="0"/>
              <a:t>ঋণ পণ্য</a:t>
            </a:r>
          </a:p>
          <a:p>
            <a:pPr marL="285750" indent="-285750">
              <a:spcBef>
                <a:spcPts val="600"/>
              </a:spcBef>
              <a:buFont typeface="Arial" panose="020B0604020202020204" pitchFamily="34" charset="0"/>
              <a:buChar char="•"/>
            </a:pPr>
            <a:r>
              <a:rPr lang="as-IN" dirty="0"/>
              <a:t>টু হুইলার লোন</a:t>
            </a:r>
          </a:p>
          <a:p>
            <a:pPr marL="285750" indent="-285750">
              <a:spcBef>
                <a:spcPts val="600"/>
              </a:spcBef>
              <a:buFont typeface="Arial" panose="020B0604020202020204" pitchFamily="34" charset="0"/>
              <a:buChar char="•"/>
            </a:pPr>
            <a:r>
              <a:rPr lang="as-IN" dirty="0"/>
              <a:t>গাড়ির ঋণ</a:t>
            </a:r>
          </a:p>
          <a:p>
            <a:pPr marL="285750" indent="-285750">
              <a:spcBef>
                <a:spcPts val="600"/>
              </a:spcBef>
              <a:buFont typeface="Arial" panose="020B0604020202020204" pitchFamily="34" charset="0"/>
              <a:buChar char="•"/>
            </a:pPr>
            <a:r>
              <a:rPr lang="as-IN" dirty="0"/>
              <a:t>গোল্ড লোন</a:t>
            </a:r>
          </a:p>
          <a:p>
            <a:pPr marL="285750" indent="-285750">
              <a:spcBef>
                <a:spcPts val="600"/>
              </a:spcBef>
              <a:buFont typeface="Arial" panose="020B0604020202020204" pitchFamily="34" charset="0"/>
              <a:buChar char="•"/>
            </a:pPr>
            <a:r>
              <a:rPr lang="as-IN" dirty="0"/>
              <a:t>হোম ঋণ</a:t>
            </a:r>
          </a:p>
          <a:p>
            <a:pPr marL="285750" indent="-285750">
              <a:spcBef>
                <a:spcPts val="600"/>
              </a:spcBef>
              <a:buFont typeface="Arial" panose="020B0604020202020204" pitchFamily="34" charset="0"/>
              <a:buChar char="•"/>
            </a:pPr>
            <a:r>
              <a:rPr lang="as-IN" dirty="0"/>
              <a:t>ব্যক্তিগত ঋণ</a:t>
            </a:r>
          </a:p>
          <a:p>
            <a:pPr marL="285750" indent="-285750">
              <a:spcBef>
                <a:spcPts val="600"/>
              </a:spcBef>
              <a:buFont typeface="Arial" panose="020B0604020202020204" pitchFamily="34" charset="0"/>
              <a:buChar char="•"/>
            </a:pPr>
            <a:r>
              <a:rPr lang="as-IN" dirty="0"/>
              <a:t>ব্যবসা ঋণ</a:t>
            </a:r>
            <a:endParaRPr lang="en-IN" dirty="0"/>
          </a:p>
        </p:txBody>
      </p:sp>
      <p:sp>
        <p:nvSpPr>
          <p:cNvPr id="24" name="TextBox 23">
            <a:extLst>
              <a:ext uri="{FF2B5EF4-FFF2-40B4-BE49-F238E27FC236}">
                <a16:creationId xmlns:a16="http://schemas.microsoft.com/office/drawing/2014/main" id="{EA46D9A3-06DE-45A4-921E-4878D49ABE61}"/>
              </a:ext>
            </a:extLst>
          </p:cNvPr>
          <p:cNvSpPr txBox="1"/>
          <p:nvPr/>
        </p:nvSpPr>
        <p:spPr>
          <a:xfrm>
            <a:off x="3527946" y="2283203"/>
            <a:ext cx="3944203" cy="276998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as-IN" dirty="0"/>
              <a:t>ট্রাক্টর লোন</a:t>
            </a:r>
          </a:p>
          <a:p>
            <a:pPr marL="285750" indent="-285750">
              <a:spcBef>
                <a:spcPts val="600"/>
              </a:spcBef>
              <a:buFont typeface="Arial" panose="020B0604020202020204" pitchFamily="34" charset="0"/>
              <a:buChar char="•"/>
            </a:pPr>
            <a:r>
              <a:rPr lang="as-IN" dirty="0"/>
              <a:t>গ্রুপ ঋণ (স্বনির্ভর গোষ্ঠী/যৌথ দায়বদ্ধতা গ্রুপ)</a:t>
            </a:r>
          </a:p>
          <a:p>
            <a:pPr marL="285750" indent="-285750">
              <a:spcBef>
                <a:spcPts val="600"/>
              </a:spcBef>
              <a:buFont typeface="Arial" panose="020B0604020202020204" pitchFamily="34" charset="0"/>
              <a:buChar char="•"/>
            </a:pPr>
            <a:r>
              <a:rPr lang="as-IN" dirty="0"/>
              <a:t>ভোক্তা টেকসই ঋণ</a:t>
            </a:r>
          </a:p>
          <a:p>
            <a:pPr marL="285750" indent="-285750">
              <a:spcBef>
                <a:spcPts val="600"/>
              </a:spcBef>
              <a:buFont typeface="Arial" panose="020B0604020202020204" pitchFamily="34" charset="0"/>
              <a:buChar char="•"/>
            </a:pPr>
            <a:r>
              <a:rPr lang="as-IN" dirty="0"/>
              <a:t>কিষাণ গোল্ড কার্ড – এগ্রি কার্ড</a:t>
            </a:r>
          </a:p>
          <a:p>
            <a:pPr marL="285750" indent="-285750">
              <a:spcBef>
                <a:spcPts val="600"/>
              </a:spcBef>
              <a:buFont typeface="Arial" panose="020B0604020202020204" pitchFamily="34" charset="0"/>
              <a:buChar char="•"/>
            </a:pPr>
            <a:r>
              <a:rPr lang="en-IN" dirty="0"/>
              <a:t>MSME </a:t>
            </a:r>
            <a:r>
              <a:rPr lang="as-IN" dirty="0"/>
              <a:t>কোম্পানির জন্য ঋণ</a:t>
            </a:r>
            <a:endParaRPr lang="en-IN" dirty="0"/>
          </a:p>
          <a:p>
            <a:pPr marL="285750" indent="-285750">
              <a:spcBef>
                <a:spcPts val="600"/>
              </a:spcBef>
              <a:buFont typeface="Arial" panose="020B0604020202020204" pitchFamily="34" charset="0"/>
              <a:buChar char="•"/>
            </a:pPr>
            <a:endParaRPr lang="en-IN" dirty="0"/>
          </a:p>
          <a:p>
            <a:pPr marL="285750" indent="-285750">
              <a:spcBef>
                <a:spcPts val="600"/>
              </a:spcBef>
              <a:buFont typeface="Arial" panose="020B0604020202020204" pitchFamily="34" charset="0"/>
              <a:buChar char="•"/>
            </a:pPr>
            <a:endParaRPr lang="en-IN" dirty="0"/>
          </a:p>
        </p:txBody>
      </p:sp>
      <p:sp>
        <p:nvSpPr>
          <p:cNvPr id="27" name="TextBox 26">
            <a:extLst>
              <a:ext uri="{FF2B5EF4-FFF2-40B4-BE49-F238E27FC236}">
                <a16:creationId xmlns:a16="http://schemas.microsoft.com/office/drawing/2014/main" id="{0639C10E-5706-4DBF-AB8C-BD1ED470E658}"/>
              </a:ext>
            </a:extLst>
          </p:cNvPr>
          <p:cNvSpPr txBox="1"/>
          <p:nvPr/>
        </p:nvSpPr>
        <p:spPr>
          <a:xfrm>
            <a:off x="8001734" y="2268926"/>
            <a:ext cx="3944203" cy="206210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as-IN" dirty="0"/>
              <a:t>ক্ষুদ্র কৃষি ব্যবসা</a:t>
            </a:r>
          </a:p>
          <a:p>
            <a:pPr marL="285750" indent="-285750">
              <a:spcBef>
                <a:spcPts val="600"/>
              </a:spcBef>
              <a:buFont typeface="Arial" panose="020B0604020202020204" pitchFamily="34" charset="0"/>
              <a:buChar char="•"/>
            </a:pPr>
            <a:r>
              <a:rPr lang="as-IN" dirty="0"/>
              <a:t>হেলথ কেয়ার ফাইন্যান্স</a:t>
            </a:r>
          </a:p>
          <a:p>
            <a:pPr marL="285750" indent="-285750">
              <a:spcBef>
                <a:spcPts val="600"/>
              </a:spcBef>
              <a:buFont typeface="Arial" panose="020B0604020202020204" pitchFamily="34" charset="0"/>
              <a:buChar char="•"/>
            </a:pPr>
            <a:r>
              <a:rPr lang="as-IN" dirty="0"/>
              <a:t>দোকানদারদের জন্য ওভারড্রাফ্ট সুবিধা</a:t>
            </a:r>
          </a:p>
          <a:p>
            <a:pPr marL="285750" indent="-285750">
              <a:spcBef>
                <a:spcPts val="600"/>
              </a:spcBef>
              <a:buFont typeface="Arial" panose="020B0604020202020204" pitchFamily="34" charset="0"/>
              <a:buChar char="•"/>
            </a:pPr>
            <a:r>
              <a:rPr lang="as-IN" dirty="0"/>
              <a:t>সম্পত্তির বিপরীতে ঋণ</a:t>
            </a:r>
          </a:p>
          <a:p>
            <a:pPr marL="285750" indent="-285750">
              <a:spcBef>
                <a:spcPts val="600"/>
              </a:spcBef>
              <a:buFont typeface="Arial" panose="020B0604020202020204" pitchFamily="34" charset="0"/>
              <a:buChar char="•"/>
            </a:pPr>
            <a:r>
              <a:rPr lang="as-IN" dirty="0"/>
              <a:t>নির্মাণ সরঞ্জাম এবং বাণিজ্যিক যানবাহন জন্য ঋণ</a:t>
            </a:r>
            <a:endParaRPr lang="en-IN" dirty="0"/>
          </a:p>
        </p:txBody>
      </p:sp>
      <p:sp>
        <p:nvSpPr>
          <p:cNvPr id="14" name="Rectangle 13">
            <a:extLst>
              <a:ext uri="{FF2B5EF4-FFF2-40B4-BE49-F238E27FC236}">
                <a16:creationId xmlns:a16="http://schemas.microsoft.com/office/drawing/2014/main" id="{59B36481-1FC4-4E9E-B768-B56CEF67C4F7}"/>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57158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C28E8E-2C4E-4496-BF4E-3FF620A282E4}"/>
              </a:ext>
            </a:extLst>
          </p:cNvPr>
          <p:cNvSpPr/>
          <p:nvPr/>
        </p:nvSpPr>
        <p:spPr>
          <a:xfrm>
            <a:off x="487151" y="1776970"/>
            <a:ext cx="11217695" cy="4597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IN" sz="1600" dirty="0">
              <a:solidFill>
                <a:srgbClr val="002060"/>
              </a:solidFill>
            </a:endParaRPr>
          </a:p>
          <a:p>
            <a:r>
              <a:rPr lang="as-IN" sz="1600" b="1" u="sng" dirty="0">
                <a:solidFill>
                  <a:srgbClr val="002060"/>
                </a:solidFill>
              </a:rPr>
              <a:t>একাধিক লেনদেন</a:t>
            </a:r>
            <a:endParaRPr lang="en-IN" sz="1600" b="1" u="sng" dirty="0">
              <a:solidFill>
                <a:srgbClr val="002060"/>
              </a:solidFill>
              <a:highlight>
                <a:srgbClr val="FFFFFF"/>
              </a:highlight>
            </a:endParaRPr>
          </a:p>
          <a:p>
            <a:endParaRPr lang="en-IN" sz="1600" dirty="0">
              <a:solidFill>
                <a:srgbClr val="002060"/>
              </a:solidFill>
              <a:highlight>
                <a:srgbClr val="00FFFF"/>
              </a:highlight>
            </a:endParaRPr>
          </a:p>
          <a:p>
            <a:r>
              <a:rPr lang="as-IN" sz="1600" dirty="0">
                <a:solidFill>
                  <a:srgbClr val="002060"/>
                </a:solidFill>
              </a:rPr>
              <a:t>সিস্টেম সীমাবদ্ধতার কারণে সঞ্চালিত হয় যে লেনদেন</a:t>
            </a:r>
            <a:r>
              <a:rPr lang="en-IN" sz="1600" dirty="0">
                <a:solidFill>
                  <a:srgbClr val="002060"/>
                </a:solidFill>
              </a:rPr>
              <a:t> </a:t>
            </a:r>
          </a:p>
          <a:p>
            <a:endParaRPr lang="en-IN" sz="1600" dirty="0">
              <a:solidFill>
                <a:srgbClr val="002060"/>
              </a:solidFill>
            </a:endParaRPr>
          </a:p>
          <a:p>
            <a:r>
              <a:rPr lang="as-IN" sz="1600" dirty="0">
                <a:solidFill>
                  <a:srgbClr val="002060"/>
                </a:solidFill>
              </a:rPr>
              <a:t>যেমন: 50,000 টাকার নগদ উত্তোলন একাধিক লেনদেনে বিভক্ত (প্রতিটি 10,000 টাকার 5টি লেনদেন) যেহেতু সিস্টেম প্রতি লেনদেনে 10,000 টাকা তোলার অনুমতি দেয়</a:t>
            </a:r>
            <a:endParaRPr lang="en-IN" sz="1600" dirty="0">
              <a:solidFill>
                <a:srgbClr val="002060"/>
              </a:solidFill>
            </a:endParaRPr>
          </a:p>
          <a:p>
            <a:endParaRPr lang="en-IN" sz="1600" dirty="0">
              <a:solidFill>
                <a:srgbClr val="002060"/>
              </a:solidFill>
            </a:endParaRPr>
          </a:p>
          <a:p>
            <a:r>
              <a:rPr lang="as-IN" sz="1600" b="1" u="sng" dirty="0">
                <a:solidFill>
                  <a:srgbClr val="002060"/>
                </a:solidFill>
              </a:rPr>
              <a:t>বিভক্ত লেনদেন</a:t>
            </a:r>
            <a:endParaRPr lang="en-IN" sz="1600" b="1" u="sng" dirty="0">
              <a:solidFill>
                <a:srgbClr val="002060"/>
              </a:solidFill>
              <a:highlight>
                <a:srgbClr val="FFFFFF"/>
              </a:highlight>
            </a:endParaRPr>
          </a:p>
          <a:p>
            <a:endParaRPr lang="en-IN" sz="1600" dirty="0">
              <a:solidFill>
                <a:srgbClr val="002060"/>
              </a:solidFill>
              <a:highlight>
                <a:srgbClr val="FFFFFF"/>
              </a:highlight>
            </a:endParaRPr>
          </a:p>
          <a:p>
            <a:r>
              <a:rPr lang="as-IN" sz="1600" dirty="0">
                <a:solidFill>
                  <a:srgbClr val="002060"/>
                </a:solidFill>
              </a:rPr>
              <a:t>কোনো সিস্টেম সীমাবদ্ধতা ছাড়াই ইচ্ছাকৃত/অনিচ্ছাকৃতভাবে ছোট পরিমাণে বিভক্ত লেনদেন</a:t>
            </a:r>
            <a:endParaRPr lang="en-IN" sz="1600" dirty="0">
              <a:solidFill>
                <a:srgbClr val="002060"/>
              </a:solidFill>
              <a:highlight>
                <a:srgbClr val="FFFFFF"/>
              </a:highlight>
            </a:endParaRPr>
          </a:p>
          <a:p>
            <a:endParaRPr lang="en-IN" sz="1600" dirty="0">
              <a:solidFill>
                <a:srgbClr val="002060"/>
              </a:solidFill>
              <a:highlight>
                <a:srgbClr val="FFFFFF"/>
              </a:highlight>
            </a:endParaRPr>
          </a:p>
          <a:p>
            <a:r>
              <a:rPr lang="as-IN" sz="1600" dirty="0">
                <a:solidFill>
                  <a:srgbClr val="002060"/>
                </a:solidFill>
              </a:rPr>
              <a:t>যেমন: 10,000 টাকার নগদ উত্তোলন একাধিক লেনদেনে বিভক্ত যদিও সিস্টেম একক লেনদেন হিসাবে উত্তোলনের অনুমতি দেয়</a:t>
            </a:r>
            <a:endParaRPr lang="en-IN" sz="1600" dirty="0">
              <a:solidFill>
                <a:srgbClr val="002060"/>
              </a:solidFill>
            </a:endParaRPr>
          </a:p>
          <a:p>
            <a:endParaRPr lang="en-IN" sz="1600" dirty="0">
              <a:solidFill>
                <a:srgbClr val="002060"/>
              </a:solidFill>
            </a:endParaRPr>
          </a:p>
          <a:p>
            <a:r>
              <a:rPr lang="as-IN" sz="2000" b="1" u="sng" dirty="0">
                <a:solidFill>
                  <a:srgbClr val="002060"/>
                </a:solidFill>
              </a:rPr>
              <a:t>গুরুত্বপূর্ণ নির্দেশনা</a:t>
            </a:r>
            <a:endParaRPr lang="en-IN" sz="2000" b="1" u="sng" dirty="0">
              <a:solidFill>
                <a:srgbClr val="002060"/>
              </a:solidFill>
            </a:endParaRPr>
          </a:p>
          <a:p>
            <a:endParaRPr lang="en-IN" sz="1600" dirty="0">
              <a:solidFill>
                <a:srgbClr val="002060"/>
              </a:solidFill>
            </a:endParaRPr>
          </a:p>
          <a:p>
            <a:r>
              <a:rPr lang="as-IN" b="1" dirty="0">
                <a:solidFill>
                  <a:srgbClr val="002060"/>
                </a:solidFill>
              </a:rPr>
              <a:t>বিসি এজেন্টদের তাদের কেন্দ্রে একাধিক এবং বিভক্ত লেনদেনকে উৎসাহিত করা উচিত নয়</a:t>
            </a:r>
            <a:endParaRPr lang="en-IN" b="1" dirty="0">
              <a:solidFill>
                <a:srgbClr val="002060"/>
              </a:solidFill>
            </a:endParaRPr>
          </a:p>
        </p:txBody>
      </p:sp>
      <p:sp>
        <p:nvSpPr>
          <p:cNvPr id="8" name="TextBox 7">
            <a:extLst>
              <a:ext uri="{FF2B5EF4-FFF2-40B4-BE49-F238E27FC236}">
                <a16:creationId xmlns:a16="http://schemas.microsoft.com/office/drawing/2014/main" id="{B1626746-0FFD-46CA-BA27-BE765F143089}"/>
              </a:ext>
            </a:extLst>
          </p:cNvPr>
          <p:cNvSpPr txBox="1"/>
          <p:nvPr/>
        </p:nvSpPr>
        <p:spPr>
          <a:xfrm>
            <a:off x="82718" y="1049089"/>
            <a:ext cx="4188493" cy="5092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s-IN" sz="2709" u="sng" dirty="0">
                <a:latin typeface="Bahnschrift SemiBold" panose="020B0502040204020203" pitchFamily="34" charset="0"/>
              </a:rPr>
              <a:t>বিভক্ত/একাধিক লেনদেন</a:t>
            </a:r>
            <a:endParaRPr lang="en-IN" sz="2709" u="sng" dirty="0">
              <a:latin typeface="Bahnschrift SemiBold" panose="020B0502040204020203" pitchFamily="34" charset="0"/>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149418"/>
            <a:ext cx="7473521" cy="584775"/>
          </a:xfrm>
          <a:prstGeom prst="rect">
            <a:avLst/>
          </a:prstGeom>
        </p:spPr>
        <p:txBody>
          <a:bodyPr wrap="none">
            <a:spAutoFit/>
          </a:bodyPr>
          <a:lstStyle/>
          <a:p>
            <a:r>
              <a:rPr lang="as-IN" sz="3200" b="1" dirty="0">
                <a:solidFill>
                  <a:schemeClr val="bg1"/>
                </a:solidFill>
                <a:latin typeface="Helvetica" panose="020B0604020202020204" pitchFamily="34" charset="0"/>
                <a:cs typeface="Helvetica" panose="020B0604020202020204" pitchFamily="34" charset="0"/>
              </a:rPr>
              <a:t>লেনদেন সম্পর্কে গুরুত্বপূর্ণ নির্দেশাবলী</a:t>
            </a:r>
            <a:endParaRPr lang="en-US" sz="32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8989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A54CE2-3CD6-45A4-846E-F1F5C2E017F8}"/>
              </a:ext>
            </a:extLst>
          </p:cNvPr>
          <p:cNvSpPr/>
          <p:nvPr/>
        </p:nvSpPr>
        <p:spPr>
          <a:xfrm>
            <a:off x="341279" y="1519794"/>
            <a:ext cx="11042338" cy="4456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600" dirty="0">
              <a:solidFill>
                <a:srgbClr val="002060"/>
              </a:solidFill>
              <a:highlight>
                <a:srgbClr val="FFFFFF"/>
              </a:highlight>
            </a:endParaRPr>
          </a:p>
          <a:p>
            <a:r>
              <a:rPr lang="as-IN" sz="1600" b="1" u="sng" dirty="0">
                <a:solidFill>
                  <a:srgbClr val="002060"/>
                </a:solidFill>
              </a:rPr>
              <a:t>উৎসে ট্যাক্স ডিডাকশন (টিডিএস) নিয়ম</a:t>
            </a:r>
            <a:r>
              <a:rPr lang="en-IN" sz="1600" b="1" u="sng" dirty="0">
                <a:solidFill>
                  <a:srgbClr val="002060"/>
                </a:solidFill>
                <a:highlight>
                  <a:srgbClr val="FFFFFF"/>
                </a:highlight>
              </a:rPr>
              <a:t>:- </a:t>
            </a:r>
          </a:p>
          <a:p>
            <a:pPr rtl="0"/>
            <a:endParaRPr lang="en-IN" sz="1600" i="0" u="none" strike="noStrike" baseline="0" dirty="0">
              <a:solidFill>
                <a:srgbClr val="002060"/>
              </a:solidFill>
              <a:highlight>
                <a:srgbClr val="FFFFFF"/>
              </a:highlight>
            </a:endParaRPr>
          </a:p>
          <a:p>
            <a:pPr marL="285750" indent="-285750">
              <a:buFont typeface="Arial" panose="020B0604020202020204" pitchFamily="34" charset="0"/>
              <a:buChar char="•"/>
            </a:pPr>
            <a:r>
              <a:rPr lang="as-IN" sz="1600" dirty="0">
                <a:solidFill>
                  <a:srgbClr val="002060"/>
                </a:solidFill>
              </a:rPr>
              <a:t>1 সেপ্টেম্বর, 2019 থেকে কার্যকর, আয়কর আইন, 1961-এর ধারা 194</a:t>
            </a:r>
            <a:r>
              <a:rPr lang="en-IN" sz="1600" dirty="0">
                <a:solidFill>
                  <a:srgbClr val="002060"/>
                </a:solidFill>
              </a:rPr>
              <a:t>N </a:t>
            </a:r>
            <a:r>
              <a:rPr lang="as-IN" sz="1600" dirty="0">
                <a:solidFill>
                  <a:srgbClr val="002060"/>
                </a:solidFill>
              </a:rPr>
              <a:t>অনুযায়ী, ব্যাঙ্কগুলিকে নগদ উত্তোলনের উপর </a:t>
            </a:r>
            <a:r>
              <a:rPr lang="en-IN" sz="1600" dirty="0">
                <a:solidFill>
                  <a:srgbClr val="002060"/>
                </a:solidFill>
              </a:rPr>
              <a:t>TDS </a:t>
            </a:r>
            <a:r>
              <a:rPr lang="as-IN" sz="1600" dirty="0">
                <a:solidFill>
                  <a:srgbClr val="002060"/>
                </a:solidFill>
              </a:rPr>
              <a:t>কাটতে হবে। 1লা জুলাই'20 থেকে আরও সংশোধিত।</a:t>
            </a:r>
            <a:endParaRPr lang="en-US" sz="1600" dirty="0">
              <a:solidFill>
                <a:srgbClr val="002060"/>
              </a:solidFill>
            </a:endParaRPr>
          </a:p>
          <a:p>
            <a:pPr marL="285750" indent="-285750">
              <a:buFont typeface="Arial" panose="020B0604020202020204" pitchFamily="34" charset="0"/>
              <a:buChar char="•"/>
            </a:pPr>
            <a:endParaRPr lang="as-IN" sz="1600" dirty="0">
              <a:solidFill>
                <a:srgbClr val="002060"/>
              </a:solidFill>
            </a:endParaRPr>
          </a:p>
          <a:p>
            <a:pPr marL="285750" indent="-285750">
              <a:buFont typeface="Arial" panose="020B0604020202020204" pitchFamily="34" charset="0"/>
              <a:buChar char="•"/>
            </a:pPr>
            <a:r>
              <a:rPr lang="as-IN" sz="1600" dirty="0">
                <a:solidFill>
                  <a:srgbClr val="002060"/>
                </a:solidFill>
              </a:rPr>
              <a:t>বিসি এজেন্ট নগদ লেনদেন যা গ্রাহকের নগদ তোলা/আমানতের জন্য করা হয় তা টিডিএস থেকে অব্যাহতিপ্রাপ্ত</a:t>
            </a:r>
            <a:endParaRPr lang="en-US" sz="1600" dirty="0">
              <a:solidFill>
                <a:srgbClr val="002060"/>
              </a:solidFill>
            </a:endParaRPr>
          </a:p>
          <a:p>
            <a:pPr marL="285750" indent="-285750">
              <a:buFont typeface="Arial" panose="020B0604020202020204" pitchFamily="34" charset="0"/>
              <a:buChar char="•"/>
            </a:pPr>
            <a:endParaRPr lang="as-IN" sz="1600" dirty="0">
              <a:solidFill>
                <a:srgbClr val="002060"/>
              </a:solidFill>
            </a:endParaRPr>
          </a:p>
          <a:p>
            <a:pPr marL="285750" indent="-285750">
              <a:buFont typeface="Arial" panose="020B0604020202020204" pitchFamily="34" charset="0"/>
              <a:buChar char="•"/>
            </a:pPr>
            <a:r>
              <a:rPr lang="as-IN" sz="1600" dirty="0">
                <a:solidFill>
                  <a:srgbClr val="002060"/>
                </a:solidFill>
              </a:rPr>
              <a:t>আইটি আইন অনুসারে, বিসি এজেন্টরা শুধুমাত্র বিসি সম্পর্কিত লেনদেনের জন্য নগদ উত্তোলনের জন্য টিডিএস থেকে মওকুফ পাওয়ার যোগ্য।</a:t>
            </a:r>
            <a:endParaRPr lang="en-US" sz="1600" dirty="0">
              <a:solidFill>
                <a:srgbClr val="002060"/>
              </a:solidFill>
            </a:endParaRPr>
          </a:p>
          <a:p>
            <a:pPr marL="285750" indent="-285750">
              <a:buFont typeface="Arial" panose="020B0604020202020204" pitchFamily="34" charset="0"/>
              <a:buChar char="•"/>
            </a:pPr>
            <a:endParaRPr lang="en-IN" sz="1600" dirty="0">
              <a:solidFill>
                <a:srgbClr val="002060"/>
              </a:solidFill>
              <a:highlight>
                <a:srgbClr val="FFFFFF"/>
              </a:highlight>
            </a:endParaRPr>
          </a:p>
          <a:p>
            <a:r>
              <a:rPr lang="as-IN" sz="1600" b="1" u="sng" dirty="0">
                <a:solidFill>
                  <a:srgbClr val="002060"/>
                </a:solidFill>
              </a:rPr>
              <a:t>টিডিএস মওকুফ পাওয়ার প্রক্রিয়া</a:t>
            </a:r>
            <a:endParaRPr lang="en-IN" sz="1600" b="1" u="sng" dirty="0">
              <a:solidFill>
                <a:srgbClr val="002060"/>
              </a:solidFill>
              <a:highlight>
                <a:srgbClr val="FFFFFF"/>
              </a:highlight>
            </a:endParaRPr>
          </a:p>
          <a:p>
            <a:endParaRPr lang="en-IN" sz="1600" dirty="0">
              <a:solidFill>
                <a:srgbClr val="002060"/>
              </a:solidFill>
              <a:highlight>
                <a:srgbClr val="FFFFFF"/>
              </a:highlight>
            </a:endParaRPr>
          </a:p>
          <a:p>
            <a:pPr marL="285750" indent="-285750">
              <a:buFont typeface="Arial" panose="020B0604020202020204" pitchFamily="34" charset="0"/>
              <a:buChar char="•"/>
            </a:pPr>
            <a:r>
              <a:rPr lang="en-IN" sz="1600" dirty="0">
                <a:solidFill>
                  <a:srgbClr val="002060"/>
                </a:solidFill>
              </a:rPr>
              <a:t>BC </a:t>
            </a:r>
            <a:r>
              <a:rPr lang="as-IN" sz="1600" dirty="0">
                <a:solidFill>
                  <a:srgbClr val="002060"/>
                </a:solidFill>
              </a:rPr>
              <a:t>এজেন্টকে অবশ্যই </a:t>
            </a:r>
            <a:r>
              <a:rPr lang="en-IN" sz="1600" dirty="0">
                <a:solidFill>
                  <a:srgbClr val="002060"/>
                </a:solidFill>
              </a:rPr>
              <a:t>HDFC </a:t>
            </a:r>
            <a:r>
              <a:rPr lang="as-IN" sz="1600" dirty="0">
                <a:solidFill>
                  <a:srgbClr val="002060"/>
                </a:solidFill>
              </a:rPr>
              <a:t>ব্যাঙ্কের শাখায় প্রতি আর্থিক বছরের শুরুতে </a:t>
            </a:r>
            <a:r>
              <a:rPr lang="en-IN" sz="1600" dirty="0">
                <a:solidFill>
                  <a:srgbClr val="002060"/>
                </a:solidFill>
              </a:rPr>
              <a:t>BC </a:t>
            </a:r>
            <a:r>
              <a:rPr lang="as-IN" sz="1600" dirty="0">
                <a:solidFill>
                  <a:srgbClr val="002060"/>
                </a:solidFill>
              </a:rPr>
              <a:t>এজেন্ট শংসাপত্রের স্ব-স্বাক্ষরিত কপি সহ </a:t>
            </a:r>
            <a:r>
              <a:rPr lang="en-IN" sz="1600" dirty="0">
                <a:solidFill>
                  <a:srgbClr val="002060"/>
                </a:solidFill>
              </a:rPr>
              <a:t>TDS </a:t>
            </a:r>
            <a:r>
              <a:rPr lang="as-IN" sz="1600" dirty="0">
                <a:solidFill>
                  <a:srgbClr val="002060"/>
                </a:solidFill>
              </a:rPr>
              <a:t>মওকুফের ঘোষণা জমা দিতে হবে।</a:t>
            </a: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endParaRPr lang="en-IN" sz="1600" dirty="0">
              <a:solidFill>
                <a:srgbClr val="002060"/>
              </a:solidFill>
              <a:highlight>
                <a:srgbClr val="FFFFFF"/>
              </a:highlight>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197546"/>
            <a:ext cx="9023624" cy="461665"/>
          </a:xfrm>
          <a:prstGeom prst="rect">
            <a:avLst/>
          </a:prstGeom>
        </p:spPr>
        <p:txBody>
          <a:bodyPr wrap="none">
            <a:spAutoFit/>
          </a:bodyPr>
          <a:lstStyle/>
          <a:p>
            <a:r>
              <a:rPr lang="en-US" sz="2400" b="1" dirty="0">
                <a:solidFill>
                  <a:schemeClr val="bg1"/>
                </a:solidFill>
                <a:latin typeface="Helvetica" panose="020B0604020202020204" pitchFamily="34" charset="0"/>
                <a:cs typeface="Helvetica" panose="020B0604020202020204" pitchFamily="34" charset="0"/>
              </a:rPr>
              <a:t>BC </a:t>
            </a:r>
            <a:r>
              <a:rPr lang="as-IN" sz="2400" b="1" dirty="0">
                <a:solidFill>
                  <a:schemeClr val="bg1"/>
                </a:solidFill>
                <a:latin typeface="Helvetica" panose="020B0604020202020204" pitchFamily="34" charset="0"/>
                <a:cs typeface="Helvetica" panose="020B0604020202020204" pitchFamily="34" charset="0"/>
              </a:rPr>
              <a:t>এজেন্টদের জন্য গ্রাহক নগদ লেনদেনের জন্য </a:t>
            </a:r>
            <a:r>
              <a:rPr lang="en-US" sz="2400" b="1" dirty="0">
                <a:solidFill>
                  <a:schemeClr val="bg1"/>
                </a:solidFill>
                <a:latin typeface="Helvetica" panose="020B0604020202020204" pitchFamily="34" charset="0"/>
                <a:cs typeface="Helvetica" panose="020B0604020202020204" pitchFamily="34" charset="0"/>
              </a:rPr>
              <a:t>TDS </a:t>
            </a:r>
            <a:r>
              <a:rPr lang="as-IN" sz="2400" b="1" dirty="0">
                <a:solidFill>
                  <a:schemeClr val="bg1"/>
                </a:solidFill>
                <a:latin typeface="Helvetica" panose="020B0604020202020204" pitchFamily="34" charset="0"/>
                <a:cs typeface="Helvetica" panose="020B0604020202020204" pitchFamily="34" charset="0"/>
              </a:rPr>
              <a:t>মওকুফ</a:t>
            </a:r>
            <a:endParaRPr lang="en-US" sz="24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998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2F1CD-1553-42E7-9109-A112061960E2}"/>
              </a:ext>
            </a:extLst>
          </p:cNvPr>
          <p:cNvPicPr>
            <a:picLocks noChangeAspect="1"/>
          </p:cNvPicPr>
          <p:nvPr/>
        </p:nvPicPr>
        <p:blipFill>
          <a:blip r:embed="rId2"/>
          <a:stretch>
            <a:fillRect/>
          </a:stretch>
        </p:blipFill>
        <p:spPr>
          <a:xfrm>
            <a:off x="6842470" y="1098481"/>
            <a:ext cx="4391025" cy="5191125"/>
          </a:xfrm>
          <a:prstGeom prst="rect">
            <a:avLst/>
          </a:prstGeom>
        </p:spPr>
      </p:pic>
      <p:sp>
        <p:nvSpPr>
          <p:cNvPr id="6" name="Arrow: Right 5">
            <a:extLst>
              <a:ext uri="{FF2B5EF4-FFF2-40B4-BE49-F238E27FC236}">
                <a16:creationId xmlns:a16="http://schemas.microsoft.com/office/drawing/2014/main" id="{9F72D752-4042-4A4B-AF5C-CA17AA7C0FFF}"/>
              </a:ext>
            </a:extLst>
          </p:cNvPr>
          <p:cNvSpPr/>
          <p:nvPr/>
        </p:nvSpPr>
        <p:spPr>
          <a:xfrm rot="19174922">
            <a:off x="8958470" y="2902226"/>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CAE260AD-7BD3-4364-B1CD-B1085842BC1D}"/>
              </a:ext>
            </a:extLst>
          </p:cNvPr>
          <p:cNvSpPr/>
          <p:nvPr/>
        </p:nvSpPr>
        <p:spPr>
          <a:xfrm rot="8265248">
            <a:off x="7878417" y="3837857"/>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F846960-313B-4B63-AEAD-691562358529}"/>
              </a:ext>
            </a:extLst>
          </p:cNvPr>
          <p:cNvSpPr txBox="1"/>
          <p:nvPr/>
        </p:nvSpPr>
        <p:spPr>
          <a:xfrm rot="19131633">
            <a:off x="8671936" y="3593222"/>
            <a:ext cx="1004685" cy="369332"/>
          </a:xfrm>
          <a:prstGeom prst="rect">
            <a:avLst/>
          </a:prstGeom>
          <a:noFill/>
        </p:spPr>
        <p:txBody>
          <a:bodyPr wrap="square" rtlCol="0">
            <a:spAutoFit/>
          </a:bodyPr>
          <a:lstStyle/>
          <a:p>
            <a:r>
              <a:rPr lang="as-IN" b="1" dirty="0">
                <a:solidFill>
                  <a:srgbClr val="002060"/>
                </a:solidFill>
              </a:rPr>
              <a:t>নমুনা</a:t>
            </a:r>
            <a:endParaRPr lang="en-IN" b="1" dirty="0">
              <a:solidFill>
                <a:srgbClr val="002060"/>
              </a:solidFill>
            </a:endParaRPr>
          </a:p>
        </p:txBody>
      </p:sp>
      <p:sp>
        <p:nvSpPr>
          <p:cNvPr id="12" name="TextBox 11">
            <a:extLst>
              <a:ext uri="{FF2B5EF4-FFF2-40B4-BE49-F238E27FC236}">
                <a16:creationId xmlns:a16="http://schemas.microsoft.com/office/drawing/2014/main" id="{21BBBB95-EA99-47E3-8ABD-3C19E44731B8}"/>
              </a:ext>
            </a:extLst>
          </p:cNvPr>
          <p:cNvSpPr txBox="1"/>
          <p:nvPr/>
        </p:nvSpPr>
        <p:spPr>
          <a:xfrm>
            <a:off x="285461" y="1155941"/>
            <a:ext cx="6096000" cy="3830857"/>
          </a:xfrm>
          <a:prstGeom prst="rect">
            <a:avLst/>
          </a:prstGeom>
          <a:noFill/>
        </p:spPr>
        <p:txBody>
          <a:bodyPr wrap="square">
            <a:spAutoFit/>
          </a:bodyPr>
          <a:lstStyle/>
          <a:p>
            <a:pPr marL="342900" lvl="0" indent="-342900">
              <a:lnSpc>
                <a:spcPct val="106000"/>
              </a:lnSpc>
              <a:spcAft>
                <a:spcPts val="800"/>
              </a:spcAft>
              <a:buSzPts val="1100"/>
              <a:buFont typeface="Wingdings" panose="05000000000000000000" pitchFamily="2" charset="2"/>
              <a:buChar char=""/>
            </a:pPr>
            <a:endParaRPr lang="en-IN" sz="1800" kern="50" dirty="0">
              <a:effectLst/>
              <a:latin typeface="Calibri" panose="020F0502020204030204" pitchFamily="34" charset="0"/>
              <a:ea typeface="SimSun" panose="02010600030101010101" pitchFamily="2" charset="-122"/>
              <a:cs typeface="Symbol" panose="05050102010706020507" pitchFamily="18" charset="2"/>
            </a:endParaRPr>
          </a:p>
          <a:p>
            <a:pPr marL="342900" indent="-342900">
              <a:lnSpc>
                <a:spcPct val="106000"/>
              </a:lnSpc>
              <a:spcAft>
                <a:spcPts val="800"/>
              </a:spcAft>
              <a:buSzPts val="1100"/>
              <a:buFont typeface="Wingdings" panose="05000000000000000000" pitchFamily="2" charset="2"/>
              <a:buChar char=""/>
            </a:pPr>
            <a:r>
              <a:rPr lang="as-IN" kern="50" dirty="0">
                <a:latin typeface="Calibri" panose="020F0502020204030204" pitchFamily="34" charset="0"/>
                <a:ea typeface="SimSun" panose="02010600030101010101" pitchFamily="2" charset="-122"/>
              </a:rPr>
              <a:t>একটি ব্যর্থ/বিপরীত গ্রাহক লেনদেনের জন্য বিসি এজেন্টদের কাছ থেকে একটি ওয়ান টাইম ডেবিট অথরিটি লেটার প্রয়োজন।</a:t>
            </a:r>
            <a:endParaRPr lang="en-US"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as-IN"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as-IN" kern="50" dirty="0">
                <a:latin typeface="Calibri" panose="020F0502020204030204" pitchFamily="34" charset="0"/>
                <a:ea typeface="SimSun" panose="02010600030101010101" pitchFamily="2" charset="-122"/>
              </a:rPr>
              <a:t>বিসি এজেন্টকে ডেবিট অথরিটি লেটার কাম ডিক্লারেশনের হার্ড কপি সহ নিকটস্থ শাখায় যেতে হবে।</a:t>
            </a:r>
            <a:endParaRPr lang="en-US"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as-IN"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as-IN" kern="50" dirty="0">
                <a:latin typeface="Calibri" panose="020F0502020204030204" pitchFamily="34" charset="0"/>
                <a:ea typeface="SimSun" panose="02010600030101010101" pitchFamily="2" charset="-122"/>
              </a:rPr>
              <a:t>বিসি এজেন্টকে অবশ্যই প্রয়োজনীয় বিবরণ পূরণ করতে হবে এবং বৈধ ফটো শনাক্তকরণ প্রমাণের স্ব-স্বাক্ষরিত অনুলিপি সহ যথাযথভাবে স্বাক্ষরিত অনুরোধ জমা দিতে হবে</a:t>
            </a:r>
            <a:endParaRPr lang="en-IN" sz="2000" kern="50" dirty="0">
              <a:effectLst/>
              <a:latin typeface="Symbol" panose="05050102010706020507" pitchFamily="18" charset="2"/>
              <a:ea typeface="SimSun" panose="02010600030101010101" pitchFamily="2" charset="-122"/>
              <a:cs typeface="Symbol" panose="05050102010706020507" pitchFamily="18" charset="2"/>
            </a:endParaRPr>
          </a:p>
        </p:txBody>
      </p:sp>
      <p:sp>
        <p:nvSpPr>
          <p:cNvPr id="11" name="Rectangle 10">
            <a:extLst>
              <a:ext uri="{FF2B5EF4-FFF2-40B4-BE49-F238E27FC236}">
                <a16:creationId xmlns:a16="http://schemas.microsoft.com/office/drawing/2014/main" id="{5C752F48-7BF7-4ED7-A706-A8A10B82C17E}"/>
              </a:ext>
            </a:extLst>
          </p:cNvPr>
          <p:cNvSpPr>
            <a:spLocks noChangeArrowheads="1"/>
          </p:cNvSpPr>
          <p:nvPr/>
        </p:nvSpPr>
        <p:spPr bwMode="auto">
          <a:xfrm>
            <a:off x="0" y="8099"/>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5C779A2A-9C82-4E36-9A97-05EE4D549FA3}"/>
              </a:ext>
            </a:extLst>
          </p:cNvPr>
          <p:cNvSpPr/>
          <p:nvPr/>
        </p:nvSpPr>
        <p:spPr>
          <a:xfrm>
            <a:off x="0" y="258539"/>
            <a:ext cx="11755141" cy="553998"/>
          </a:xfrm>
          <a:prstGeom prst="rect">
            <a:avLst/>
          </a:prstGeom>
        </p:spPr>
        <p:txBody>
          <a:bodyPr wrap="none">
            <a:spAutoFit/>
          </a:bodyPr>
          <a:lstStyle/>
          <a:p>
            <a:r>
              <a:rPr lang="as-IN" sz="3000" b="1" dirty="0">
                <a:solidFill>
                  <a:schemeClr val="bg1"/>
                </a:solidFill>
                <a:latin typeface="Helvetica" panose="020B0604020202020204" pitchFamily="34" charset="0"/>
                <a:cs typeface="Helvetica" panose="020B0604020202020204" pitchFamily="34" charset="0"/>
              </a:rPr>
              <a:t>ব্যবসায়িক সংবাদদাতাদের জন্য কার্যকরী - ডেবিট কর্তৃপক্ষের চিঠি</a:t>
            </a:r>
            <a:endParaRPr lang="en-US" sz="3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1769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71995-90A6-4FBA-BA83-A6F49EAB024A}"/>
              </a:ext>
            </a:extLst>
          </p:cNvPr>
          <p:cNvSpPr>
            <a:spLocks noChangeArrowheads="1"/>
          </p:cNvSpPr>
          <p:nvPr/>
        </p:nvSpPr>
        <p:spPr bwMode="auto">
          <a:xfrm>
            <a:off x="0" y="0"/>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3" name="Rectangle 1">
            <a:extLst>
              <a:ext uri="{FF2B5EF4-FFF2-40B4-BE49-F238E27FC236}">
                <a16:creationId xmlns:a16="http://schemas.microsoft.com/office/drawing/2014/main" id="{631A96FE-8A60-451E-802C-D23A586D4F63}"/>
              </a:ext>
            </a:extLst>
          </p:cNvPr>
          <p:cNvSpPr>
            <a:spLocks noChangeArrowheads="1"/>
          </p:cNvSpPr>
          <p:nvPr/>
        </p:nvSpPr>
        <p:spPr bwMode="auto">
          <a:xfrm>
            <a:off x="14066" y="173496"/>
            <a:ext cx="92030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en-US" altLang="en-US" sz="3000" b="1" dirty="0">
                <a:solidFill>
                  <a:schemeClr val="bg1"/>
                </a:solidFill>
                <a:latin typeface="Helvetica" panose="020B0604020202020204" pitchFamily="34" charset="0"/>
                <a:cs typeface="Helvetica" panose="020B0604020202020204" pitchFamily="34" charset="0"/>
              </a:rPr>
              <a:t>EMI </a:t>
            </a:r>
            <a:r>
              <a:rPr lang="as-IN" altLang="en-US" sz="3000" b="1" dirty="0">
                <a:solidFill>
                  <a:schemeClr val="bg1"/>
                </a:solidFill>
                <a:latin typeface="Helvetica" panose="020B0604020202020204" pitchFamily="34" charset="0"/>
                <a:cs typeface="Helvetica" panose="020B0604020202020204" pitchFamily="34" charset="0"/>
              </a:rPr>
              <a:t>সংগ্রহ - খুচরা ঋণ এবং </a:t>
            </a:r>
            <a:r>
              <a:rPr lang="en-US" altLang="en-US" sz="3000" b="1" dirty="0">
                <a:solidFill>
                  <a:schemeClr val="bg1"/>
                </a:solidFill>
                <a:latin typeface="Helvetica" panose="020B0604020202020204" pitchFamily="34" charset="0"/>
                <a:cs typeface="Helvetica" panose="020B0604020202020204" pitchFamily="34" charset="0"/>
              </a:rPr>
              <a:t>SLI</a:t>
            </a:r>
          </a:p>
        </p:txBody>
      </p:sp>
      <p:grpSp>
        <p:nvGrpSpPr>
          <p:cNvPr id="40" name="Group 39">
            <a:extLst>
              <a:ext uri="{FF2B5EF4-FFF2-40B4-BE49-F238E27FC236}">
                <a16:creationId xmlns:a16="http://schemas.microsoft.com/office/drawing/2014/main" id="{239A455A-A706-459E-A680-C7BDF0E34B76}"/>
              </a:ext>
            </a:extLst>
          </p:cNvPr>
          <p:cNvGrpSpPr/>
          <p:nvPr/>
        </p:nvGrpSpPr>
        <p:grpSpPr>
          <a:xfrm>
            <a:off x="390843" y="1472798"/>
            <a:ext cx="11471305" cy="3912403"/>
            <a:chOff x="1753952" y="4117052"/>
            <a:chExt cx="20783563" cy="7113353"/>
          </a:xfrm>
        </p:grpSpPr>
        <p:sp>
          <p:nvSpPr>
            <p:cNvPr id="5" name="Freeform: Shape 122">
              <a:extLst>
                <a:ext uri="{FF2B5EF4-FFF2-40B4-BE49-F238E27FC236}">
                  <a16:creationId xmlns:a16="http://schemas.microsoft.com/office/drawing/2014/main" id="{951539D9-C8C1-45C4-850F-BD32E5624BAF}"/>
                </a:ext>
              </a:extLst>
            </p:cNvPr>
            <p:cNvSpPr>
              <a:spLocks noChangeArrowheads="1"/>
            </p:cNvSpPr>
            <p:nvPr/>
          </p:nvSpPr>
          <p:spPr bwMode="auto">
            <a:xfrm>
              <a:off x="12172347" y="4320291"/>
              <a:ext cx="4338217" cy="927064"/>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6"/>
            </a:solidFill>
            <a:ln>
              <a:noFill/>
            </a:ln>
            <a:effectLst/>
          </p:spPr>
          <p:txBody>
            <a:bodyPr wrap="square" anchor="ctr">
              <a:noAutofit/>
            </a:bodyPr>
            <a:lstStyle/>
            <a:p>
              <a:endParaRPr lang="en-US"/>
            </a:p>
          </p:txBody>
        </p:sp>
        <p:sp>
          <p:nvSpPr>
            <p:cNvPr id="6" name="Freeform: Shape 121">
              <a:extLst>
                <a:ext uri="{FF2B5EF4-FFF2-40B4-BE49-F238E27FC236}">
                  <a16:creationId xmlns:a16="http://schemas.microsoft.com/office/drawing/2014/main" id="{C0A0DA44-BB64-48A6-86E3-25E388AE9AA2}"/>
                </a:ext>
              </a:extLst>
            </p:cNvPr>
            <p:cNvSpPr>
              <a:spLocks noChangeArrowheads="1"/>
            </p:cNvSpPr>
            <p:nvPr/>
          </p:nvSpPr>
          <p:spPr bwMode="auto">
            <a:xfrm>
              <a:off x="3559424" y="4320291"/>
              <a:ext cx="4343709" cy="927064"/>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6"/>
            </a:solidFill>
            <a:ln>
              <a:noFill/>
            </a:ln>
            <a:effectLst/>
          </p:spPr>
          <p:txBody>
            <a:bodyPr wrap="square" anchor="ctr">
              <a:noAutofit/>
            </a:bodyPr>
            <a:lstStyle/>
            <a:p>
              <a:endParaRPr lang="en-US"/>
            </a:p>
          </p:txBody>
        </p:sp>
        <p:sp>
          <p:nvSpPr>
            <p:cNvPr id="7" name="Freeform: Shape 120">
              <a:extLst>
                <a:ext uri="{FF2B5EF4-FFF2-40B4-BE49-F238E27FC236}">
                  <a16:creationId xmlns:a16="http://schemas.microsoft.com/office/drawing/2014/main" id="{AECFED29-010D-4BAD-B5D9-FDAE3D019909}"/>
                </a:ext>
              </a:extLst>
            </p:cNvPr>
            <p:cNvSpPr>
              <a:spLocks noChangeArrowheads="1"/>
            </p:cNvSpPr>
            <p:nvPr/>
          </p:nvSpPr>
          <p:spPr bwMode="auto">
            <a:xfrm>
              <a:off x="7865885" y="9796747"/>
              <a:ext cx="4343629" cy="1234709"/>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6"/>
            </a:solidFill>
            <a:ln>
              <a:noFill/>
            </a:ln>
            <a:effectLst/>
          </p:spPr>
          <p:txBody>
            <a:bodyPr wrap="square" anchor="ctr">
              <a:noAutofit/>
            </a:bodyPr>
            <a:lstStyle/>
            <a:p>
              <a:endParaRPr lang="en-US"/>
            </a:p>
          </p:txBody>
        </p:sp>
        <p:sp>
          <p:nvSpPr>
            <p:cNvPr id="8" name="Freeform: Shape 119">
              <a:extLst>
                <a:ext uri="{FF2B5EF4-FFF2-40B4-BE49-F238E27FC236}">
                  <a16:creationId xmlns:a16="http://schemas.microsoft.com/office/drawing/2014/main" id="{43B81CAA-B8AA-487A-B324-37520173D628}"/>
                </a:ext>
              </a:extLst>
            </p:cNvPr>
            <p:cNvSpPr>
              <a:spLocks noChangeArrowheads="1"/>
            </p:cNvSpPr>
            <p:nvPr/>
          </p:nvSpPr>
          <p:spPr bwMode="auto">
            <a:xfrm>
              <a:off x="16473314" y="9796747"/>
              <a:ext cx="4343674" cy="1234709"/>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6"/>
            </a:solidFill>
            <a:ln>
              <a:noFill/>
            </a:ln>
            <a:effectLst/>
          </p:spPr>
          <p:txBody>
            <a:bodyPr wrap="square" anchor="ctr">
              <a:noAutofit/>
            </a:bodyPr>
            <a:lstStyle/>
            <a:p>
              <a:endParaRPr lang="en-US"/>
            </a:p>
          </p:txBody>
        </p:sp>
        <p:sp>
          <p:nvSpPr>
            <p:cNvPr id="9" name="Freeform 7">
              <a:extLst>
                <a:ext uri="{FF2B5EF4-FFF2-40B4-BE49-F238E27FC236}">
                  <a16:creationId xmlns:a16="http://schemas.microsoft.com/office/drawing/2014/main" id="{EFCF6191-CA79-4C28-8280-0E08F4DABDC4}"/>
                </a:ext>
              </a:extLst>
            </p:cNvPr>
            <p:cNvSpPr>
              <a:spLocks noChangeArrowheads="1"/>
            </p:cNvSpPr>
            <p:nvPr/>
          </p:nvSpPr>
          <p:spPr bwMode="auto">
            <a:xfrm>
              <a:off x="3559424" y="9796747"/>
              <a:ext cx="38449" cy="121394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6"/>
            </a:solidFill>
            <a:ln>
              <a:noFill/>
            </a:ln>
            <a:effectLst/>
          </p:spPr>
          <p:txBody>
            <a:bodyPr wrap="none" anchor="ctr"/>
            <a:lstStyle/>
            <a:p>
              <a:endParaRPr lang="en-US"/>
            </a:p>
          </p:txBody>
        </p:sp>
        <p:sp>
          <p:nvSpPr>
            <p:cNvPr id="10" name="Freeform 8">
              <a:extLst>
                <a:ext uri="{FF2B5EF4-FFF2-40B4-BE49-F238E27FC236}">
                  <a16:creationId xmlns:a16="http://schemas.microsoft.com/office/drawing/2014/main" id="{E4160DC9-E3AF-4A1B-BE3F-83A2AA1FCC55}"/>
                </a:ext>
              </a:extLst>
            </p:cNvPr>
            <p:cNvSpPr>
              <a:spLocks noChangeArrowheads="1"/>
            </p:cNvSpPr>
            <p:nvPr/>
          </p:nvSpPr>
          <p:spPr bwMode="auto">
            <a:xfrm>
              <a:off x="3361678" y="10790970"/>
              <a:ext cx="439435" cy="439435"/>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a:effectLst/>
          </p:spPr>
          <p:txBody>
            <a:bodyPr wrap="none" anchor="ctr"/>
            <a:lstStyle/>
            <a:p>
              <a:endParaRPr lang="en-US"/>
            </a:p>
          </p:txBody>
        </p:sp>
        <p:sp>
          <p:nvSpPr>
            <p:cNvPr id="11" name="Freeform 9">
              <a:extLst>
                <a:ext uri="{FF2B5EF4-FFF2-40B4-BE49-F238E27FC236}">
                  <a16:creationId xmlns:a16="http://schemas.microsoft.com/office/drawing/2014/main" id="{93FDA6E1-A447-4ADE-A563-A580195EAC8A}"/>
                </a:ext>
              </a:extLst>
            </p:cNvPr>
            <p:cNvSpPr>
              <a:spLocks noChangeArrowheads="1"/>
            </p:cNvSpPr>
            <p:nvPr/>
          </p:nvSpPr>
          <p:spPr bwMode="auto">
            <a:xfrm>
              <a:off x="20779776" y="4336769"/>
              <a:ext cx="38452" cy="121394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chemeClr val="accent6"/>
            </a:solidFill>
            <a:ln>
              <a:noFill/>
            </a:ln>
            <a:effectLst/>
          </p:spPr>
          <p:txBody>
            <a:bodyPr wrap="none" anchor="ctr"/>
            <a:lstStyle/>
            <a:p>
              <a:endParaRPr lang="en-US"/>
            </a:p>
          </p:txBody>
        </p:sp>
        <p:sp>
          <p:nvSpPr>
            <p:cNvPr id="12" name="Freeform 10">
              <a:extLst>
                <a:ext uri="{FF2B5EF4-FFF2-40B4-BE49-F238E27FC236}">
                  <a16:creationId xmlns:a16="http://schemas.microsoft.com/office/drawing/2014/main" id="{A960FFBB-B9BC-4AFF-90B0-F1F0DF28455C}"/>
                </a:ext>
              </a:extLst>
            </p:cNvPr>
            <p:cNvSpPr>
              <a:spLocks noChangeArrowheads="1"/>
            </p:cNvSpPr>
            <p:nvPr/>
          </p:nvSpPr>
          <p:spPr bwMode="auto">
            <a:xfrm>
              <a:off x="20576539" y="4117052"/>
              <a:ext cx="439435" cy="444929"/>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a:effectLst/>
          </p:spPr>
          <p:txBody>
            <a:bodyPr wrap="none" anchor="ctr"/>
            <a:lstStyle/>
            <a:p>
              <a:endParaRPr lang="en-US"/>
            </a:p>
          </p:txBody>
        </p:sp>
        <p:sp>
          <p:nvSpPr>
            <p:cNvPr id="13" name="Freeform 11">
              <a:extLst>
                <a:ext uri="{FF2B5EF4-FFF2-40B4-BE49-F238E27FC236}">
                  <a16:creationId xmlns:a16="http://schemas.microsoft.com/office/drawing/2014/main" id="{E0BFB5CC-ADB9-41A6-89F1-38D3C0B026D2}"/>
                </a:ext>
              </a:extLst>
            </p:cNvPr>
            <p:cNvSpPr>
              <a:spLocks noChangeArrowheads="1"/>
            </p:cNvSpPr>
            <p:nvPr/>
          </p:nvSpPr>
          <p:spPr bwMode="auto">
            <a:xfrm>
              <a:off x="19054994" y="5550709"/>
              <a:ext cx="3482521" cy="4251532"/>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a:effectLst/>
          </p:spPr>
          <p:txBody>
            <a:bodyPr wrap="none" anchor="ctr"/>
            <a:lstStyle/>
            <a:p>
              <a:endParaRPr lang="en-US"/>
            </a:p>
          </p:txBody>
        </p:sp>
        <p:sp>
          <p:nvSpPr>
            <p:cNvPr id="14" name="Freeform 12">
              <a:extLst>
                <a:ext uri="{FF2B5EF4-FFF2-40B4-BE49-F238E27FC236}">
                  <a16:creationId xmlns:a16="http://schemas.microsoft.com/office/drawing/2014/main" id="{B30A741F-217A-40F7-9181-F251389C3E9E}"/>
                </a:ext>
              </a:extLst>
            </p:cNvPr>
            <p:cNvSpPr>
              <a:spLocks noChangeArrowheads="1"/>
            </p:cNvSpPr>
            <p:nvPr/>
          </p:nvSpPr>
          <p:spPr bwMode="auto">
            <a:xfrm>
              <a:off x="14754027" y="5550709"/>
              <a:ext cx="3482521" cy="4251532"/>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4"/>
            </a:solidFill>
            <a:ln>
              <a:noFill/>
            </a:ln>
            <a:effectLst/>
          </p:spPr>
          <p:txBody>
            <a:bodyPr wrap="none" anchor="ctr"/>
            <a:lstStyle/>
            <a:p>
              <a:endParaRPr lang="en-US"/>
            </a:p>
          </p:txBody>
        </p:sp>
        <p:sp>
          <p:nvSpPr>
            <p:cNvPr id="15" name="Freeform 13">
              <a:extLst>
                <a:ext uri="{FF2B5EF4-FFF2-40B4-BE49-F238E27FC236}">
                  <a16:creationId xmlns:a16="http://schemas.microsoft.com/office/drawing/2014/main" id="{9566FC7D-39A1-4724-842D-982EB79FCA0C}"/>
                </a:ext>
              </a:extLst>
            </p:cNvPr>
            <p:cNvSpPr>
              <a:spLocks noChangeArrowheads="1"/>
            </p:cNvSpPr>
            <p:nvPr/>
          </p:nvSpPr>
          <p:spPr bwMode="auto">
            <a:xfrm>
              <a:off x="16110781" y="5039865"/>
              <a:ext cx="763520" cy="76352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4"/>
            </a:solidFill>
            <a:ln>
              <a:noFill/>
            </a:ln>
            <a:effectLst/>
          </p:spPr>
          <p:txBody>
            <a:bodyPr wrap="none" anchor="ctr"/>
            <a:lstStyle/>
            <a:p>
              <a:endParaRPr lang="en-US"/>
            </a:p>
          </p:txBody>
        </p:sp>
        <p:sp>
          <p:nvSpPr>
            <p:cNvPr id="16" name="Freeform 14">
              <a:extLst>
                <a:ext uri="{FF2B5EF4-FFF2-40B4-BE49-F238E27FC236}">
                  <a16:creationId xmlns:a16="http://schemas.microsoft.com/office/drawing/2014/main" id="{BAE653AF-C7B0-4A73-AC48-AED79F8A29EF}"/>
                </a:ext>
              </a:extLst>
            </p:cNvPr>
            <p:cNvSpPr>
              <a:spLocks noChangeArrowheads="1"/>
            </p:cNvSpPr>
            <p:nvPr/>
          </p:nvSpPr>
          <p:spPr bwMode="auto">
            <a:xfrm>
              <a:off x="6146595" y="5550709"/>
              <a:ext cx="3477030" cy="4251532"/>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a:effectLst/>
          </p:spPr>
          <p:txBody>
            <a:bodyPr wrap="none" anchor="ctr"/>
            <a:lstStyle/>
            <a:p>
              <a:endParaRPr lang="en-US"/>
            </a:p>
          </p:txBody>
        </p:sp>
        <p:sp>
          <p:nvSpPr>
            <p:cNvPr id="17" name="Freeform 15">
              <a:extLst>
                <a:ext uri="{FF2B5EF4-FFF2-40B4-BE49-F238E27FC236}">
                  <a16:creationId xmlns:a16="http://schemas.microsoft.com/office/drawing/2014/main" id="{EA9D371A-24B9-4191-9139-D8E52948BC07}"/>
                </a:ext>
              </a:extLst>
            </p:cNvPr>
            <p:cNvSpPr>
              <a:spLocks noChangeArrowheads="1"/>
            </p:cNvSpPr>
            <p:nvPr/>
          </p:nvSpPr>
          <p:spPr bwMode="auto">
            <a:xfrm>
              <a:off x="10447565" y="5550709"/>
              <a:ext cx="3477027" cy="4251532"/>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B050"/>
            </a:solidFill>
            <a:ln>
              <a:noFill/>
            </a:ln>
            <a:effectLst/>
          </p:spPr>
          <p:txBody>
            <a:bodyPr wrap="none" anchor="ctr"/>
            <a:lstStyle/>
            <a:p>
              <a:endParaRPr lang="en-US"/>
            </a:p>
          </p:txBody>
        </p:sp>
        <p:sp>
          <p:nvSpPr>
            <p:cNvPr id="18" name="Freeform 16">
              <a:extLst>
                <a:ext uri="{FF2B5EF4-FFF2-40B4-BE49-F238E27FC236}">
                  <a16:creationId xmlns:a16="http://schemas.microsoft.com/office/drawing/2014/main" id="{49AC238A-D902-4D1B-9496-297B07A369B7}"/>
                </a:ext>
              </a:extLst>
            </p:cNvPr>
            <p:cNvSpPr>
              <a:spLocks noChangeArrowheads="1"/>
            </p:cNvSpPr>
            <p:nvPr/>
          </p:nvSpPr>
          <p:spPr bwMode="auto">
            <a:xfrm>
              <a:off x="1840133" y="5550709"/>
              <a:ext cx="3482521" cy="4251532"/>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2060"/>
            </a:solidFill>
            <a:ln>
              <a:noFill/>
            </a:ln>
            <a:effectLst/>
          </p:spPr>
          <p:txBody>
            <a:bodyPr wrap="none" anchor="ctr"/>
            <a:lstStyle/>
            <a:p>
              <a:endParaRPr lang="en-US" dirty="0"/>
            </a:p>
          </p:txBody>
        </p:sp>
        <p:sp>
          <p:nvSpPr>
            <p:cNvPr id="19" name="Freeform 17">
              <a:extLst>
                <a:ext uri="{FF2B5EF4-FFF2-40B4-BE49-F238E27FC236}">
                  <a16:creationId xmlns:a16="http://schemas.microsoft.com/office/drawing/2014/main" id="{E7259DB1-E1D7-476F-A287-6A79ADB112EC}"/>
                </a:ext>
              </a:extLst>
            </p:cNvPr>
            <p:cNvSpPr>
              <a:spLocks noChangeArrowheads="1"/>
            </p:cNvSpPr>
            <p:nvPr/>
          </p:nvSpPr>
          <p:spPr bwMode="auto">
            <a:xfrm>
              <a:off x="3202381"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a:p>
          </p:txBody>
        </p:sp>
        <p:sp>
          <p:nvSpPr>
            <p:cNvPr id="20" name="Freeform 18">
              <a:extLst>
                <a:ext uri="{FF2B5EF4-FFF2-40B4-BE49-F238E27FC236}">
                  <a16:creationId xmlns:a16="http://schemas.microsoft.com/office/drawing/2014/main" id="{4BE7A5F8-4EDA-4865-A96F-0B8E0D66BF40}"/>
                </a:ext>
              </a:extLst>
            </p:cNvPr>
            <p:cNvSpPr>
              <a:spLocks noChangeArrowheads="1"/>
            </p:cNvSpPr>
            <p:nvPr/>
          </p:nvSpPr>
          <p:spPr bwMode="auto">
            <a:xfrm>
              <a:off x="7503352" y="5039865"/>
              <a:ext cx="763516" cy="76352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a:effectLst/>
          </p:spPr>
          <p:txBody>
            <a:bodyPr wrap="none" anchor="ctr"/>
            <a:lstStyle/>
            <a:p>
              <a:endParaRPr lang="en-US"/>
            </a:p>
          </p:txBody>
        </p:sp>
        <p:sp>
          <p:nvSpPr>
            <p:cNvPr id="21" name="Freeform 19">
              <a:extLst>
                <a:ext uri="{FF2B5EF4-FFF2-40B4-BE49-F238E27FC236}">
                  <a16:creationId xmlns:a16="http://schemas.microsoft.com/office/drawing/2014/main" id="{82188613-B8B9-4551-8B21-7957EB278CEF}"/>
                </a:ext>
              </a:extLst>
            </p:cNvPr>
            <p:cNvSpPr>
              <a:spLocks noChangeArrowheads="1"/>
            </p:cNvSpPr>
            <p:nvPr/>
          </p:nvSpPr>
          <p:spPr bwMode="auto">
            <a:xfrm>
              <a:off x="11805745" y="5039865"/>
              <a:ext cx="763516" cy="763519"/>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B050"/>
            </a:solidFill>
            <a:ln>
              <a:noFill/>
            </a:ln>
            <a:effectLst/>
          </p:spPr>
          <p:txBody>
            <a:bodyPr wrap="none" anchor="ctr"/>
            <a:lstStyle/>
            <a:p>
              <a:endParaRPr lang="en-US"/>
            </a:p>
          </p:txBody>
        </p:sp>
        <p:sp>
          <p:nvSpPr>
            <p:cNvPr id="22" name="Freeform 20">
              <a:extLst>
                <a:ext uri="{FF2B5EF4-FFF2-40B4-BE49-F238E27FC236}">
                  <a16:creationId xmlns:a16="http://schemas.microsoft.com/office/drawing/2014/main" id="{AC4D6D78-A2B6-436C-8D4B-AB1BDEBC37ED}"/>
                </a:ext>
              </a:extLst>
            </p:cNvPr>
            <p:cNvSpPr>
              <a:spLocks noChangeArrowheads="1"/>
            </p:cNvSpPr>
            <p:nvPr/>
          </p:nvSpPr>
          <p:spPr bwMode="auto">
            <a:xfrm>
              <a:off x="20417242"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a:effectLst/>
          </p:spPr>
          <p:txBody>
            <a:bodyPr wrap="none" anchor="ctr"/>
            <a:lstStyle/>
            <a:p>
              <a:endParaRPr lang="en-US"/>
            </a:p>
          </p:txBody>
        </p:sp>
        <p:sp>
          <p:nvSpPr>
            <p:cNvPr id="23" name="Subtitle 2">
              <a:extLst>
                <a:ext uri="{FF2B5EF4-FFF2-40B4-BE49-F238E27FC236}">
                  <a16:creationId xmlns:a16="http://schemas.microsoft.com/office/drawing/2014/main" id="{FCEBB881-8B71-4936-9FE5-DD14DA9E04BA}"/>
                </a:ext>
              </a:extLst>
            </p:cNvPr>
            <p:cNvSpPr txBox="1">
              <a:spLocks/>
            </p:cNvSpPr>
            <p:nvPr/>
          </p:nvSpPr>
          <p:spPr>
            <a:xfrm>
              <a:off x="1753952" y="6958644"/>
              <a:ext cx="3563207" cy="275514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as-IN" sz="1300" dirty="0">
                  <a:solidFill>
                    <a:srgbClr val="002060"/>
                  </a:solidFill>
                  <a:latin typeface="Calibri" pitchFamily="34" charset="0"/>
                  <a:cs typeface="Calibri" pitchFamily="34" charset="0"/>
                </a:rPr>
                <a:t>গ্রাহক ইএমআই জমার জন্য কেন্দ্রে বিসি এজেন্টের সাথে লোন এসিসি নম্বর এবং মোবাইল নম্বর/ডিওবি/প্যান শেয়ার করে</a:t>
              </a:r>
              <a:endParaRPr lang="en-IN" sz="1300" dirty="0">
                <a:solidFill>
                  <a:srgbClr val="002060"/>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id="{76602D79-EEA1-4116-A662-A05972D644E6}"/>
                </a:ext>
              </a:extLst>
            </p:cNvPr>
            <p:cNvSpPr txBox="1"/>
            <p:nvPr/>
          </p:nvSpPr>
          <p:spPr>
            <a:xfrm>
              <a:off x="1966318" y="6047732"/>
              <a:ext cx="3230161" cy="559586"/>
            </a:xfrm>
            <a:prstGeom prst="rect">
              <a:avLst/>
            </a:prstGeom>
            <a:noFill/>
          </p:spPr>
          <p:txBody>
            <a:bodyPr wrap="none" rtlCol="0" anchor="b" anchorCtr="0">
              <a:spAutoFit/>
            </a:bodyPr>
            <a:lstStyle/>
            <a:p>
              <a:pPr algn="ctr"/>
              <a:r>
                <a:rPr lang="as-IN" sz="1400" b="1" dirty="0">
                  <a:solidFill>
                    <a:schemeClr val="bg1"/>
                  </a:solidFill>
                  <a:latin typeface="Poppins" pitchFamily="2" charset="77"/>
                  <a:cs typeface="Poppins" pitchFamily="2" charset="77"/>
                </a:rPr>
                <a:t>কাস্টমার বিস্তারিত</a:t>
              </a:r>
              <a:endParaRPr lang="en-US" sz="1400" b="1" dirty="0">
                <a:solidFill>
                  <a:schemeClr val="bg1"/>
                </a:solidFill>
                <a:latin typeface="Poppins" pitchFamily="2" charset="77"/>
                <a:cs typeface="Poppins" pitchFamily="2" charset="77"/>
              </a:endParaRPr>
            </a:p>
          </p:txBody>
        </p:sp>
        <p:sp>
          <p:nvSpPr>
            <p:cNvPr id="26" name="TextBox 25">
              <a:extLst>
                <a:ext uri="{FF2B5EF4-FFF2-40B4-BE49-F238E27FC236}">
                  <a16:creationId xmlns:a16="http://schemas.microsoft.com/office/drawing/2014/main" id="{BB319CB4-FE98-411E-9643-B30257BF4D0D}"/>
                </a:ext>
              </a:extLst>
            </p:cNvPr>
            <p:cNvSpPr txBox="1"/>
            <p:nvPr/>
          </p:nvSpPr>
          <p:spPr>
            <a:xfrm>
              <a:off x="6609833" y="6047732"/>
              <a:ext cx="2550558" cy="559586"/>
            </a:xfrm>
            <a:prstGeom prst="rect">
              <a:avLst/>
            </a:prstGeom>
            <a:noFill/>
          </p:spPr>
          <p:txBody>
            <a:bodyPr wrap="none" rtlCol="0" anchor="b" anchorCtr="0">
              <a:spAutoFit/>
            </a:bodyPr>
            <a:lstStyle/>
            <a:p>
              <a:pPr algn="ctr"/>
              <a:r>
                <a:rPr lang="as-IN" sz="1400" b="1" dirty="0">
                  <a:solidFill>
                    <a:schemeClr val="bg1"/>
                  </a:solidFill>
                  <a:latin typeface="Poppins" pitchFamily="2" charset="77"/>
                  <a:cs typeface="Poppins" pitchFamily="2" charset="77"/>
                </a:rPr>
                <a:t>সিস্টেম ইনপুট</a:t>
              </a:r>
              <a:endParaRPr lang="en-US" sz="1400" b="1" dirty="0">
                <a:solidFill>
                  <a:schemeClr val="bg1"/>
                </a:solidFill>
                <a:latin typeface="Poppins" pitchFamily="2" charset="77"/>
                <a:cs typeface="Poppins" pitchFamily="2" charset="77"/>
              </a:endParaRPr>
            </a:p>
          </p:txBody>
        </p:sp>
        <p:sp>
          <p:nvSpPr>
            <p:cNvPr id="28" name="TextBox 27">
              <a:extLst>
                <a:ext uri="{FF2B5EF4-FFF2-40B4-BE49-F238E27FC236}">
                  <a16:creationId xmlns:a16="http://schemas.microsoft.com/office/drawing/2014/main" id="{E175BDD3-4C3D-46E8-9F51-1AB056B94400}"/>
                </a:ext>
              </a:extLst>
            </p:cNvPr>
            <p:cNvSpPr txBox="1"/>
            <p:nvPr/>
          </p:nvSpPr>
          <p:spPr>
            <a:xfrm>
              <a:off x="11051661" y="6047732"/>
              <a:ext cx="2268839" cy="559586"/>
            </a:xfrm>
            <a:prstGeom prst="rect">
              <a:avLst/>
            </a:prstGeom>
            <a:noFill/>
          </p:spPr>
          <p:txBody>
            <a:bodyPr wrap="none" rtlCol="0" anchor="b" anchorCtr="0">
              <a:spAutoFit/>
            </a:bodyPr>
            <a:lstStyle/>
            <a:p>
              <a:pPr algn="ctr"/>
              <a:r>
                <a:rPr lang="as-IN" sz="1400" b="1" dirty="0">
                  <a:solidFill>
                    <a:schemeClr val="bg1"/>
                  </a:solidFill>
                  <a:latin typeface="Poppins" pitchFamily="2" charset="77"/>
                  <a:cs typeface="Poppins" pitchFamily="2" charset="77"/>
                </a:rPr>
                <a:t>পরিমাণ চেক</a:t>
              </a:r>
              <a:endParaRPr lang="en-US" sz="1400" b="1" dirty="0">
                <a:solidFill>
                  <a:schemeClr val="bg1"/>
                </a:solidFill>
                <a:latin typeface="Poppins" pitchFamily="2" charset="77"/>
                <a:cs typeface="Poppins" pitchFamily="2" charset="77"/>
              </a:endParaRPr>
            </a:p>
          </p:txBody>
        </p:sp>
        <p:sp>
          <p:nvSpPr>
            <p:cNvPr id="30" name="TextBox 29">
              <a:extLst>
                <a:ext uri="{FF2B5EF4-FFF2-40B4-BE49-F238E27FC236}">
                  <a16:creationId xmlns:a16="http://schemas.microsoft.com/office/drawing/2014/main" id="{39D4B933-F3C0-47AF-AEA8-D7FB8BB4976F}"/>
                </a:ext>
              </a:extLst>
            </p:cNvPr>
            <p:cNvSpPr txBox="1"/>
            <p:nvPr/>
          </p:nvSpPr>
          <p:spPr>
            <a:xfrm>
              <a:off x="15880741" y="6047732"/>
              <a:ext cx="1229100" cy="559586"/>
            </a:xfrm>
            <a:prstGeom prst="rect">
              <a:avLst/>
            </a:prstGeom>
            <a:noFill/>
          </p:spPr>
          <p:txBody>
            <a:bodyPr wrap="none" rtlCol="0" anchor="b" anchorCtr="0">
              <a:spAutoFit/>
            </a:bodyPr>
            <a:lstStyle/>
            <a:p>
              <a:pPr algn="ctr"/>
              <a:r>
                <a:rPr lang="as-IN" sz="1400" b="1" dirty="0">
                  <a:solidFill>
                    <a:schemeClr val="bg1"/>
                  </a:solidFill>
                  <a:latin typeface="Poppins" pitchFamily="2" charset="77"/>
                  <a:cs typeface="Poppins" pitchFamily="2" charset="77"/>
                </a:rPr>
                <a:t>সংগ্রহ</a:t>
              </a:r>
              <a:endParaRPr lang="en-US" sz="1400" b="1" dirty="0">
                <a:solidFill>
                  <a:schemeClr val="bg1"/>
                </a:solidFill>
                <a:latin typeface="Poppins" pitchFamily="2" charset="77"/>
                <a:cs typeface="Poppins" pitchFamily="2" charset="77"/>
              </a:endParaRPr>
            </a:p>
          </p:txBody>
        </p:sp>
        <p:sp>
          <p:nvSpPr>
            <p:cNvPr id="32" name="TextBox 31">
              <a:extLst>
                <a:ext uri="{FF2B5EF4-FFF2-40B4-BE49-F238E27FC236}">
                  <a16:creationId xmlns:a16="http://schemas.microsoft.com/office/drawing/2014/main" id="{EBDD3A2D-E0E6-4CE7-B2EF-ED7749D99886}"/>
                </a:ext>
              </a:extLst>
            </p:cNvPr>
            <p:cNvSpPr txBox="1"/>
            <p:nvPr/>
          </p:nvSpPr>
          <p:spPr>
            <a:xfrm>
              <a:off x="19687472" y="6047732"/>
              <a:ext cx="2184613" cy="559586"/>
            </a:xfrm>
            <a:prstGeom prst="rect">
              <a:avLst/>
            </a:prstGeom>
            <a:noFill/>
          </p:spPr>
          <p:txBody>
            <a:bodyPr wrap="none" rtlCol="0" anchor="b" anchorCtr="0">
              <a:spAutoFit/>
            </a:bodyPr>
            <a:lstStyle/>
            <a:p>
              <a:pPr algn="ctr"/>
              <a:r>
                <a:rPr lang="as-IN" sz="1400" b="1" dirty="0">
                  <a:solidFill>
                    <a:schemeClr val="bg1"/>
                  </a:solidFill>
                  <a:latin typeface="Poppins" pitchFamily="2" charset="77"/>
                  <a:ea typeface="League Spartan" charset="0"/>
                  <a:cs typeface="Poppins" pitchFamily="2" charset="77"/>
                </a:rPr>
                <a:t>নিশ্চিতকরণ</a:t>
              </a:r>
              <a:endParaRPr lang="en-US" sz="1400" b="1" dirty="0">
                <a:solidFill>
                  <a:schemeClr val="bg1"/>
                </a:solidFill>
                <a:latin typeface="Poppins" pitchFamily="2" charset="77"/>
                <a:ea typeface="League Spartan" charset="0"/>
                <a:cs typeface="Poppins" pitchFamily="2" charset="77"/>
              </a:endParaRPr>
            </a:p>
          </p:txBody>
        </p:sp>
        <p:sp>
          <p:nvSpPr>
            <p:cNvPr id="33" name="TextBox 32">
              <a:extLst>
                <a:ext uri="{FF2B5EF4-FFF2-40B4-BE49-F238E27FC236}">
                  <a16:creationId xmlns:a16="http://schemas.microsoft.com/office/drawing/2014/main" id="{706F975D-0970-452F-B44A-646165D21F03}"/>
                </a:ext>
              </a:extLst>
            </p:cNvPr>
            <p:cNvSpPr txBox="1"/>
            <p:nvPr/>
          </p:nvSpPr>
          <p:spPr>
            <a:xfrm>
              <a:off x="3324230" y="4991728"/>
              <a:ext cx="508835" cy="727462"/>
            </a:xfrm>
            <a:prstGeom prst="rect">
              <a:avLst/>
            </a:prstGeom>
            <a:solidFill>
              <a:srgbClr val="002060"/>
            </a:solidFill>
          </p:spPr>
          <p:txBody>
            <a:bodyPr wrap="none" rtlCol="0" anchor="b" anchorCtr="0">
              <a:spAutoFit/>
            </a:bodyPr>
            <a:lstStyle/>
            <a:p>
              <a:pPr algn="ctr"/>
              <a:r>
                <a:rPr lang="en-US" sz="2000" b="1" dirty="0">
                  <a:solidFill>
                    <a:schemeClr val="bg1"/>
                  </a:solidFill>
                  <a:latin typeface="Poppins" pitchFamily="2" charset="77"/>
                  <a:ea typeface="League Spartan" charset="0"/>
                  <a:cs typeface="Poppins" pitchFamily="2" charset="77"/>
                </a:rPr>
                <a:t>1</a:t>
              </a:r>
            </a:p>
          </p:txBody>
        </p:sp>
        <p:sp>
          <p:nvSpPr>
            <p:cNvPr id="34" name="TextBox 33">
              <a:extLst>
                <a:ext uri="{FF2B5EF4-FFF2-40B4-BE49-F238E27FC236}">
                  <a16:creationId xmlns:a16="http://schemas.microsoft.com/office/drawing/2014/main" id="{EA1D9C23-C0C8-4C3E-AD20-84D2E4A31C5E}"/>
                </a:ext>
              </a:extLst>
            </p:cNvPr>
            <p:cNvSpPr txBox="1"/>
            <p:nvPr/>
          </p:nvSpPr>
          <p:spPr>
            <a:xfrm>
              <a:off x="7585676" y="4991728"/>
              <a:ext cx="598868"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2</a:t>
              </a:r>
            </a:p>
          </p:txBody>
        </p:sp>
        <p:sp>
          <p:nvSpPr>
            <p:cNvPr id="35" name="TextBox 34">
              <a:extLst>
                <a:ext uri="{FF2B5EF4-FFF2-40B4-BE49-F238E27FC236}">
                  <a16:creationId xmlns:a16="http://schemas.microsoft.com/office/drawing/2014/main" id="{7BC98CF8-63CB-40C4-B8C1-6EFC071C91F2}"/>
                </a:ext>
              </a:extLst>
            </p:cNvPr>
            <p:cNvSpPr txBox="1"/>
            <p:nvPr/>
          </p:nvSpPr>
          <p:spPr>
            <a:xfrm>
              <a:off x="11880679" y="4991728"/>
              <a:ext cx="61629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3</a:t>
              </a:r>
            </a:p>
          </p:txBody>
        </p:sp>
        <p:sp>
          <p:nvSpPr>
            <p:cNvPr id="36" name="TextBox 35">
              <a:extLst>
                <a:ext uri="{FF2B5EF4-FFF2-40B4-BE49-F238E27FC236}">
                  <a16:creationId xmlns:a16="http://schemas.microsoft.com/office/drawing/2014/main" id="{228ADD85-0BAE-44BF-B1C4-F0DE4AC561B9}"/>
                </a:ext>
              </a:extLst>
            </p:cNvPr>
            <p:cNvSpPr txBox="1"/>
            <p:nvPr/>
          </p:nvSpPr>
          <p:spPr>
            <a:xfrm>
              <a:off x="16168420" y="4991728"/>
              <a:ext cx="648241"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4</a:t>
              </a:r>
            </a:p>
          </p:txBody>
        </p:sp>
        <p:sp>
          <p:nvSpPr>
            <p:cNvPr id="37" name="TextBox 36">
              <a:extLst>
                <a:ext uri="{FF2B5EF4-FFF2-40B4-BE49-F238E27FC236}">
                  <a16:creationId xmlns:a16="http://schemas.microsoft.com/office/drawing/2014/main" id="{A751DD4B-B87F-4560-BB1C-65453F1777CD}"/>
                </a:ext>
              </a:extLst>
            </p:cNvPr>
            <p:cNvSpPr txBox="1"/>
            <p:nvPr/>
          </p:nvSpPr>
          <p:spPr>
            <a:xfrm>
              <a:off x="20477941" y="4991728"/>
              <a:ext cx="63662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5</a:t>
              </a:r>
            </a:p>
          </p:txBody>
        </p:sp>
      </p:grpSp>
      <p:sp>
        <p:nvSpPr>
          <p:cNvPr id="41" name="Subtitle 2">
            <a:extLst>
              <a:ext uri="{FF2B5EF4-FFF2-40B4-BE49-F238E27FC236}">
                <a16:creationId xmlns:a16="http://schemas.microsoft.com/office/drawing/2014/main" id="{71009441-BB45-46F8-A7EF-C32BDD1F049D}"/>
              </a:ext>
            </a:extLst>
          </p:cNvPr>
          <p:cNvSpPr txBox="1">
            <a:spLocks/>
          </p:cNvSpPr>
          <p:nvPr/>
        </p:nvSpPr>
        <p:spPr>
          <a:xfrm>
            <a:off x="2799122" y="2970361"/>
            <a:ext cx="1914376" cy="136633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as-IN" sz="1400" dirty="0">
                <a:solidFill>
                  <a:srgbClr val="002060"/>
                </a:solidFill>
                <a:latin typeface="Calibri" pitchFamily="34" charset="0"/>
                <a:cs typeface="Calibri" pitchFamily="34" charset="0"/>
              </a:rPr>
              <a:t>বিসি এজেন্ট ডিএসপিতে বিস্তারিত তথ্য দেয় এবং এই তথ্যের ভিত্তিতে কেস অনুসন্ধান করে।</a:t>
            </a:r>
            <a:endParaRPr lang="en-IN" sz="1400" dirty="0">
              <a:solidFill>
                <a:srgbClr val="002060"/>
              </a:solidFill>
              <a:latin typeface="Calibri" pitchFamily="34" charset="0"/>
              <a:cs typeface="Calibri" pitchFamily="34" charset="0"/>
            </a:endParaRPr>
          </a:p>
        </p:txBody>
      </p:sp>
      <p:sp>
        <p:nvSpPr>
          <p:cNvPr id="42" name="Subtitle 2">
            <a:extLst>
              <a:ext uri="{FF2B5EF4-FFF2-40B4-BE49-F238E27FC236}">
                <a16:creationId xmlns:a16="http://schemas.microsoft.com/office/drawing/2014/main" id="{AA3B2AB1-ED7F-4FE8-AB31-26C349D9895B}"/>
              </a:ext>
            </a:extLst>
          </p:cNvPr>
          <p:cNvSpPr txBox="1">
            <a:spLocks/>
          </p:cNvSpPr>
          <p:nvPr/>
        </p:nvSpPr>
        <p:spPr>
          <a:xfrm>
            <a:off x="5153157" y="2967638"/>
            <a:ext cx="1988003" cy="151535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IN" sz="1300" dirty="0">
                <a:solidFill>
                  <a:srgbClr val="002060"/>
                </a:solidFill>
                <a:latin typeface="Calibri" pitchFamily="34" charset="0"/>
                <a:cs typeface="Calibri" pitchFamily="34" charset="0"/>
              </a:rPr>
              <a:t>BC </a:t>
            </a:r>
            <a:r>
              <a:rPr lang="as-IN" sz="1300" dirty="0">
                <a:solidFill>
                  <a:srgbClr val="002060"/>
                </a:solidFill>
                <a:latin typeface="Calibri" pitchFamily="34" charset="0"/>
                <a:cs typeface="Calibri" pitchFamily="34" charset="0"/>
              </a:rPr>
              <a:t>এজেন্ট সিস্টেম থেকে </a:t>
            </a:r>
            <a:r>
              <a:rPr lang="en-IN" sz="1300" dirty="0">
                <a:solidFill>
                  <a:srgbClr val="002060"/>
                </a:solidFill>
                <a:latin typeface="Calibri" pitchFamily="34" charset="0"/>
                <a:cs typeface="Calibri" pitchFamily="34" charset="0"/>
              </a:rPr>
              <a:t>EMI </a:t>
            </a:r>
            <a:r>
              <a:rPr lang="as-IN" sz="1300" dirty="0">
                <a:solidFill>
                  <a:srgbClr val="002060"/>
                </a:solidFill>
                <a:latin typeface="Calibri" pitchFamily="34" charset="0"/>
                <a:cs typeface="Calibri" pitchFamily="34" charset="0"/>
              </a:rPr>
              <a:t>ওভারডি/সংগ্রহযোগ্য পরিমাণ চেক করে। গ্রাহকের বর্তমান/বিকল্প মোবাইল নম্বর। বন্দী করা হয়।</a:t>
            </a:r>
            <a:endParaRPr lang="en-IN" sz="1300" dirty="0">
              <a:solidFill>
                <a:srgbClr val="002060"/>
              </a:solidFill>
              <a:latin typeface="Calibri" pitchFamily="34" charset="0"/>
              <a:cs typeface="Calibri" pitchFamily="34" charset="0"/>
            </a:endParaRPr>
          </a:p>
        </p:txBody>
      </p:sp>
      <p:sp>
        <p:nvSpPr>
          <p:cNvPr id="43" name="Subtitle 2">
            <a:extLst>
              <a:ext uri="{FF2B5EF4-FFF2-40B4-BE49-F238E27FC236}">
                <a16:creationId xmlns:a16="http://schemas.microsoft.com/office/drawing/2014/main" id="{318593AE-5A9C-4303-BC0D-4A7CAC7C6114}"/>
              </a:ext>
            </a:extLst>
          </p:cNvPr>
          <p:cNvSpPr txBox="1">
            <a:spLocks/>
          </p:cNvSpPr>
          <p:nvPr/>
        </p:nvSpPr>
        <p:spPr>
          <a:xfrm>
            <a:off x="7643318" y="3005247"/>
            <a:ext cx="1844950" cy="110921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as-IN" sz="1400" dirty="0">
                <a:solidFill>
                  <a:srgbClr val="002060"/>
                </a:solidFill>
                <a:latin typeface="Calibri" pitchFamily="34" charset="0"/>
                <a:cs typeface="Calibri" pitchFamily="34" charset="0"/>
              </a:rPr>
              <a:t>বিসি এজেন্ট গ্রাহকের কাছ থেকে অর্থ সংগ্রহ করে এবং তাকে রসিদ প্রদান করে</a:t>
            </a:r>
            <a:endParaRPr lang="en-IN" sz="1400" dirty="0">
              <a:solidFill>
                <a:srgbClr val="002060"/>
              </a:solidFill>
              <a:latin typeface="Calibri" pitchFamily="34" charset="0"/>
              <a:cs typeface="Calibri" pitchFamily="34" charset="0"/>
            </a:endParaRPr>
          </a:p>
        </p:txBody>
      </p:sp>
      <p:sp>
        <p:nvSpPr>
          <p:cNvPr id="44" name="Subtitle 2">
            <a:extLst>
              <a:ext uri="{FF2B5EF4-FFF2-40B4-BE49-F238E27FC236}">
                <a16:creationId xmlns:a16="http://schemas.microsoft.com/office/drawing/2014/main" id="{59887DC2-52DD-4139-8080-F52A7B51F0D4}"/>
              </a:ext>
            </a:extLst>
          </p:cNvPr>
          <p:cNvSpPr txBox="1">
            <a:spLocks/>
          </p:cNvSpPr>
          <p:nvPr/>
        </p:nvSpPr>
        <p:spPr>
          <a:xfrm>
            <a:off x="9940001" y="3000967"/>
            <a:ext cx="1922147" cy="110780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as-IN" sz="1400" dirty="0">
                <a:solidFill>
                  <a:srgbClr val="002060"/>
                </a:solidFill>
                <a:latin typeface="Calibri" pitchFamily="34" charset="0"/>
                <a:cs typeface="Calibri" pitchFamily="34" charset="0"/>
              </a:rPr>
              <a:t>ব্যাঙ্ক পেমেন্ট পাওয়ার পর গ্রাহক পেমেন্ট প্রাপ্তির জন্য একটি নিশ্চিতকরণ </a:t>
            </a:r>
            <a:r>
              <a:rPr lang="en-IN" sz="1400" dirty="0">
                <a:solidFill>
                  <a:srgbClr val="002060"/>
                </a:solidFill>
                <a:latin typeface="Calibri" pitchFamily="34" charset="0"/>
                <a:cs typeface="Calibri" pitchFamily="34" charset="0"/>
              </a:rPr>
              <a:t>SMS </a:t>
            </a:r>
            <a:r>
              <a:rPr lang="as-IN" sz="1400" dirty="0">
                <a:solidFill>
                  <a:srgbClr val="002060"/>
                </a:solidFill>
                <a:latin typeface="Calibri" pitchFamily="34" charset="0"/>
                <a:cs typeface="Calibri" pitchFamily="34" charset="0"/>
              </a:rPr>
              <a:t>পান।</a:t>
            </a:r>
            <a:endParaRPr lang="en-IN" sz="14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52795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7357"/>
            <a:ext cx="12192000" cy="923330"/>
          </a:xfrm>
          <a:prstGeom prst="rect">
            <a:avLst/>
          </a:prstGeom>
        </p:spPr>
        <p:txBody>
          <a:bodyPr wrap="square">
            <a:spAutoFit/>
          </a:bodyPr>
          <a:lstStyle/>
          <a:p>
            <a:r>
              <a:rPr lang="as-IN" dirty="0"/>
              <a:t>ভারত সরকার সাশ্রয়ী জীবন, দুর্ঘটনা কভার এবং একটি গ্যারান্টিযুক্ত পেনশন প্ল্যান সহ বিভিন্ন ধরনের সামাজিক নিরাপত্তা স্কিম অফার করে</a:t>
            </a:r>
            <a:endParaRPr lang="en-IN" dirty="0"/>
          </a:p>
          <a:p>
            <a:r>
              <a:rPr lang="as-IN" dirty="0"/>
              <a:t>এইচডিএফসি ব্যাঙ্ক সেভিংস অ্যাকাউন্টের মাধ্যমে কেউ এগুলিতে বিনিয়োগ করতে পারেন</a:t>
            </a:r>
            <a:endParaRPr lang="en-IN" dirty="0"/>
          </a:p>
        </p:txBody>
      </p:sp>
      <p:sp>
        <p:nvSpPr>
          <p:cNvPr id="17" name="Rectangle 16"/>
          <p:cNvSpPr/>
          <p:nvPr/>
        </p:nvSpPr>
        <p:spPr>
          <a:xfrm>
            <a:off x="1449978" y="2055610"/>
            <a:ext cx="10633165" cy="1569660"/>
          </a:xfrm>
          <a:prstGeom prst="rect">
            <a:avLst/>
          </a:prstGeom>
        </p:spPr>
        <p:txBody>
          <a:bodyPr wrap="square">
            <a:spAutoFit/>
          </a:bodyPr>
          <a:lstStyle/>
          <a:p>
            <a:r>
              <a:rPr lang="as-IN" sz="1600" b="1" dirty="0"/>
              <a:t>প্রধানমন্ত্রী জীবন জ্যোতি বিমা যোজনা (</a:t>
            </a:r>
            <a:r>
              <a:rPr lang="en-IN" sz="1600" b="1" dirty="0"/>
              <a:t>PMJJBY)</a:t>
            </a:r>
          </a:p>
          <a:p>
            <a:endParaRPr lang="en-IN" sz="1600" b="1" dirty="0"/>
          </a:p>
          <a:p>
            <a:pPr lvl="0" defTabSz="914400" eaLnBrk="0" fontAlgn="base" hangingPunct="0">
              <a:spcBef>
                <a:spcPct val="0"/>
              </a:spcBef>
              <a:spcAft>
                <a:spcPct val="0"/>
              </a:spcAft>
              <a:buFont typeface="Wingdings" pitchFamily="2" charset="2"/>
              <a:buChar char="ü"/>
            </a:pPr>
            <a:r>
              <a:rPr lang="as-IN" sz="1600" dirty="0">
                <a:cs typeface="Arial" pitchFamily="34" charset="0"/>
              </a:rPr>
              <a:t>বছরে </a:t>
            </a:r>
            <a:r>
              <a:rPr lang="en-US" sz="1600" dirty="0">
                <a:cs typeface="Arial" pitchFamily="34" charset="0"/>
              </a:rPr>
              <a:t>₹ 330 </a:t>
            </a:r>
            <a:r>
              <a:rPr lang="as-IN" sz="1600" dirty="0">
                <a:cs typeface="Arial" pitchFamily="34" charset="0"/>
              </a:rPr>
              <a:t>এর প্রিমিয়ামের জন্য </a:t>
            </a:r>
            <a:r>
              <a:rPr lang="en-US" sz="1600" dirty="0">
                <a:cs typeface="Arial" pitchFamily="34" charset="0"/>
              </a:rPr>
              <a:t>₹ 2 </a:t>
            </a:r>
            <a:r>
              <a:rPr lang="as-IN" sz="1600" dirty="0">
                <a:cs typeface="Arial" pitchFamily="34" charset="0"/>
              </a:rPr>
              <a:t>লাখের লাইফ কভার পান</a:t>
            </a:r>
          </a:p>
          <a:p>
            <a:pPr lvl="0" defTabSz="914400" eaLnBrk="0" fontAlgn="base" hangingPunct="0">
              <a:spcBef>
                <a:spcPct val="0"/>
              </a:spcBef>
              <a:spcAft>
                <a:spcPct val="0"/>
              </a:spcAft>
              <a:buFont typeface="Wingdings" pitchFamily="2" charset="2"/>
              <a:buChar char="ü"/>
            </a:pPr>
            <a:r>
              <a:rPr lang="as-IN" sz="1600" dirty="0">
                <a:cs typeface="Arial" pitchFamily="34" charset="0"/>
              </a:rPr>
              <a:t>এসএমএস বা নেটব্যাঙ্কিংয়ের মাধ্যমে সদস্যতা নিন</a:t>
            </a:r>
          </a:p>
          <a:p>
            <a:pPr lvl="0" defTabSz="914400" eaLnBrk="0" fontAlgn="base" hangingPunct="0">
              <a:spcBef>
                <a:spcPct val="0"/>
              </a:spcBef>
              <a:spcAft>
                <a:spcPct val="0"/>
              </a:spcAft>
              <a:buFont typeface="Wingdings" pitchFamily="2" charset="2"/>
              <a:buChar char="ü"/>
            </a:pPr>
            <a:r>
              <a:rPr lang="as-IN" sz="1600" dirty="0">
                <a:cs typeface="Arial" pitchFamily="34" charset="0"/>
              </a:rPr>
              <a:t>স্বয়ংক্রিয়ভাবে আপনার প্রিমিয়াম পরিশোধ করুন</a:t>
            </a:r>
            <a:endParaRPr lang="en-US" sz="1600" dirty="0">
              <a:cs typeface="Arial" pitchFamily="34" charset="0"/>
            </a:endParaRPr>
          </a:p>
          <a:p>
            <a:endParaRPr lang="en-IN" sz="1600" dirty="0"/>
          </a:p>
        </p:txBody>
      </p:sp>
      <p:pic>
        <p:nvPicPr>
          <p:cNvPr id="1038" name="Picture 14" descr="https://www.hdfcbank.com/content/api/contentstream-id/723fb80a-2dde-42a3-9793-7ae1be57c87f/03fd5057-07f3-4d92-a421-c54e8bc46e7d/Personal/Insure/Social%20Security%20Schemes/pradhan_mantri_jeevan_jyoti_bima_yojana_thumb.png">
            <a:hlinkClick r:id="rId2" tooltip="Card Image"/>
          </p:cNvPr>
          <p:cNvPicPr>
            <a:picLocks noChangeAspect="1" noChangeArrowheads="1"/>
          </p:cNvPicPr>
          <p:nvPr/>
        </p:nvPicPr>
        <p:blipFill>
          <a:blip r:embed="rId3"/>
          <a:srcRect/>
          <a:stretch>
            <a:fillRect/>
          </a:stretch>
        </p:blipFill>
        <p:spPr bwMode="auto">
          <a:xfrm>
            <a:off x="0" y="2249619"/>
            <a:ext cx="1390650" cy="933450"/>
          </a:xfrm>
          <a:prstGeom prst="rect">
            <a:avLst/>
          </a:prstGeom>
          <a:noFill/>
        </p:spPr>
      </p:pic>
      <p:sp>
        <p:nvSpPr>
          <p:cNvPr id="1039" name="Rectangle 15"/>
          <p:cNvSpPr>
            <a:spLocks noChangeArrowheads="1"/>
          </p:cNvSpPr>
          <p:nvPr/>
        </p:nvSpPr>
        <p:spPr bwMode="auto">
          <a:xfrm>
            <a:off x="0" y="0"/>
            <a:ext cx="65" cy="430887"/>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dirty="0">
              <a:ln>
                <a:noFill/>
              </a:ln>
              <a:solidFill>
                <a:srgbClr val="444444"/>
              </a:solidFill>
              <a:effectLst/>
              <a:latin typeface="&amp;quot"/>
              <a:cs typeface="Arial" pitchFamily="34" charset="0"/>
            </a:endParaRPr>
          </a:p>
        </p:txBody>
      </p:sp>
      <p:sp>
        <p:nvSpPr>
          <p:cNvPr id="22" name="Rectangle 21"/>
          <p:cNvSpPr/>
          <p:nvPr/>
        </p:nvSpPr>
        <p:spPr>
          <a:xfrm>
            <a:off x="1449973" y="3858287"/>
            <a:ext cx="9836332" cy="1384995"/>
          </a:xfrm>
          <a:prstGeom prst="rect">
            <a:avLst/>
          </a:prstGeom>
        </p:spPr>
        <p:txBody>
          <a:bodyPr wrap="square">
            <a:spAutoFit/>
          </a:bodyPr>
          <a:lstStyle/>
          <a:p>
            <a:r>
              <a:rPr lang="as-IN" b="1" dirty="0"/>
              <a:t>প্রধানমন্ত্রী নিরাপত্তা বিমা যোজনা (</a:t>
            </a:r>
            <a:r>
              <a:rPr lang="en-IN" b="1" dirty="0"/>
              <a:t>PMSBY)</a:t>
            </a:r>
          </a:p>
          <a:p>
            <a:pPr>
              <a:buFont typeface="Wingdings" pitchFamily="2" charset="2"/>
              <a:buChar char="ü"/>
            </a:pPr>
            <a:r>
              <a:rPr lang="as-IN" sz="1600" dirty="0"/>
              <a:t>প্রতি বছর মাত্র </a:t>
            </a:r>
            <a:r>
              <a:rPr lang="en-IN" sz="1600" dirty="0"/>
              <a:t>₹12 </a:t>
            </a:r>
            <a:r>
              <a:rPr lang="as-IN" sz="1600" dirty="0"/>
              <a:t>প্রিমিয়াম প্রদান করুন</a:t>
            </a:r>
          </a:p>
          <a:p>
            <a:pPr>
              <a:buFont typeface="Wingdings" pitchFamily="2" charset="2"/>
              <a:buChar char="ü"/>
            </a:pPr>
            <a:r>
              <a:rPr lang="en-IN" sz="1600" dirty="0"/>
              <a:t>₹ 2 </a:t>
            </a:r>
            <a:r>
              <a:rPr lang="as-IN" sz="1600" dirty="0"/>
              <a:t>লক্ষ পর্যন্ত দুর্ঘটনা বীমা কভার পান</a:t>
            </a:r>
          </a:p>
          <a:p>
            <a:pPr>
              <a:buFont typeface="Wingdings" pitchFamily="2" charset="2"/>
              <a:buChar char="ü"/>
            </a:pPr>
            <a:r>
              <a:rPr lang="as-IN" sz="1600" dirty="0"/>
              <a:t>এসএমএস বা নেটব্যাঙ্কিংয়ের মাধ্যমে সহজেই পেমেন্ট করুন</a:t>
            </a:r>
            <a:endParaRPr lang="en-IN" sz="1600" dirty="0"/>
          </a:p>
          <a:p>
            <a:endParaRPr lang="en-IN" dirty="0"/>
          </a:p>
        </p:txBody>
      </p:sp>
      <p:pic>
        <p:nvPicPr>
          <p:cNvPr id="1043" name="Picture 19" descr="https://www.hdfcbank.com/content/api/contentstream-id/723fb80a-2dde-42a3-9793-7ae1be57c87f/93d2505d-ddd4-4928-b947-92be371ec8e2/Personal/Insure/Social%20Security%20Schemes/pradhan_mantri-suraksha_bima_yojana_thumb.png">
            <a:hlinkClick r:id="rId4" tooltip="Card Image"/>
          </p:cNvPr>
          <p:cNvPicPr>
            <a:picLocks noChangeAspect="1" noChangeArrowheads="1"/>
          </p:cNvPicPr>
          <p:nvPr/>
        </p:nvPicPr>
        <p:blipFill>
          <a:blip r:embed="rId5"/>
          <a:srcRect/>
          <a:stretch>
            <a:fillRect/>
          </a:stretch>
        </p:blipFill>
        <p:spPr bwMode="auto">
          <a:xfrm>
            <a:off x="74112" y="3986984"/>
            <a:ext cx="1390650" cy="933450"/>
          </a:xfrm>
          <a:prstGeom prst="rect">
            <a:avLst/>
          </a:prstGeom>
          <a:noFill/>
        </p:spPr>
      </p:pic>
      <p:sp>
        <p:nvSpPr>
          <p:cNvPr id="24" name="Rectangle 23"/>
          <p:cNvSpPr/>
          <p:nvPr/>
        </p:nvSpPr>
        <p:spPr>
          <a:xfrm>
            <a:off x="1528354" y="5282140"/>
            <a:ext cx="10463349" cy="1384995"/>
          </a:xfrm>
          <a:prstGeom prst="rect">
            <a:avLst/>
          </a:prstGeom>
        </p:spPr>
        <p:txBody>
          <a:bodyPr wrap="square">
            <a:spAutoFit/>
          </a:bodyPr>
          <a:lstStyle/>
          <a:p>
            <a:r>
              <a:rPr lang="as-IN" b="1" dirty="0"/>
              <a:t>অটল পেনশন যোজনা</a:t>
            </a:r>
            <a:endParaRPr lang="en-IN" b="1" dirty="0"/>
          </a:p>
          <a:p>
            <a:pPr>
              <a:buFont typeface="Wingdings" pitchFamily="2" charset="2"/>
              <a:buChar char="ü"/>
            </a:pPr>
            <a:r>
              <a:rPr lang="as-IN" sz="1600" dirty="0"/>
              <a:t>60 বছর বয়সে নিশ্চিত মাসিক পেনশন পান</a:t>
            </a:r>
          </a:p>
          <a:p>
            <a:pPr>
              <a:buFont typeface="Wingdings" pitchFamily="2" charset="2"/>
              <a:buChar char="ü"/>
            </a:pPr>
            <a:r>
              <a:rPr lang="as-IN" sz="1600" dirty="0"/>
              <a:t>মাসিক বিনিয়োগ </a:t>
            </a:r>
            <a:r>
              <a:rPr lang="en-IN" sz="1600" dirty="0"/>
              <a:t>₹42-</a:t>
            </a:r>
            <a:r>
              <a:rPr lang="as-IN" sz="1600" dirty="0"/>
              <a:t>এর মতো কম হতে পারে</a:t>
            </a:r>
          </a:p>
          <a:p>
            <a:pPr>
              <a:buFont typeface="Wingdings" pitchFamily="2" charset="2"/>
              <a:buChar char="ü"/>
            </a:pPr>
            <a:r>
              <a:rPr lang="as-IN" sz="1600" dirty="0"/>
              <a:t>আপনার পেনশনের পরিমাণ </a:t>
            </a:r>
            <a:r>
              <a:rPr lang="en-IN" sz="1600" dirty="0"/>
              <a:t>₹ 1,000 </a:t>
            </a:r>
            <a:r>
              <a:rPr lang="as-IN" sz="1600" dirty="0"/>
              <a:t>থেকে </a:t>
            </a:r>
            <a:r>
              <a:rPr lang="en-IN" sz="1600" dirty="0"/>
              <a:t>₹ 5,000 </a:t>
            </a:r>
            <a:r>
              <a:rPr lang="as-IN" sz="1600" dirty="0"/>
              <a:t>বেছে নিন</a:t>
            </a:r>
            <a:endParaRPr lang="en-IN" sz="1600" dirty="0"/>
          </a:p>
          <a:p>
            <a:endParaRPr lang="en-IN" dirty="0"/>
          </a:p>
        </p:txBody>
      </p:sp>
      <p:pic>
        <p:nvPicPr>
          <p:cNvPr id="1045" name="Picture 21" descr="https://www.hdfcbank.com/content/api/contentstream-id/723fb80a-2dde-42a3-9793-7ae1be57c87f/653cfea2-ea0f-45b3-833f-173b7510bf55/Personal/Insure/Social%20Security%20Schemes/atal_pension_yojana_thumb.png">
            <a:hlinkClick r:id="rId6" tooltip="Card Image"/>
          </p:cNvPr>
          <p:cNvPicPr>
            <a:picLocks noChangeAspect="1" noChangeArrowheads="1"/>
          </p:cNvPicPr>
          <p:nvPr/>
        </p:nvPicPr>
        <p:blipFill>
          <a:blip r:embed="rId7"/>
          <a:srcRect/>
          <a:stretch>
            <a:fillRect/>
          </a:stretch>
        </p:blipFill>
        <p:spPr bwMode="auto">
          <a:xfrm>
            <a:off x="34923" y="5457009"/>
            <a:ext cx="1390650" cy="933450"/>
          </a:xfrm>
          <a:prstGeom prst="rect">
            <a:avLst/>
          </a:prstGeom>
          <a:noFill/>
        </p:spPr>
      </p:pic>
      <p:sp>
        <p:nvSpPr>
          <p:cNvPr id="27" name="TextBox 26"/>
          <p:cNvSpPr txBox="1"/>
          <p:nvPr/>
        </p:nvSpPr>
        <p:spPr>
          <a:xfrm>
            <a:off x="5374" y="95783"/>
            <a:ext cx="9314916" cy="646331"/>
          </a:xfrm>
          <a:prstGeom prst="rect">
            <a:avLst/>
          </a:prstGeom>
          <a:noFill/>
        </p:spPr>
        <p:txBody>
          <a:bodyPr wrap="square" rtlCol="0">
            <a:spAutoFit/>
          </a:bodyPr>
          <a:lstStyle/>
          <a:p>
            <a:pPr lvl="0" defTabSz="914400">
              <a:defRPr/>
            </a:pPr>
            <a:r>
              <a:rPr lang="as-IN" sz="3600" b="1" dirty="0">
                <a:solidFill>
                  <a:srgbClr val="FEFEFE"/>
                </a:solidFill>
                <a:latin typeface="Helvetica" panose="020B0604020202020204" pitchFamily="34" charset="0"/>
                <a:ea typeface="Helvetica" charset="0"/>
                <a:cs typeface="Helvetica" panose="020B0604020202020204" pitchFamily="34" charset="0"/>
              </a:rPr>
              <a:t>সামাজিক নিরাপত্তা প্রকল্প</a:t>
            </a:r>
            <a:endParaRPr kumimoji="0" lang="en-US" sz="36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pic>
        <p:nvPicPr>
          <p:cNvPr id="12" name="Picture 40">
            <a:extLst>
              <a:ext uri="{FF2B5EF4-FFF2-40B4-BE49-F238E27FC236}">
                <a16:creationId xmlns:a16="http://schemas.microsoft.com/office/drawing/2014/main" id="{16CCC5B9-8759-476D-902D-3B9B90D5CF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2B238F0D-8743-4279-9439-B46D7D5F2A41}"/>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43840-AC7B-4735-B540-F9E6F4E291FC}"/>
              </a:ext>
            </a:extLst>
          </p:cNvPr>
          <p:cNvSpPr/>
          <p:nvPr/>
        </p:nvSpPr>
        <p:spPr>
          <a:xfrm>
            <a:off x="0" y="1573492"/>
            <a:ext cx="9144000" cy="3400675"/>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as-IN" sz="2000" dirty="0">
                <a:latin typeface="Calibri" panose="020F0502020204030204" pitchFamily="34" charset="0"/>
              </a:rPr>
              <a:t>গ্রাহকদের সাথে ন্যায্য এবং সম্মানজনক আচরণ</a:t>
            </a:r>
          </a:p>
          <a:p>
            <a:pPr marL="342900" lvl="0" indent="-342900">
              <a:lnSpc>
                <a:spcPct val="150000"/>
              </a:lnSpc>
              <a:buFont typeface="Wingdings" panose="05000000000000000000" pitchFamily="2" charset="2"/>
              <a:buChar char="ü"/>
            </a:pPr>
            <a:r>
              <a:rPr lang="as-IN" sz="2000" dirty="0">
                <a:latin typeface="Calibri" panose="020F0502020204030204" pitchFamily="34" charset="0"/>
              </a:rPr>
              <a:t>প্রতিটি গ্রাহকের জন্য উপযুক্ত পণ্য বিতরণ</a:t>
            </a:r>
          </a:p>
          <a:p>
            <a:pPr marL="342900" lvl="0" indent="-342900">
              <a:lnSpc>
                <a:spcPct val="150000"/>
              </a:lnSpc>
              <a:buFont typeface="Wingdings" panose="05000000000000000000" pitchFamily="2" charset="2"/>
              <a:buChar char="ü"/>
            </a:pPr>
            <a:r>
              <a:rPr lang="as-IN" sz="2000" dirty="0">
                <a:latin typeface="Calibri" panose="020F0502020204030204" pitchFamily="34" charset="0"/>
              </a:rPr>
              <a:t>সমস্ত পণ্যের বিবরণে গ্রাহকদের সাথে স্বচ্ছতা</a:t>
            </a:r>
          </a:p>
          <a:p>
            <a:pPr marL="342900" lvl="0" indent="-342900">
              <a:lnSpc>
                <a:spcPct val="150000"/>
              </a:lnSpc>
              <a:buFont typeface="Wingdings" panose="05000000000000000000" pitchFamily="2" charset="2"/>
              <a:buChar char="ü"/>
            </a:pPr>
            <a:r>
              <a:rPr lang="as-IN" sz="2000" dirty="0">
                <a:latin typeface="Calibri" panose="020F0502020204030204" pitchFamily="34" charset="0"/>
              </a:rPr>
              <a:t>গ্রাহকের ডেটা ব্যবহারে গোপনীয়তা, নিরাপত্তা</a:t>
            </a:r>
          </a:p>
          <a:p>
            <a:pPr marL="342900" lvl="0" indent="-342900">
              <a:lnSpc>
                <a:spcPct val="150000"/>
              </a:lnSpc>
              <a:buFont typeface="Wingdings" panose="05000000000000000000" pitchFamily="2" charset="2"/>
              <a:buChar char="ü"/>
            </a:pPr>
            <a:r>
              <a:rPr lang="as-IN" sz="2000" dirty="0">
                <a:latin typeface="Calibri" panose="020F0502020204030204" pitchFamily="34" charset="0"/>
              </a:rPr>
              <a:t>গ্রাহক অভিযোগ সমাধান এবং প্রতিক্রিয়া</a:t>
            </a:r>
          </a:p>
          <a:p>
            <a:pPr marL="342900" lvl="0" indent="-342900">
              <a:lnSpc>
                <a:spcPct val="150000"/>
              </a:lnSpc>
              <a:buFont typeface="Wingdings" panose="05000000000000000000" pitchFamily="2" charset="2"/>
              <a:buChar char="ü"/>
            </a:pPr>
            <a:r>
              <a:rPr lang="as-IN" sz="2000" dirty="0">
                <a:latin typeface="Calibri" panose="020F0502020204030204" pitchFamily="34" charset="0"/>
              </a:rPr>
              <a:t>গ্রাহক সচেতনতা প্রচার করুন এবং তাদের উপলব্ধ আর্থিক পণ্য এবং পরিষেবাগুলি বুঝতে সক্ষম করুন।</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4995765-4887-4583-A090-AA872610E3FD}"/>
              </a:ext>
            </a:extLst>
          </p:cNvPr>
          <p:cNvSpPr/>
          <p:nvPr/>
        </p:nvSpPr>
        <p:spPr>
          <a:xfrm>
            <a:off x="14301" y="172393"/>
            <a:ext cx="7765774" cy="646331"/>
          </a:xfrm>
          <a:prstGeom prst="rect">
            <a:avLst/>
          </a:prstGeom>
        </p:spPr>
        <p:txBody>
          <a:bodyPr wrap="square">
            <a:spAutoFit/>
          </a:bodyPr>
          <a:lstStyle/>
          <a:p>
            <a:r>
              <a:rPr lang="as-IN" sz="3600" b="1" dirty="0">
                <a:solidFill>
                  <a:schemeClr val="bg1"/>
                </a:solidFill>
                <a:latin typeface="Arial" panose="020B0604020202020204" pitchFamily="34" charset="0"/>
                <a:cs typeface="Arial" panose="020B0604020202020204" pitchFamily="34" charset="0"/>
              </a:rPr>
              <a:t>আচরণ বিধি</a:t>
            </a:r>
            <a:endParaRPr lang="en-IN" sz="3600" b="1" dirty="0">
              <a:solidFill>
                <a:schemeClr val="bg1"/>
              </a:solidFill>
            </a:endParaRPr>
          </a:p>
        </p:txBody>
      </p:sp>
      <p:sp>
        <p:nvSpPr>
          <p:cNvPr id="6" name="Rectangle: Rounded Corners 5">
            <a:hlinkClick r:id="" action="ppaction://noaction"/>
            <a:extLst>
              <a:ext uri="{FF2B5EF4-FFF2-40B4-BE49-F238E27FC236}">
                <a16:creationId xmlns:a16="http://schemas.microsoft.com/office/drawing/2014/main" id="{FEB3B352-107F-41A5-A91F-FBD705C554D5}"/>
              </a:ext>
            </a:extLst>
          </p:cNvPr>
          <p:cNvSpPr/>
          <p:nvPr/>
        </p:nvSpPr>
        <p:spPr>
          <a:xfrm>
            <a:off x="10515600" y="5804452"/>
            <a:ext cx="1504122" cy="530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t>পেছনে</a:t>
            </a:r>
            <a:endParaRPr lang="en-IN" dirty="0"/>
          </a:p>
        </p:txBody>
      </p:sp>
      <p:pic>
        <p:nvPicPr>
          <p:cNvPr id="8" name="Picture 40">
            <a:extLst>
              <a:ext uri="{FF2B5EF4-FFF2-40B4-BE49-F238E27FC236}">
                <a16:creationId xmlns:a16="http://schemas.microsoft.com/office/drawing/2014/main" id="{D14A7FE7-9E76-40C4-8EDD-A1E05D2CA1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B1D9754-EC99-4A82-BE92-111D3C5001EC}"/>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47062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4631"/>
            <a:ext cx="9314916" cy="646331"/>
          </a:xfrm>
          <a:prstGeom prst="rect">
            <a:avLst/>
          </a:prstGeom>
          <a:noFill/>
        </p:spPr>
        <p:txBody>
          <a:bodyPr wrap="square" rtlCol="0">
            <a:spAutoFit/>
          </a:bodyPr>
          <a:lstStyle/>
          <a:p>
            <a:r>
              <a:rPr lang="as-IN" sz="3600" b="1" dirty="0">
                <a:solidFill>
                  <a:schemeClr val="bg1"/>
                </a:solidFill>
                <a:latin typeface="Helvetica" panose="020B0604020202020204" pitchFamily="34" charset="0"/>
                <a:cs typeface="Helvetica" panose="020B0604020202020204" pitchFamily="34" charset="0"/>
              </a:rPr>
              <a:t>গ্রুমিং, কমিউনিকেশন এবং সফট স্কিল</a:t>
            </a:r>
            <a:endParaRPr lang="en-IN" sz="3600" b="1" dirty="0">
              <a:solidFill>
                <a:schemeClr val="bg1"/>
              </a:solidFill>
              <a:latin typeface="Helvetica" panose="020B0604020202020204" pitchFamily="34" charset="0"/>
              <a:cs typeface="Helvetica" panose="020B0604020202020204" pitchFamily="34" charset="0"/>
            </a:endParaRPr>
          </a:p>
        </p:txBody>
      </p:sp>
      <p:sp>
        <p:nvSpPr>
          <p:cNvPr id="5" name="Rectangle 4"/>
          <p:cNvSpPr/>
          <p:nvPr/>
        </p:nvSpPr>
        <p:spPr>
          <a:xfrm>
            <a:off x="444137" y="1114094"/>
            <a:ext cx="10894424" cy="5324535"/>
          </a:xfrm>
          <a:prstGeom prst="rect">
            <a:avLst/>
          </a:prstGeom>
        </p:spPr>
        <p:txBody>
          <a:bodyPr wrap="square">
            <a:spAutoFit/>
          </a:bodyPr>
          <a:lstStyle/>
          <a:p>
            <a:endParaRPr lang="en-IN" sz="2000" dirty="0"/>
          </a:p>
          <a:p>
            <a:pPr>
              <a:buFont typeface="Wingdings" pitchFamily="2" charset="2"/>
              <a:buChar char="ü"/>
            </a:pPr>
            <a:r>
              <a:rPr lang="as-IN" sz="2000" dirty="0"/>
              <a:t>ব্যক্তিগত শিষ্টাচার</a:t>
            </a:r>
            <a:endParaRPr lang="en-US" sz="2000" dirty="0"/>
          </a:p>
          <a:p>
            <a:pPr>
              <a:buFont typeface="Wingdings" pitchFamily="2" charset="2"/>
              <a:buChar char="ü"/>
            </a:pPr>
            <a:endParaRPr lang="as-IN" sz="2000" dirty="0"/>
          </a:p>
          <a:p>
            <a:pPr>
              <a:buFont typeface="Wingdings" pitchFamily="2" charset="2"/>
              <a:buChar char="ü"/>
            </a:pPr>
            <a:r>
              <a:rPr lang="as-IN" sz="2000" dirty="0"/>
              <a:t>ভদ্রতা</a:t>
            </a:r>
            <a:endParaRPr lang="en-US" sz="2000" dirty="0"/>
          </a:p>
          <a:p>
            <a:pPr>
              <a:buFont typeface="Wingdings" pitchFamily="2" charset="2"/>
              <a:buChar char="ü"/>
            </a:pPr>
            <a:endParaRPr lang="as-IN" sz="2000" dirty="0"/>
          </a:p>
          <a:p>
            <a:pPr>
              <a:buFont typeface="Wingdings" pitchFamily="2" charset="2"/>
              <a:buChar char="ü"/>
            </a:pPr>
            <a:r>
              <a:rPr lang="as-IN" sz="2000" dirty="0"/>
              <a:t>কেন্দ্রে ব্যক্তিগত স্বাস্থ্যবিধি এবং সামাজিক দূরত্ব বজায় রাখুন</a:t>
            </a:r>
            <a:endParaRPr lang="en-US" sz="2000" dirty="0"/>
          </a:p>
          <a:p>
            <a:pPr>
              <a:buFont typeface="Wingdings" pitchFamily="2" charset="2"/>
              <a:buChar char="ü"/>
            </a:pPr>
            <a:endParaRPr lang="as-IN" sz="2000" dirty="0"/>
          </a:p>
          <a:p>
            <a:pPr>
              <a:buFont typeface="Wingdings" pitchFamily="2" charset="2"/>
              <a:buChar char="ü"/>
            </a:pPr>
            <a:r>
              <a:rPr lang="as-IN" sz="2000" dirty="0"/>
              <a:t>আন্তঃব্যক্তিক দক্ষতাগুলো</a:t>
            </a:r>
            <a:endParaRPr lang="en-US" sz="2000" dirty="0"/>
          </a:p>
          <a:p>
            <a:pPr>
              <a:buFont typeface="Wingdings" pitchFamily="2" charset="2"/>
              <a:buChar char="ü"/>
            </a:pPr>
            <a:endParaRPr lang="as-IN" sz="2000" dirty="0"/>
          </a:p>
          <a:p>
            <a:pPr>
              <a:buFont typeface="Wingdings" pitchFamily="2" charset="2"/>
              <a:buChar char="ü"/>
            </a:pPr>
            <a:r>
              <a:rPr lang="as-IN" sz="2000" dirty="0"/>
              <a:t>টেলিফোন শিষ্টাচার</a:t>
            </a:r>
            <a:endParaRPr lang="en-US" sz="2000" dirty="0"/>
          </a:p>
          <a:p>
            <a:pPr>
              <a:buFont typeface="Wingdings" pitchFamily="2" charset="2"/>
              <a:buChar char="ü"/>
            </a:pPr>
            <a:endParaRPr lang="as-IN" sz="2000" dirty="0"/>
          </a:p>
          <a:p>
            <a:pPr>
              <a:buFont typeface="Wingdings" pitchFamily="2" charset="2"/>
              <a:buChar char="ü"/>
            </a:pPr>
            <a:r>
              <a:rPr lang="as-IN" sz="2000" dirty="0"/>
              <a:t>ই-মেইল শিষ্টাচার</a:t>
            </a:r>
            <a:endParaRPr lang="en-US" sz="2000" dirty="0"/>
          </a:p>
          <a:p>
            <a:pPr>
              <a:buFont typeface="Wingdings" pitchFamily="2" charset="2"/>
              <a:buChar char="ü"/>
            </a:pPr>
            <a:endParaRPr lang="as-IN" sz="2000" dirty="0"/>
          </a:p>
          <a:p>
            <a:pPr>
              <a:buFont typeface="Wingdings" pitchFamily="2" charset="2"/>
              <a:buChar char="ü"/>
            </a:pPr>
            <a:r>
              <a:rPr lang="as-IN" sz="2000" dirty="0"/>
              <a:t>আলোচনা/প্ররোচনামূলক দক্ষতা</a:t>
            </a:r>
            <a:endParaRPr lang="en-US" sz="2000" dirty="0"/>
          </a:p>
          <a:p>
            <a:pPr>
              <a:buFont typeface="Wingdings" pitchFamily="2" charset="2"/>
              <a:buChar char="ü"/>
            </a:pPr>
            <a:endParaRPr lang="as-IN" sz="2000" dirty="0"/>
          </a:p>
          <a:p>
            <a:pPr>
              <a:buFont typeface="Wingdings" pitchFamily="2" charset="2"/>
              <a:buChar char="ü"/>
            </a:pPr>
            <a:r>
              <a:rPr lang="as-IN" sz="2000" dirty="0"/>
              <a:t>বিশ্লেষণাত্মক ক্ষমতা</a:t>
            </a:r>
            <a:r>
              <a:rPr lang="en-IN" sz="2000" dirty="0"/>
              <a:t> </a:t>
            </a:r>
          </a:p>
          <a:p>
            <a:r>
              <a:rPr lang="en-IN" sz="2000" dirty="0"/>
              <a:t>	</a:t>
            </a:r>
          </a:p>
        </p:txBody>
      </p:sp>
      <p:pic>
        <p:nvPicPr>
          <p:cNvPr id="7" name="Picture 40">
            <a:extLst>
              <a:ext uri="{FF2B5EF4-FFF2-40B4-BE49-F238E27FC236}">
                <a16:creationId xmlns:a16="http://schemas.microsoft.com/office/drawing/2014/main" id="{337E4D17-04D9-4021-AEDE-A0E1D8DCF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6D4CDA7-1F1D-4F1D-825D-4C396BDFF8D9}"/>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a:extLst>
              <a:ext uri="{FF2B5EF4-FFF2-40B4-BE49-F238E27FC236}">
                <a16:creationId xmlns:a16="http://schemas.microsoft.com/office/drawing/2014/main" id="{B7D7426B-32F3-ED41-A5A0-0B5E1F1B4BBE}"/>
              </a:ext>
            </a:extLst>
          </p:cNvPr>
          <p:cNvGrpSpPr/>
          <p:nvPr/>
        </p:nvGrpSpPr>
        <p:grpSpPr>
          <a:xfrm>
            <a:off x="6097" y="182901"/>
            <a:ext cx="12185898" cy="6675099"/>
            <a:chOff x="6097" y="182461"/>
            <a:chExt cx="12185898" cy="6699454"/>
          </a:xfrm>
        </p:grpSpPr>
        <p:sp>
          <p:nvSpPr>
            <p:cNvPr id="2" name="Right Triangle 41"/>
            <p:cNvSpPr/>
            <p:nvPr/>
          </p:nvSpPr>
          <p:spPr>
            <a:xfrm flipH="1">
              <a:off x="7203687" y="3658283"/>
              <a:ext cx="4988308" cy="2868897"/>
            </a:xfrm>
            <a:custGeom>
              <a:avLst/>
              <a:gdLst>
                <a:gd name="connsiteX0" fmla="*/ 0 w 5248019"/>
                <a:gd name="connsiteY0" fmla="*/ 3739375 h 3739375"/>
                <a:gd name="connsiteX1" fmla="*/ 0 w 5248019"/>
                <a:gd name="connsiteY1" fmla="*/ 0 h 3739375"/>
                <a:gd name="connsiteX2" fmla="*/ 5248019 w 5248019"/>
                <a:gd name="connsiteY2" fmla="*/ 3739375 h 3739375"/>
                <a:gd name="connsiteX3" fmla="*/ 0 w 5248019"/>
                <a:gd name="connsiteY3" fmla="*/ 3739375 h 3739375"/>
                <a:gd name="connsiteX0" fmla="*/ 0 w 5248019"/>
                <a:gd name="connsiteY0" fmla="*/ 3018263 h 3018263"/>
                <a:gd name="connsiteX1" fmla="*/ 7434 w 5248019"/>
                <a:gd name="connsiteY1" fmla="*/ 0 h 3018263"/>
                <a:gd name="connsiteX2" fmla="*/ 5248019 w 5248019"/>
                <a:gd name="connsiteY2" fmla="*/ 3018263 h 3018263"/>
                <a:gd name="connsiteX3" fmla="*/ 0 w 5248019"/>
                <a:gd name="connsiteY3" fmla="*/ 3018263 h 3018263"/>
              </a:gdLst>
              <a:ahLst/>
              <a:cxnLst>
                <a:cxn ang="0">
                  <a:pos x="connsiteX0" y="connsiteY0"/>
                </a:cxn>
                <a:cxn ang="0">
                  <a:pos x="connsiteX1" y="connsiteY1"/>
                </a:cxn>
                <a:cxn ang="0">
                  <a:pos x="connsiteX2" y="connsiteY2"/>
                </a:cxn>
                <a:cxn ang="0">
                  <a:pos x="connsiteX3" y="connsiteY3"/>
                </a:cxn>
              </a:cxnLst>
              <a:rect l="l" t="t" r="r" b="b"/>
              <a:pathLst>
                <a:path w="5248019" h="3018263">
                  <a:moveTo>
                    <a:pt x="0" y="3018263"/>
                  </a:moveTo>
                  <a:lnTo>
                    <a:pt x="7434" y="0"/>
                  </a:lnTo>
                  <a:lnTo>
                    <a:pt x="5248019" y="3018263"/>
                  </a:lnTo>
                  <a:lnTo>
                    <a:pt x="0" y="3018263"/>
                  </a:lnTo>
                  <a:close/>
                </a:path>
              </a:pathLst>
            </a:custGeom>
            <a:solidFill>
              <a:srgbClr val="E2F4FE"/>
            </a:solidFill>
            <a:ln>
              <a:noFill/>
            </a:ln>
            <a:effectLst>
              <a:outerShdw blurRad="50800" dist="76200" dir="105000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11767559" y="6566380"/>
              <a:ext cx="350377" cy="261610"/>
            </a:xfrm>
            <a:prstGeom prst="rect">
              <a:avLst/>
            </a:prstGeom>
            <a:noFill/>
          </p:spPr>
          <p:txBody>
            <a:bodyPr wrap="square" rtlCol="0">
              <a:spAutoFit/>
            </a:bodyPr>
            <a:lstStyle/>
            <a:p>
              <a:r>
                <a:rPr lang="en-US" sz="1100" b="1" dirty="0">
                  <a:solidFill>
                    <a:srgbClr val="004277"/>
                  </a:solidFill>
                  <a:latin typeface="Helvetica" charset="0"/>
                  <a:ea typeface="Helvetica" charset="0"/>
                  <a:cs typeface="Helvetica" charset="0"/>
                </a:rPr>
                <a:t>07</a:t>
              </a:r>
            </a:p>
          </p:txBody>
        </p:sp>
        <p:grpSp>
          <p:nvGrpSpPr>
            <p:cNvPr id="5" name="Group 3">
              <a:extLst>
                <a:ext uri="{FF2B5EF4-FFF2-40B4-BE49-F238E27FC236}">
                  <a16:creationId xmlns:a16="http://schemas.microsoft.com/office/drawing/2014/main" id="{8D50B033-1147-964F-B096-4CC5EC36F72A}"/>
                </a:ext>
              </a:extLst>
            </p:cNvPr>
            <p:cNvGrpSpPr/>
            <p:nvPr/>
          </p:nvGrpSpPr>
          <p:grpSpPr>
            <a:xfrm>
              <a:off x="6097" y="182461"/>
              <a:ext cx="11819548" cy="6211490"/>
              <a:chOff x="6097" y="182461"/>
              <a:chExt cx="11819548" cy="6211490"/>
            </a:xfrm>
          </p:grpSpPr>
          <p:sp>
            <p:nvSpPr>
              <p:cNvPr id="3" name="TextBox 2"/>
              <p:cNvSpPr txBox="1"/>
              <p:nvPr/>
            </p:nvSpPr>
            <p:spPr>
              <a:xfrm>
                <a:off x="6097" y="182461"/>
                <a:ext cx="9314916" cy="525129"/>
              </a:xfrm>
              <a:prstGeom prst="rect">
                <a:avLst/>
              </a:prstGeom>
              <a:noFill/>
            </p:spPr>
            <p:txBody>
              <a:bodyPr wrap="square" rtlCol="0">
                <a:spAutoFit/>
              </a:bodyPr>
              <a:lstStyle/>
              <a:p>
                <a:r>
                  <a:rPr lang="as-IN" sz="2800" b="1" dirty="0">
                    <a:solidFill>
                      <a:srgbClr val="FEFEFE"/>
                    </a:solidFill>
                    <a:latin typeface="Helvetica" charset="0"/>
                    <a:ea typeface="Helvetica" charset="0"/>
                    <a:cs typeface="Helvetica" charset="0"/>
                  </a:rPr>
                  <a:t>পুরষ্কার এবং প্রশংসা - ভারতের সবচেয়ে মূল্যবান ব্র্যান্ড</a:t>
                </a:r>
                <a:endParaRPr lang="en-US" sz="2800" b="1" dirty="0">
                  <a:solidFill>
                    <a:srgbClr val="FEFEFE"/>
                  </a:solidFill>
                  <a:latin typeface="Helvetica" charset="0"/>
                  <a:ea typeface="Helvetica" charset="0"/>
                  <a:cs typeface="Helvetica" charset="0"/>
                </a:endParaRP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9102" y="3900317"/>
                <a:ext cx="1688786" cy="2493634"/>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6791" y="2848896"/>
                <a:ext cx="1018854" cy="2102841"/>
              </a:xfrm>
              <a:prstGeom prst="rect">
                <a:avLst/>
              </a:prstGeom>
            </p:spPr>
          </p:pic>
        </p:grpSp>
        <p:grpSp>
          <p:nvGrpSpPr>
            <p:cNvPr id="6" name="Group 33"/>
            <p:cNvGrpSpPr/>
            <p:nvPr/>
          </p:nvGrpSpPr>
          <p:grpSpPr>
            <a:xfrm>
              <a:off x="246490" y="6512455"/>
              <a:ext cx="1709532" cy="369460"/>
              <a:chOff x="246490" y="6512455"/>
              <a:chExt cx="1709532" cy="369460"/>
            </a:xfrm>
          </p:grpSpPr>
          <p:pic>
            <p:nvPicPr>
              <p:cNvPr id="35" name="Picture 3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6490" y="6512455"/>
                <a:ext cx="1296064" cy="36946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06164" y="6512455"/>
                <a:ext cx="349858" cy="369460"/>
              </a:xfrm>
              <a:prstGeom prst="rect">
                <a:avLst/>
              </a:prstGeom>
            </p:spPr>
          </p:pic>
        </p:grpSp>
      </p:grpSp>
      <p:sp>
        <p:nvSpPr>
          <p:cNvPr id="38" name="Rectangle 37">
            <a:extLst>
              <a:ext uri="{FF2B5EF4-FFF2-40B4-BE49-F238E27FC236}">
                <a16:creationId xmlns:a16="http://schemas.microsoft.com/office/drawing/2014/main" id="{EE1B4966-B48F-5747-A1F5-D3BBDFADAD1B}"/>
              </a:ext>
            </a:extLst>
          </p:cNvPr>
          <p:cNvSpPr/>
          <p:nvPr/>
        </p:nvSpPr>
        <p:spPr>
          <a:xfrm>
            <a:off x="924932" y="1104933"/>
            <a:ext cx="2521350" cy="1323439"/>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7 এর জন্য সবচেয়ে মূল্যবান ব্র্যান্ড র‌্যাঙ্ক করা হয়েছেমবছর</a:t>
            </a:r>
            <a:endParaRPr lang="en-US" sz="1600" b="1" dirty="0">
              <a:solidFill>
                <a:srgbClr val="D9222A"/>
              </a:solidFill>
              <a:latin typeface="Helvetica" charset="0"/>
              <a:ea typeface="Helvetica" charset="0"/>
              <a:cs typeface="Helvetica" charset="0"/>
            </a:endParaRPr>
          </a:p>
          <a:p>
            <a:pPr algn="ctr"/>
            <a:r>
              <a:rPr lang="en-US" sz="1600" b="1" dirty="0">
                <a:solidFill>
                  <a:srgbClr val="004277"/>
                </a:solidFill>
                <a:latin typeface="Helvetica" charset="0"/>
                <a:ea typeface="Helvetica" charset="0"/>
                <a:cs typeface="Helvetica" charset="0"/>
              </a:rPr>
              <a:t>2020 </a:t>
            </a:r>
            <a:r>
              <a:rPr lang="en-US" sz="1600" b="1" dirty="0" err="1">
                <a:solidFill>
                  <a:srgbClr val="004277"/>
                </a:solidFill>
                <a:latin typeface="Helvetica" charset="0"/>
                <a:ea typeface="Helvetica" charset="0"/>
                <a:cs typeface="Helvetica" charset="0"/>
              </a:rPr>
              <a:t>BrandZ</a:t>
            </a:r>
            <a:r>
              <a:rPr lang="en-US" sz="1600" b="1" dirty="0">
                <a:solidFill>
                  <a:srgbClr val="004277"/>
                </a:solidFill>
                <a:latin typeface="Helvetica" charset="0"/>
                <a:ea typeface="Helvetica" charset="0"/>
                <a:cs typeface="Helvetica" charset="0"/>
              </a:rPr>
              <a:t>™ </a:t>
            </a:r>
            <a:r>
              <a:rPr lang="as-IN" sz="1600" b="1" dirty="0">
                <a:solidFill>
                  <a:srgbClr val="004277"/>
                </a:solidFill>
                <a:latin typeface="Helvetica" charset="0"/>
                <a:ea typeface="Helvetica" charset="0"/>
                <a:cs typeface="Helvetica" charset="0"/>
              </a:rPr>
              <a:t>সবচেয়ে মূল্যবান ভারতীয় ব্র্যান্ড</a:t>
            </a:r>
            <a:endParaRPr lang="en-US" sz="1600" b="1" dirty="0">
              <a:solidFill>
                <a:srgbClr val="004277"/>
              </a:solidFill>
              <a:latin typeface="Helvetica" charset="0"/>
              <a:ea typeface="Helvetica" charset="0"/>
              <a:cs typeface="Helvetica" charset="0"/>
            </a:endParaRPr>
          </a:p>
        </p:txBody>
      </p:sp>
      <p:sp>
        <p:nvSpPr>
          <p:cNvPr id="39" name="Rectangle 38">
            <a:extLst>
              <a:ext uri="{FF2B5EF4-FFF2-40B4-BE49-F238E27FC236}">
                <a16:creationId xmlns:a16="http://schemas.microsoft.com/office/drawing/2014/main" id="{4D664A3A-73B2-B542-83E4-15AA0120CAF6}"/>
              </a:ext>
            </a:extLst>
          </p:cNvPr>
          <p:cNvSpPr/>
          <p:nvPr/>
        </p:nvSpPr>
        <p:spPr>
          <a:xfrm>
            <a:off x="4603727" y="1237285"/>
            <a:ext cx="2816649" cy="1323439"/>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2020 সালে ভারতের সবচেয়ে শক্তিশালী ব্যাঙ্ক</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এশিয়ান ব্যাংকার 500 বৃহত্তম এবং শক্তিশালী ব্যাংক র্যাঙ্কিং</a:t>
            </a:r>
            <a:endParaRPr lang="en-US" sz="1600" b="1" dirty="0">
              <a:solidFill>
                <a:srgbClr val="004277"/>
              </a:solidFill>
              <a:latin typeface="Helvetica" charset="0"/>
              <a:ea typeface="Helvetica" charset="0"/>
              <a:cs typeface="Helvetica" charset="0"/>
            </a:endParaRPr>
          </a:p>
        </p:txBody>
      </p:sp>
      <p:sp>
        <p:nvSpPr>
          <p:cNvPr id="40" name="Rectangle 39">
            <a:extLst>
              <a:ext uri="{FF2B5EF4-FFF2-40B4-BE49-F238E27FC236}">
                <a16:creationId xmlns:a16="http://schemas.microsoft.com/office/drawing/2014/main" id="{1CBE0659-4A35-B349-A90B-3C6C15E15833}"/>
              </a:ext>
            </a:extLst>
          </p:cNvPr>
          <p:cNvSpPr/>
          <p:nvPr/>
        </p:nvSpPr>
        <p:spPr>
          <a:xfrm>
            <a:off x="1240165" y="2637072"/>
            <a:ext cx="1890884" cy="830997"/>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ভারতের সেরা বেসরকারী ব্যাঙ্ক</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ব্যাংকার</a:t>
            </a:r>
            <a:endParaRPr lang="en-US" sz="1600" b="1" dirty="0">
              <a:solidFill>
                <a:srgbClr val="004277"/>
              </a:solidFill>
              <a:latin typeface="Helvetica" charset="0"/>
              <a:ea typeface="Helvetica" charset="0"/>
              <a:cs typeface="Helvetica" charset="0"/>
            </a:endParaRPr>
          </a:p>
        </p:txBody>
      </p:sp>
      <p:sp>
        <p:nvSpPr>
          <p:cNvPr id="41" name="Rectangle 40">
            <a:extLst>
              <a:ext uri="{FF2B5EF4-FFF2-40B4-BE49-F238E27FC236}">
                <a16:creationId xmlns:a16="http://schemas.microsoft.com/office/drawing/2014/main" id="{7CDA27CA-D3EA-3C4B-B486-30AE2F665EDF}"/>
              </a:ext>
            </a:extLst>
          </p:cNvPr>
          <p:cNvSpPr/>
          <p:nvPr/>
        </p:nvSpPr>
        <p:spPr>
          <a:xfrm>
            <a:off x="4603727" y="2741130"/>
            <a:ext cx="2640888" cy="584775"/>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ভারতের সেরা ব্যাঙ্ক</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এশিয়ামানি</a:t>
            </a:r>
            <a:endParaRPr lang="en-US" sz="1600" b="1" dirty="0">
              <a:solidFill>
                <a:srgbClr val="004277"/>
              </a:solidFill>
              <a:latin typeface="Helvetica" charset="0"/>
              <a:ea typeface="Helvetica" charset="0"/>
              <a:cs typeface="Helvetica" charset="0"/>
            </a:endParaRPr>
          </a:p>
        </p:txBody>
      </p:sp>
      <p:sp>
        <p:nvSpPr>
          <p:cNvPr id="42" name="Rectangle 41">
            <a:extLst>
              <a:ext uri="{FF2B5EF4-FFF2-40B4-BE49-F238E27FC236}">
                <a16:creationId xmlns:a16="http://schemas.microsoft.com/office/drawing/2014/main" id="{C0F203F0-2E19-FF44-92B3-588ADEFF0D19}"/>
              </a:ext>
            </a:extLst>
          </p:cNvPr>
          <p:cNvSpPr/>
          <p:nvPr/>
        </p:nvSpPr>
        <p:spPr>
          <a:xfrm>
            <a:off x="860804" y="3915715"/>
            <a:ext cx="2649606" cy="830997"/>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ভারতে কাজ করার জন্য সেরা কোম্পানি</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ব্যবসা আজ</a:t>
            </a:r>
            <a:endParaRPr lang="en-US" sz="1600" b="1" dirty="0">
              <a:solidFill>
                <a:srgbClr val="004277"/>
              </a:solidFill>
              <a:latin typeface="Helvetica" charset="0"/>
              <a:ea typeface="Helvetica" charset="0"/>
              <a:cs typeface="Helvetica" charset="0"/>
            </a:endParaRPr>
          </a:p>
        </p:txBody>
      </p:sp>
      <p:sp>
        <p:nvSpPr>
          <p:cNvPr id="43" name="Rectangle 42">
            <a:extLst>
              <a:ext uri="{FF2B5EF4-FFF2-40B4-BE49-F238E27FC236}">
                <a16:creationId xmlns:a16="http://schemas.microsoft.com/office/drawing/2014/main" id="{95C0B2D1-91A0-B744-8B4A-6CA0FE4E29F7}"/>
              </a:ext>
            </a:extLst>
          </p:cNvPr>
          <p:cNvSpPr/>
          <p:nvPr/>
        </p:nvSpPr>
        <p:spPr>
          <a:xfrm>
            <a:off x="4603726" y="3716182"/>
            <a:ext cx="2599961" cy="1323439"/>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মার্কেটিং এবং ব্র্যান্ড ইনোভেশন অফ দ্য ইয়ার পুরস্কার</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ইটি ইনোভেশন অ্যাওয়ার্ডস 2020</a:t>
            </a:r>
            <a:endParaRPr lang="en-US" sz="1600" b="1" dirty="0">
              <a:solidFill>
                <a:srgbClr val="004277"/>
              </a:solidFill>
              <a:latin typeface="Helvetica" charset="0"/>
              <a:ea typeface="Helvetica" charset="0"/>
              <a:cs typeface="Helvetica" charset="0"/>
            </a:endParaRPr>
          </a:p>
        </p:txBody>
      </p:sp>
      <p:grpSp>
        <p:nvGrpSpPr>
          <p:cNvPr id="7" name="Group 43">
            <a:extLst>
              <a:ext uri="{FF2B5EF4-FFF2-40B4-BE49-F238E27FC236}">
                <a16:creationId xmlns:a16="http://schemas.microsoft.com/office/drawing/2014/main" id="{80747D31-6147-0346-8FE1-B3D025F98DB3}"/>
              </a:ext>
            </a:extLst>
          </p:cNvPr>
          <p:cNvGrpSpPr/>
          <p:nvPr/>
        </p:nvGrpSpPr>
        <p:grpSpPr>
          <a:xfrm>
            <a:off x="459966" y="1118954"/>
            <a:ext cx="3451282" cy="1272823"/>
            <a:chOff x="644190" y="933213"/>
            <a:chExt cx="3451282" cy="1272823"/>
          </a:xfrm>
        </p:grpSpPr>
        <p:pic>
          <p:nvPicPr>
            <p:cNvPr id="45" name="Picture 44">
              <a:extLst>
                <a:ext uri="{FF2B5EF4-FFF2-40B4-BE49-F238E27FC236}">
                  <a16:creationId xmlns:a16="http://schemas.microsoft.com/office/drawing/2014/main" id="{4CF9C360-0D0C-E646-AAC7-8BFCD5DA58C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46" name="Picture 45">
              <a:extLst>
                <a:ext uri="{FF2B5EF4-FFF2-40B4-BE49-F238E27FC236}">
                  <a16:creationId xmlns:a16="http://schemas.microsoft.com/office/drawing/2014/main" id="{5DD0F449-8C9D-304F-A738-C5175B9CB29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7" name="Rectangle 46">
            <a:extLst>
              <a:ext uri="{FF2B5EF4-FFF2-40B4-BE49-F238E27FC236}">
                <a16:creationId xmlns:a16="http://schemas.microsoft.com/office/drawing/2014/main" id="{1BC67FDF-9A31-CE43-B3AF-DEDEF8F19C08}"/>
              </a:ext>
            </a:extLst>
          </p:cNvPr>
          <p:cNvSpPr/>
          <p:nvPr/>
        </p:nvSpPr>
        <p:spPr>
          <a:xfrm>
            <a:off x="860805" y="5373432"/>
            <a:ext cx="2649605" cy="584775"/>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ভারতের সেরা ব্যাঙ্ক</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ফাইন্যান্স এশিয়া</a:t>
            </a:r>
            <a:endParaRPr lang="en-US" sz="1600" b="1" dirty="0">
              <a:solidFill>
                <a:srgbClr val="004277"/>
              </a:solidFill>
              <a:latin typeface="Helvetica" charset="0"/>
              <a:ea typeface="Helvetica" charset="0"/>
              <a:cs typeface="Helvetica" charset="0"/>
            </a:endParaRPr>
          </a:p>
        </p:txBody>
      </p:sp>
      <p:sp>
        <p:nvSpPr>
          <p:cNvPr id="48" name="Rectangle 47">
            <a:extLst>
              <a:ext uri="{FF2B5EF4-FFF2-40B4-BE49-F238E27FC236}">
                <a16:creationId xmlns:a16="http://schemas.microsoft.com/office/drawing/2014/main" id="{3AED39D0-E6F1-D34F-83CF-730D08A6E926}"/>
              </a:ext>
            </a:extLst>
          </p:cNvPr>
          <p:cNvSpPr/>
          <p:nvPr/>
        </p:nvSpPr>
        <p:spPr>
          <a:xfrm>
            <a:off x="4391691" y="5164508"/>
            <a:ext cx="3064960" cy="1077218"/>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কাজের জন্য চমৎকার পরিবেশ</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প্রত্যয়িত: এপ্রিল 2020 - মার্চ 2021 ভারত</a:t>
            </a:r>
            <a:endParaRPr lang="en-US" sz="1600" b="1" dirty="0">
              <a:solidFill>
                <a:srgbClr val="004277"/>
              </a:solidFill>
              <a:latin typeface="Helvetica" charset="0"/>
              <a:ea typeface="Helvetica" charset="0"/>
              <a:cs typeface="Helvetica" charset="0"/>
            </a:endParaRPr>
          </a:p>
        </p:txBody>
      </p:sp>
      <p:grpSp>
        <p:nvGrpSpPr>
          <p:cNvPr id="8" name="Group 48">
            <a:extLst>
              <a:ext uri="{FF2B5EF4-FFF2-40B4-BE49-F238E27FC236}">
                <a16:creationId xmlns:a16="http://schemas.microsoft.com/office/drawing/2014/main" id="{B241BFE1-E948-8F4A-BD85-BC559832476D}"/>
              </a:ext>
            </a:extLst>
          </p:cNvPr>
          <p:cNvGrpSpPr/>
          <p:nvPr/>
        </p:nvGrpSpPr>
        <p:grpSpPr>
          <a:xfrm>
            <a:off x="459966" y="2416159"/>
            <a:ext cx="3451282" cy="1272823"/>
            <a:chOff x="644190" y="933213"/>
            <a:chExt cx="3451282" cy="1272823"/>
          </a:xfrm>
        </p:grpSpPr>
        <p:pic>
          <p:nvPicPr>
            <p:cNvPr id="50" name="Picture 49">
              <a:extLst>
                <a:ext uri="{FF2B5EF4-FFF2-40B4-BE49-F238E27FC236}">
                  <a16:creationId xmlns:a16="http://schemas.microsoft.com/office/drawing/2014/main" id="{0C6BD722-EEFA-7243-9724-49650AB6743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1" name="Picture 50">
              <a:extLst>
                <a:ext uri="{FF2B5EF4-FFF2-40B4-BE49-F238E27FC236}">
                  <a16:creationId xmlns:a16="http://schemas.microsoft.com/office/drawing/2014/main" id="{18D1114C-67E3-0044-9CCC-B260A808D76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9" name="Group 51">
            <a:extLst>
              <a:ext uri="{FF2B5EF4-FFF2-40B4-BE49-F238E27FC236}">
                <a16:creationId xmlns:a16="http://schemas.microsoft.com/office/drawing/2014/main" id="{3D0B5E30-735D-2845-99E7-287F2C30D0F3}"/>
              </a:ext>
            </a:extLst>
          </p:cNvPr>
          <p:cNvGrpSpPr/>
          <p:nvPr/>
        </p:nvGrpSpPr>
        <p:grpSpPr>
          <a:xfrm>
            <a:off x="459966" y="3694802"/>
            <a:ext cx="3451282" cy="1272823"/>
            <a:chOff x="644190" y="933213"/>
            <a:chExt cx="3451282" cy="1272823"/>
          </a:xfrm>
        </p:grpSpPr>
        <p:pic>
          <p:nvPicPr>
            <p:cNvPr id="53" name="Picture 52">
              <a:extLst>
                <a:ext uri="{FF2B5EF4-FFF2-40B4-BE49-F238E27FC236}">
                  <a16:creationId xmlns:a16="http://schemas.microsoft.com/office/drawing/2014/main" id="{7B297943-BBB2-C14D-A33F-BDEA58020F0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4" name="Picture 53">
              <a:extLst>
                <a:ext uri="{FF2B5EF4-FFF2-40B4-BE49-F238E27FC236}">
                  <a16:creationId xmlns:a16="http://schemas.microsoft.com/office/drawing/2014/main" id="{35DA6900-27E7-B242-892F-576D6E80EF0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0" name="Group 54">
            <a:extLst>
              <a:ext uri="{FF2B5EF4-FFF2-40B4-BE49-F238E27FC236}">
                <a16:creationId xmlns:a16="http://schemas.microsoft.com/office/drawing/2014/main" id="{60E9438A-59BC-9742-BC20-50C113AFB1AC}"/>
              </a:ext>
            </a:extLst>
          </p:cNvPr>
          <p:cNvGrpSpPr/>
          <p:nvPr/>
        </p:nvGrpSpPr>
        <p:grpSpPr>
          <a:xfrm>
            <a:off x="459966" y="5029408"/>
            <a:ext cx="3451282" cy="1272823"/>
            <a:chOff x="644190" y="933213"/>
            <a:chExt cx="3451282" cy="1272823"/>
          </a:xfrm>
        </p:grpSpPr>
        <p:pic>
          <p:nvPicPr>
            <p:cNvPr id="56" name="Picture 55">
              <a:extLst>
                <a:ext uri="{FF2B5EF4-FFF2-40B4-BE49-F238E27FC236}">
                  <a16:creationId xmlns:a16="http://schemas.microsoft.com/office/drawing/2014/main" id="{23D660DE-3E8E-0D4F-B83A-5821FC455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7" name="Picture 56">
              <a:extLst>
                <a:ext uri="{FF2B5EF4-FFF2-40B4-BE49-F238E27FC236}">
                  <a16:creationId xmlns:a16="http://schemas.microsoft.com/office/drawing/2014/main" id="{E63CEC08-5A75-AE4E-ADA5-8D248E93421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1" name="Group 57">
            <a:extLst>
              <a:ext uri="{FF2B5EF4-FFF2-40B4-BE49-F238E27FC236}">
                <a16:creationId xmlns:a16="http://schemas.microsoft.com/office/drawing/2014/main" id="{39701CA0-2D7D-224A-A8F8-48BFDADFA415}"/>
              </a:ext>
            </a:extLst>
          </p:cNvPr>
          <p:cNvGrpSpPr/>
          <p:nvPr/>
        </p:nvGrpSpPr>
        <p:grpSpPr>
          <a:xfrm>
            <a:off x="4198530" y="1099901"/>
            <a:ext cx="3451282" cy="1272823"/>
            <a:chOff x="644190" y="933213"/>
            <a:chExt cx="3451282" cy="1272823"/>
          </a:xfrm>
        </p:grpSpPr>
        <p:pic>
          <p:nvPicPr>
            <p:cNvPr id="59" name="Picture 58">
              <a:extLst>
                <a:ext uri="{FF2B5EF4-FFF2-40B4-BE49-F238E27FC236}">
                  <a16:creationId xmlns:a16="http://schemas.microsoft.com/office/drawing/2014/main" id="{66F13618-5A58-7E4E-ADE3-5F0A8A02DF5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0" name="Picture 59">
              <a:extLst>
                <a:ext uri="{FF2B5EF4-FFF2-40B4-BE49-F238E27FC236}">
                  <a16:creationId xmlns:a16="http://schemas.microsoft.com/office/drawing/2014/main" id="{0307D51F-6C73-1744-B637-1184946782E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2" name="Group 60">
            <a:extLst>
              <a:ext uri="{FF2B5EF4-FFF2-40B4-BE49-F238E27FC236}">
                <a16:creationId xmlns:a16="http://schemas.microsoft.com/office/drawing/2014/main" id="{C825914D-06C5-FB4F-8D0B-67CD7410442C}"/>
              </a:ext>
            </a:extLst>
          </p:cNvPr>
          <p:cNvGrpSpPr/>
          <p:nvPr/>
        </p:nvGrpSpPr>
        <p:grpSpPr>
          <a:xfrm>
            <a:off x="4198530" y="2397106"/>
            <a:ext cx="3451282" cy="1272823"/>
            <a:chOff x="644190" y="933213"/>
            <a:chExt cx="3451282" cy="1272823"/>
          </a:xfrm>
        </p:grpSpPr>
        <p:pic>
          <p:nvPicPr>
            <p:cNvPr id="62" name="Picture 61">
              <a:extLst>
                <a:ext uri="{FF2B5EF4-FFF2-40B4-BE49-F238E27FC236}">
                  <a16:creationId xmlns:a16="http://schemas.microsoft.com/office/drawing/2014/main" id="{55C5D4A8-C2D2-B74D-AA8B-00D55C97B1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3" name="Picture 62">
              <a:extLst>
                <a:ext uri="{FF2B5EF4-FFF2-40B4-BE49-F238E27FC236}">
                  <a16:creationId xmlns:a16="http://schemas.microsoft.com/office/drawing/2014/main" id="{8B0447FC-3AF2-2B41-876D-B60DFD4B9FB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3" name="Group 63">
            <a:extLst>
              <a:ext uri="{FF2B5EF4-FFF2-40B4-BE49-F238E27FC236}">
                <a16:creationId xmlns:a16="http://schemas.microsoft.com/office/drawing/2014/main" id="{02042EE1-3BE7-F346-AF53-8552825F0577}"/>
              </a:ext>
            </a:extLst>
          </p:cNvPr>
          <p:cNvGrpSpPr/>
          <p:nvPr/>
        </p:nvGrpSpPr>
        <p:grpSpPr>
          <a:xfrm>
            <a:off x="4198530" y="3675749"/>
            <a:ext cx="3451282" cy="1272823"/>
            <a:chOff x="644190" y="933213"/>
            <a:chExt cx="3451282" cy="1272823"/>
          </a:xfrm>
        </p:grpSpPr>
        <p:pic>
          <p:nvPicPr>
            <p:cNvPr id="65" name="Picture 64">
              <a:extLst>
                <a:ext uri="{FF2B5EF4-FFF2-40B4-BE49-F238E27FC236}">
                  <a16:creationId xmlns:a16="http://schemas.microsoft.com/office/drawing/2014/main" id="{8B6A7A46-D954-0E49-8634-621DC08E29F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6" name="Picture 65">
              <a:extLst>
                <a:ext uri="{FF2B5EF4-FFF2-40B4-BE49-F238E27FC236}">
                  <a16:creationId xmlns:a16="http://schemas.microsoft.com/office/drawing/2014/main" id="{2C5B43BD-9975-2A45-8E0C-F406085ABB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4" name="Group 66">
            <a:extLst>
              <a:ext uri="{FF2B5EF4-FFF2-40B4-BE49-F238E27FC236}">
                <a16:creationId xmlns:a16="http://schemas.microsoft.com/office/drawing/2014/main" id="{4EEE995B-74B3-7943-A2AE-7A049044734D}"/>
              </a:ext>
            </a:extLst>
          </p:cNvPr>
          <p:cNvGrpSpPr/>
          <p:nvPr/>
        </p:nvGrpSpPr>
        <p:grpSpPr>
          <a:xfrm>
            <a:off x="4198530" y="5010355"/>
            <a:ext cx="3451282" cy="1272823"/>
            <a:chOff x="644190" y="933213"/>
            <a:chExt cx="3451282" cy="1272823"/>
          </a:xfrm>
        </p:grpSpPr>
        <p:pic>
          <p:nvPicPr>
            <p:cNvPr id="68" name="Picture 67">
              <a:extLst>
                <a:ext uri="{FF2B5EF4-FFF2-40B4-BE49-F238E27FC236}">
                  <a16:creationId xmlns:a16="http://schemas.microsoft.com/office/drawing/2014/main" id="{DB9FBDE6-E6E4-7542-909C-1FA597B3A3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9" name="Picture 68">
              <a:extLst>
                <a:ext uri="{FF2B5EF4-FFF2-40B4-BE49-F238E27FC236}">
                  <a16:creationId xmlns:a16="http://schemas.microsoft.com/office/drawing/2014/main" id="{FD8C58B7-2C8F-6942-9BD6-D62DED3F95F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9" name="Rectangle 48">
            <a:extLst>
              <a:ext uri="{FF2B5EF4-FFF2-40B4-BE49-F238E27FC236}">
                <a16:creationId xmlns:a16="http://schemas.microsoft.com/office/drawing/2014/main" id="{8F5BD800-28C5-442B-830B-123B4B338E61}"/>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81093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B8BF-AB02-45F4-B3A2-041BD599A972}"/>
              </a:ext>
            </a:extLst>
          </p:cNvPr>
          <p:cNvSpPr txBox="1"/>
          <p:nvPr/>
        </p:nvSpPr>
        <p:spPr>
          <a:xfrm>
            <a:off x="2014330" y="2319130"/>
            <a:ext cx="7686261" cy="523220"/>
          </a:xfrm>
          <a:prstGeom prst="rect">
            <a:avLst/>
          </a:prstGeom>
          <a:noFill/>
        </p:spPr>
        <p:txBody>
          <a:bodyPr wrap="square" rtlCol="0">
            <a:spAutoFit/>
          </a:bodyPr>
          <a:lstStyle/>
          <a:p>
            <a:pPr algn="ctr"/>
            <a:r>
              <a:rPr lang="as-IN" sz="2800" b="1" dirty="0"/>
              <a:t>ধন্যবাদ</a:t>
            </a:r>
            <a:endParaRPr lang="en-IN" sz="2800" b="1" dirty="0"/>
          </a:p>
        </p:txBody>
      </p:sp>
    </p:spTree>
    <p:extLst>
      <p:ext uri="{BB962C8B-B14F-4D97-AF65-F5344CB8AC3E}">
        <p14:creationId xmlns:p14="http://schemas.microsoft.com/office/powerpoint/2010/main" val="328016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6884" y="908331"/>
            <a:ext cx="1438951" cy="160627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13947"/>
            <a:ext cx="2353235" cy="1538403"/>
          </a:xfrm>
          <a:prstGeom prst="rect">
            <a:avLst/>
          </a:prstGeom>
        </p:spPr>
      </p:pic>
      <p:sp>
        <p:nvSpPr>
          <p:cNvPr id="2" name="Rectangle 1"/>
          <p:cNvSpPr/>
          <p:nvPr/>
        </p:nvSpPr>
        <p:spPr>
          <a:xfrm>
            <a:off x="69996" y="140092"/>
            <a:ext cx="3804247" cy="646331"/>
          </a:xfrm>
          <a:prstGeom prst="rect">
            <a:avLst/>
          </a:prstGeom>
        </p:spPr>
        <p:txBody>
          <a:bodyPr wrap="none">
            <a:spAutoFit/>
          </a:bodyPr>
          <a:lstStyle/>
          <a:p>
            <a:r>
              <a:rPr lang="as-IN" sz="3600" b="1" dirty="0">
                <a:solidFill>
                  <a:schemeClr val="bg1"/>
                </a:solidFill>
                <a:latin typeface="Helvetica" panose="020B0604020202020204" pitchFamily="34" charset="0"/>
                <a:cs typeface="Helvetica" panose="020B0604020202020204" pitchFamily="34" charset="0"/>
              </a:rPr>
              <a:t>আর্থিক অন্তর্ভুক্তি</a:t>
            </a:r>
            <a:endParaRPr lang="en-US" sz="3600" b="1" dirty="0">
              <a:solidFill>
                <a:schemeClr val="bg1"/>
              </a:solidFill>
              <a:latin typeface="Helvetica" panose="020B0604020202020204" pitchFamily="34" charset="0"/>
              <a:cs typeface="Helvetica" panose="020B0604020202020204" pitchFamily="34" charset="0"/>
            </a:endParaRPr>
          </a:p>
        </p:txBody>
      </p:sp>
      <p:sp>
        <p:nvSpPr>
          <p:cNvPr id="6" name="Content Placeholder 4"/>
          <p:cNvSpPr>
            <a:spLocks noGrp="1"/>
          </p:cNvSpPr>
          <p:nvPr>
            <p:ph idx="4294967295"/>
          </p:nvPr>
        </p:nvSpPr>
        <p:spPr>
          <a:xfrm>
            <a:off x="416860" y="1269534"/>
            <a:ext cx="10932458" cy="5023690"/>
          </a:xfrm>
          <a:prstGeom prst="rect">
            <a:avLst/>
          </a:prstGeom>
        </p:spPr>
        <p:txBody>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buNone/>
            </a:pPr>
            <a:r>
              <a:rPr lang="as-IN" sz="2000" b="1" dirty="0"/>
              <a:t>আর্থিক অন্তর্ভুক্তি</a:t>
            </a:r>
            <a:r>
              <a:rPr lang="en-IN" sz="2000" dirty="0"/>
              <a:t> </a:t>
            </a:r>
            <a:r>
              <a:rPr lang="as-IN" sz="2000" dirty="0"/>
              <a:t>আর্থিক অন্তর্ভুক্তিব্যাংকিং অফার করার পদ্ধতি হিসাবে বর্ণনা করা হয় এবং</a:t>
            </a:r>
            <a:r>
              <a:rPr lang="en-IN" sz="2000" dirty="0"/>
              <a:t> </a:t>
            </a:r>
            <a:r>
              <a:rPr lang="as-IN" sz="2000" b="1" dirty="0"/>
              <a:t>আর্থিক</a:t>
            </a:r>
            <a:r>
              <a:rPr lang="en-IN" sz="2000" dirty="0"/>
              <a:t> </a:t>
            </a:r>
            <a:r>
              <a:rPr lang="as-IN" sz="2000" dirty="0"/>
              <a:t>কোনো ধরনের বৈষম্য ছাড়াই সমাজের প্রতিটি ব্যক্তির জন্য সমাধান ও সেবা।</a:t>
            </a:r>
            <a:r>
              <a:rPr lang="en-IN" sz="2000" dirty="0"/>
              <a:t> </a:t>
            </a:r>
          </a:p>
          <a:p>
            <a:pPr marL="0" indent="0">
              <a:buNone/>
            </a:pPr>
            <a:r>
              <a:rPr lang="as-IN" sz="2000" dirty="0"/>
              <a:t>অ্যাক্সেস নিশ্চিত করার প্রক্রিয়া</a:t>
            </a:r>
            <a:r>
              <a:rPr lang="en-US" sz="2000" dirty="0"/>
              <a:t> </a:t>
            </a:r>
            <a:r>
              <a:rPr lang="as-IN" sz="2000" b="1" dirty="0">
                <a:solidFill>
                  <a:srgbClr val="FF0000"/>
                </a:solidFill>
              </a:rPr>
              <a:t>আর্থিক</a:t>
            </a:r>
            <a:r>
              <a:rPr lang="en-US" sz="2000" dirty="0">
                <a:solidFill>
                  <a:srgbClr val="FF0000"/>
                </a:solidFill>
              </a:rPr>
              <a:t> </a:t>
            </a:r>
            <a:r>
              <a:rPr lang="as-IN" sz="2000" dirty="0"/>
              <a:t>পরিষেবা এবং সময়মত এবং পর্যাপ্ত ক্রেডিট যেখানে দুর্বল গোষ্ঠীর প্রয়োজন হয় যেমন</a:t>
            </a:r>
            <a:r>
              <a:rPr lang="en-US" sz="2000" dirty="0"/>
              <a:t> </a:t>
            </a:r>
            <a:r>
              <a:rPr lang="as-IN" sz="2000" b="1" dirty="0">
                <a:solidFill>
                  <a:srgbClr val="FF0000"/>
                </a:solidFill>
              </a:rPr>
              <a:t>ব্যাংকের অধীনে</a:t>
            </a:r>
            <a:r>
              <a:rPr lang="en-US" sz="2000" b="1" dirty="0">
                <a:solidFill>
                  <a:srgbClr val="FF0000"/>
                </a:solidFill>
              </a:rPr>
              <a:t> </a:t>
            </a:r>
            <a:r>
              <a:rPr lang="as-IN" sz="2000" b="1" dirty="0"/>
              <a:t>এবং</a:t>
            </a:r>
            <a:r>
              <a:rPr lang="en-US" sz="2000" b="1" dirty="0">
                <a:solidFill>
                  <a:srgbClr val="FF0000"/>
                </a:solidFill>
              </a:rPr>
              <a:t> </a:t>
            </a:r>
            <a:r>
              <a:rPr lang="as-IN" sz="2000" b="1" dirty="0">
                <a:solidFill>
                  <a:srgbClr val="FF0000"/>
                </a:solidFill>
              </a:rPr>
              <a:t>নিম্ন আয়ের গোষ্ঠী</a:t>
            </a:r>
            <a:r>
              <a:rPr lang="en-US" sz="2000" dirty="0"/>
              <a:t>s </a:t>
            </a:r>
            <a:r>
              <a:rPr lang="as-IN" sz="2000" dirty="0"/>
              <a:t>এ</a:t>
            </a:r>
            <a:r>
              <a:rPr lang="en-US" sz="2000" dirty="0"/>
              <a:t> </a:t>
            </a:r>
            <a:r>
              <a:rPr lang="as-IN" sz="2000" dirty="0"/>
              <a:t>একটি</a:t>
            </a:r>
            <a:r>
              <a:rPr lang="en-US" sz="2000" dirty="0"/>
              <a:t> </a:t>
            </a:r>
            <a:r>
              <a:rPr lang="as-IN" sz="2000" b="1" dirty="0">
                <a:solidFill>
                  <a:srgbClr val="FF0000"/>
                </a:solidFill>
              </a:rPr>
              <a:t>সাশ্রয়ী মূল্যের খরচ।</a:t>
            </a:r>
            <a:r>
              <a:rPr lang="en-US" sz="2000" b="1" dirty="0">
                <a:solidFill>
                  <a:srgbClr val="FF0000"/>
                </a:solidFill>
              </a:rPr>
              <a:t> </a:t>
            </a:r>
            <a:endParaRPr lang="en-US" sz="2000" dirty="0"/>
          </a:p>
          <a:p>
            <a:pPr marL="0" indent="0">
              <a:buNone/>
            </a:pPr>
            <a:r>
              <a:rPr lang="as-IN" sz="2000" dirty="0">
                <a:solidFill>
                  <a:schemeClr val="tx1">
                    <a:lumMod val="95000"/>
                    <a:lumOff val="5000"/>
                  </a:schemeClr>
                </a:solidFill>
              </a:rPr>
              <a:t>(কমিটি অন</a:t>
            </a:r>
            <a:r>
              <a:rPr lang="en-US" sz="2000" dirty="0">
                <a:solidFill>
                  <a:schemeClr val="tx1">
                    <a:lumMod val="95000"/>
                    <a:lumOff val="5000"/>
                  </a:schemeClr>
                </a:solidFill>
              </a:rPr>
              <a:t> </a:t>
            </a:r>
            <a:r>
              <a:rPr lang="as-IN" sz="2000" b="1" dirty="0">
                <a:solidFill>
                  <a:schemeClr val="tx1">
                    <a:lumMod val="95000"/>
                    <a:lumOff val="5000"/>
                  </a:schemeClr>
                </a:solidFill>
              </a:rPr>
              <a:t>আর্থিক অন্তর্ভুক্তি, চেয়ারম্যান: ড. সি. রঙ্গরাজন</a:t>
            </a:r>
            <a:r>
              <a:rPr lang="en-US" sz="2000" dirty="0">
                <a:solidFill>
                  <a:schemeClr val="tx1">
                    <a:lumMod val="95000"/>
                    <a:lumOff val="5000"/>
                  </a:schemeClr>
                </a:solidFill>
              </a:rPr>
              <a:t>).</a:t>
            </a:r>
          </a:p>
        </p:txBody>
      </p:sp>
      <p:pic>
        <p:nvPicPr>
          <p:cNvPr id="11" name="Picture 40">
            <a:extLst>
              <a:ext uri="{FF2B5EF4-FFF2-40B4-BE49-F238E27FC236}">
                <a16:creationId xmlns:a16="http://schemas.microsoft.com/office/drawing/2014/main" id="{207ECD32-498F-4B97-B60E-E9449C253E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E8EECBC-FF2A-4FE1-961F-5953974B0BF9}"/>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8702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491" y="964324"/>
            <a:ext cx="10904537" cy="5469495"/>
          </a:xfrm>
          <a:prstGeom prst="rect">
            <a:avLst/>
          </a:prstGeom>
          <a:noFill/>
          <a:ln w="9525" cap="flat">
            <a:noFill/>
            <a:round/>
            <a:headEnd/>
            <a:tailEnd/>
          </a:ln>
          <a:effectLst/>
        </p:spPr>
      </p:pic>
      <p:sp>
        <p:nvSpPr>
          <p:cNvPr id="8" name="Rectangle 7"/>
          <p:cNvSpPr/>
          <p:nvPr/>
        </p:nvSpPr>
        <p:spPr>
          <a:xfrm>
            <a:off x="9836" y="140092"/>
            <a:ext cx="3804247" cy="646331"/>
          </a:xfrm>
          <a:prstGeom prst="rect">
            <a:avLst/>
          </a:prstGeom>
        </p:spPr>
        <p:txBody>
          <a:bodyPr wrap="none">
            <a:spAutoFit/>
          </a:bodyPr>
          <a:lstStyle/>
          <a:p>
            <a:r>
              <a:rPr lang="as-IN" sz="3600" b="1" dirty="0">
                <a:solidFill>
                  <a:schemeClr val="bg1"/>
                </a:solidFill>
                <a:latin typeface="Helvetica" panose="020B0604020202020204" pitchFamily="34" charset="0"/>
                <a:cs typeface="Helvetica" panose="020B0604020202020204" pitchFamily="34" charset="0"/>
              </a:rPr>
              <a:t>আর্থিক অন্তর্ভুক্তি</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DF6500FC-D3EC-40AF-BA58-C97977B4F2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EEBCD56-7411-498F-97A4-00D8552B8FA2}"/>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6449266" y="1494693"/>
            <a:ext cx="5551604" cy="4616648"/>
          </a:xfrm>
          <a:prstGeom prst="rect">
            <a:avLst/>
          </a:prstGeom>
          <a:noFill/>
        </p:spPr>
        <p:txBody>
          <a:bodyPr wrap="square" rtlCol="0">
            <a:spAutoFit/>
          </a:bodyPr>
          <a:lstStyle/>
          <a:p>
            <a:pPr marL="285750" indent="-285750">
              <a:buFont typeface="Wingdings" panose="05000000000000000000" pitchFamily="2" charset="2"/>
              <a:buChar char="q"/>
            </a:pPr>
            <a:endParaRPr lang="en-IN" sz="1600" dirty="0">
              <a:solidFill>
                <a:srgbClr val="002060"/>
              </a:solidFill>
            </a:endParaRPr>
          </a:p>
          <a:p>
            <a:pPr marL="285750" indent="-285750">
              <a:buFont typeface="Wingdings" panose="05000000000000000000" pitchFamily="2" charset="2"/>
              <a:buChar char="q"/>
            </a:pPr>
            <a:r>
              <a:rPr lang="as-IN" sz="2000" dirty="0">
                <a:solidFill>
                  <a:srgbClr val="002060"/>
                </a:solidFill>
              </a:rPr>
              <a:t>গ্রাহক ফোকাস - সমস্ত বিভাগের জন্য উপলব্ধ পণ্য</a:t>
            </a:r>
            <a:endParaRPr lang="en-US" sz="2000" dirty="0">
              <a:solidFill>
                <a:srgbClr val="002060"/>
              </a:solidFill>
            </a:endParaRPr>
          </a:p>
          <a:p>
            <a:pPr marL="285750" indent="-285750">
              <a:buFont typeface="Wingdings" panose="05000000000000000000" pitchFamily="2" charset="2"/>
              <a:buChar char="q"/>
            </a:pPr>
            <a:endParaRPr lang="as-IN" sz="2000" dirty="0">
              <a:solidFill>
                <a:srgbClr val="002060"/>
              </a:solidFill>
            </a:endParaRPr>
          </a:p>
          <a:p>
            <a:pPr marL="285750" indent="-285750">
              <a:buFont typeface="Wingdings" panose="05000000000000000000" pitchFamily="2" charset="2"/>
              <a:buChar char="q"/>
            </a:pPr>
            <a:r>
              <a:rPr lang="as-IN" sz="2000" dirty="0">
                <a:solidFill>
                  <a:srgbClr val="002060"/>
                </a:solidFill>
              </a:rPr>
              <a:t>অ্যাক্সেসযোগ্যতা - গ্রামে ব্যাংক</a:t>
            </a:r>
            <a:endParaRPr lang="en-US" sz="2000" dirty="0">
              <a:solidFill>
                <a:srgbClr val="002060"/>
              </a:solidFill>
            </a:endParaRPr>
          </a:p>
          <a:p>
            <a:pPr marL="285750" indent="-285750">
              <a:buFont typeface="Wingdings" panose="05000000000000000000" pitchFamily="2" charset="2"/>
              <a:buChar char="q"/>
            </a:pPr>
            <a:endParaRPr lang="as-IN" sz="2000" dirty="0">
              <a:solidFill>
                <a:srgbClr val="002060"/>
              </a:solidFill>
            </a:endParaRPr>
          </a:p>
          <a:p>
            <a:pPr marL="285750" indent="-285750">
              <a:buFont typeface="Wingdings" panose="05000000000000000000" pitchFamily="2" charset="2"/>
              <a:buChar char="q"/>
            </a:pPr>
            <a:r>
              <a:rPr lang="as-IN" sz="2000" dirty="0">
                <a:solidFill>
                  <a:srgbClr val="002060"/>
                </a:solidFill>
              </a:rPr>
              <a:t>উপলব্ধতা - একটি ব্যাঙ্ক শাখার চেয়ে কাজের সময় বেশি</a:t>
            </a:r>
            <a:endParaRPr lang="en-US" sz="2000" dirty="0">
              <a:solidFill>
                <a:srgbClr val="002060"/>
              </a:solidFill>
            </a:endParaRPr>
          </a:p>
          <a:p>
            <a:pPr marL="285750" indent="-285750">
              <a:buFont typeface="Wingdings" panose="05000000000000000000" pitchFamily="2" charset="2"/>
              <a:buChar char="q"/>
            </a:pPr>
            <a:endParaRPr lang="as-IN" sz="2000" dirty="0">
              <a:solidFill>
                <a:srgbClr val="002060"/>
              </a:solidFill>
            </a:endParaRPr>
          </a:p>
          <a:p>
            <a:pPr marL="285750" indent="-285750">
              <a:buFont typeface="Wingdings" panose="05000000000000000000" pitchFamily="2" charset="2"/>
              <a:buChar char="q"/>
            </a:pPr>
            <a:r>
              <a:rPr lang="as-IN" sz="2000" dirty="0">
                <a:solidFill>
                  <a:srgbClr val="002060"/>
                </a:solidFill>
              </a:rPr>
              <a:t>ক্রয়ক্ষমতা - বিশ্বমানের ব্যাংকিং পণ্য এবং পরিষেবা</a:t>
            </a:r>
            <a:endParaRPr lang="en-US" sz="2000" dirty="0">
              <a:solidFill>
                <a:srgbClr val="002060"/>
              </a:solidFill>
            </a:endParaRPr>
          </a:p>
          <a:p>
            <a:pPr marL="285750" indent="-285750">
              <a:buFont typeface="Wingdings" panose="05000000000000000000" pitchFamily="2" charset="2"/>
              <a:buChar char="q"/>
            </a:pPr>
            <a:endParaRPr lang="as-IN" sz="2000" dirty="0">
              <a:solidFill>
                <a:srgbClr val="002060"/>
              </a:solidFill>
            </a:endParaRPr>
          </a:p>
          <a:p>
            <a:pPr marL="285750" indent="-285750">
              <a:buFont typeface="Wingdings" panose="05000000000000000000" pitchFamily="2" charset="2"/>
              <a:buChar char="q"/>
            </a:pPr>
            <a:r>
              <a:rPr lang="as-IN" sz="2000" dirty="0">
                <a:solidFill>
                  <a:srgbClr val="002060"/>
                </a:solidFill>
              </a:rPr>
              <a:t>স্বচ্ছতা - গ্রাহকের বিশ্বাস গড়ে তুলতে সাহায্য করে</a:t>
            </a:r>
            <a:endParaRPr lang="en-IN" sz="2000" dirty="0">
              <a:solidFill>
                <a:srgbClr val="002060"/>
              </a:solidFill>
            </a:endParaRPr>
          </a:p>
          <a:p>
            <a:pPr marL="285750" indent="-285750">
              <a:buFont typeface="Wingdings" panose="05000000000000000000" pitchFamily="2" charset="2"/>
              <a:buChar char="q"/>
            </a:pPr>
            <a:endParaRPr lang="en-IN" sz="1600"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7466D29-1416-45DE-8861-7B5FF5867C0B}"/>
              </a:ext>
            </a:extLst>
          </p:cNvPr>
          <p:cNvSpPr>
            <a:spLocks noChangeArrowheads="1"/>
          </p:cNvSpPr>
          <p:nvPr/>
        </p:nvSpPr>
        <p:spPr bwMode="auto">
          <a:xfrm>
            <a:off x="0" y="-375"/>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EA589B5B-BDCB-4F2D-B3A1-77DD4A24C932}"/>
              </a:ext>
            </a:extLst>
          </p:cNvPr>
          <p:cNvSpPr txBox="1"/>
          <p:nvPr/>
        </p:nvSpPr>
        <p:spPr>
          <a:xfrm>
            <a:off x="-3744" y="140646"/>
            <a:ext cx="12191999" cy="646331"/>
          </a:xfrm>
          <a:prstGeom prst="rect">
            <a:avLst/>
          </a:prstGeom>
          <a:noFill/>
        </p:spPr>
        <p:txBody>
          <a:bodyPr wrap="square" rtlCol="0">
            <a:spAutoFit/>
          </a:bodyPr>
          <a:lstStyle/>
          <a:p>
            <a:r>
              <a:rPr lang="as-IN" sz="3600" b="1" dirty="0">
                <a:solidFill>
                  <a:srgbClr val="FEFEFE"/>
                </a:solidFill>
                <a:latin typeface="Helvetica" charset="0"/>
                <a:ea typeface="Helvetica" charset="0"/>
                <a:cs typeface="Helvetica" charset="0"/>
              </a:rPr>
              <a:t>ব্যবসায়িক প্রতিবেদক - একটি পরিবর্তন এজেন্ট</a:t>
            </a:r>
            <a:endParaRPr lang="en-US" sz="3600" b="1" dirty="0">
              <a:solidFill>
                <a:srgbClr val="FEFEFE"/>
              </a:solidFill>
              <a:latin typeface="Helvetica" charset="0"/>
              <a:ea typeface="Helvetica" charset="0"/>
              <a:cs typeface="Helvetica" charset="0"/>
            </a:endParaRPr>
          </a:p>
        </p:txBody>
      </p:sp>
      <p:sp>
        <p:nvSpPr>
          <p:cNvPr id="25" name="Rectangle 24">
            <a:extLst>
              <a:ext uri="{FF2B5EF4-FFF2-40B4-BE49-F238E27FC236}">
                <a16:creationId xmlns:a16="http://schemas.microsoft.com/office/drawing/2014/main" id="{A3733B82-ADB6-4B9A-A044-20AF94B4AA37}"/>
              </a:ext>
            </a:extLst>
          </p:cNvPr>
          <p:cNvSpPr/>
          <p:nvPr/>
        </p:nvSpPr>
        <p:spPr>
          <a:xfrm>
            <a:off x="191130" y="1434516"/>
            <a:ext cx="6166582" cy="4596860"/>
          </a:xfrm>
          <a:prstGeom prst="rect">
            <a:avLst/>
          </a:prstGeom>
          <a:solidFill>
            <a:schemeClr val="bg1"/>
          </a:solidFill>
          <a:ln>
            <a:solidFill>
              <a:schemeClr val="bg1">
                <a:lumMod val="9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6" name="Group 25">
            <a:extLst>
              <a:ext uri="{FF2B5EF4-FFF2-40B4-BE49-F238E27FC236}">
                <a16:creationId xmlns:a16="http://schemas.microsoft.com/office/drawing/2014/main" id="{9F1454F8-B2B5-439F-8312-B1A7AC20988C}"/>
              </a:ext>
            </a:extLst>
          </p:cNvPr>
          <p:cNvGrpSpPr/>
          <p:nvPr/>
        </p:nvGrpSpPr>
        <p:grpSpPr>
          <a:xfrm>
            <a:off x="290574" y="2005984"/>
            <a:ext cx="5866309" cy="3396626"/>
            <a:chOff x="229691" y="331037"/>
            <a:chExt cx="5866309" cy="3396626"/>
          </a:xfrm>
        </p:grpSpPr>
        <p:sp>
          <p:nvSpPr>
            <p:cNvPr id="11" name="Arrow: Pentagon 10">
              <a:extLst>
                <a:ext uri="{FF2B5EF4-FFF2-40B4-BE49-F238E27FC236}">
                  <a16:creationId xmlns:a16="http://schemas.microsoft.com/office/drawing/2014/main" id="{FFECC2EB-7A43-44F2-A5C6-837CCC53DCE2}"/>
                </a:ext>
              </a:extLst>
            </p:cNvPr>
            <p:cNvSpPr/>
            <p:nvPr/>
          </p:nvSpPr>
          <p:spPr>
            <a:xfrm>
              <a:off x="239087" y="1288410"/>
              <a:ext cx="1585796"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1400" b="1" dirty="0">
                  <a:solidFill>
                    <a:schemeClr val="bg1"/>
                  </a:solidFill>
                </a:rPr>
                <a:t>অ্যাক্সেসযোগ্যতা</a:t>
              </a:r>
              <a:endParaRPr lang="en-US" sz="1400" b="1" dirty="0">
                <a:solidFill>
                  <a:schemeClr val="bg1"/>
                </a:solidFill>
              </a:endParaRPr>
            </a:p>
          </p:txBody>
        </p:sp>
        <p:grpSp>
          <p:nvGrpSpPr>
            <p:cNvPr id="19" name="Group 18">
              <a:extLst>
                <a:ext uri="{FF2B5EF4-FFF2-40B4-BE49-F238E27FC236}">
                  <a16:creationId xmlns:a16="http://schemas.microsoft.com/office/drawing/2014/main" id="{0261E6B0-D9CE-4348-AF8A-1BBAE61DB5E0}"/>
                </a:ext>
              </a:extLst>
            </p:cNvPr>
            <p:cNvGrpSpPr/>
            <p:nvPr/>
          </p:nvGrpSpPr>
          <p:grpSpPr>
            <a:xfrm>
              <a:off x="1824883" y="557564"/>
              <a:ext cx="2702979" cy="3170099"/>
              <a:chOff x="5844210" y="2536347"/>
              <a:chExt cx="2146851" cy="2146851"/>
            </a:xfrm>
          </p:grpSpPr>
          <p:pic>
            <p:nvPicPr>
              <p:cNvPr id="15" name="Graphic 14" descr="Internet with solid fill">
                <a:extLst>
                  <a:ext uri="{FF2B5EF4-FFF2-40B4-BE49-F238E27FC236}">
                    <a16:creationId xmlns:a16="http://schemas.microsoft.com/office/drawing/2014/main" id="{ABF836E0-6DFD-4C97-8F23-255E5D660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4210" y="2536347"/>
                <a:ext cx="2146851" cy="2146851"/>
              </a:xfrm>
              <a:prstGeom prst="rect">
                <a:avLst/>
              </a:prstGeom>
            </p:spPr>
          </p:pic>
          <p:sp>
            <p:nvSpPr>
              <p:cNvPr id="17" name="Rectangle 16">
                <a:extLst>
                  <a:ext uri="{FF2B5EF4-FFF2-40B4-BE49-F238E27FC236}">
                    <a16:creationId xmlns:a16="http://schemas.microsoft.com/office/drawing/2014/main" id="{2EABADFD-9B2B-4B2C-AFF0-5E75F6A7DE6C}"/>
                  </a:ext>
                </a:extLst>
              </p:cNvPr>
              <p:cNvSpPr/>
              <p:nvPr/>
            </p:nvSpPr>
            <p:spPr>
              <a:xfrm>
                <a:off x="6559826" y="3174981"/>
                <a:ext cx="768626" cy="6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002060"/>
                  </a:solidFill>
                </a:endParaRPr>
              </a:p>
              <a:p>
                <a:pPr algn="ctr"/>
                <a:r>
                  <a:rPr lang="as-IN" sz="2000" b="1" dirty="0">
                    <a:solidFill>
                      <a:srgbClr val="002060"/>
                    </a:solidFill>
                  </a:rPr>
                  <a:t>বিসি কেন্দ্র</a:t>
                </a:r>
                <a:endParaRPr lang="en-IN" sz="2000" b="1" dirty="0">
                  <a:solidFill>
                    <a:srgbClr val="002060"/>
                  </a:solidFill>
                </a:endParaRPr>
              </a:p>
            </p:txBody>
          </p:sp>
          <p:pic>
            <p:nvPicPr>
              <p:cNvPr id="16" name="Picture 15">
                <a:extLst>
                  <a:ext uri="{FF2B5EF4-FFF2-40B4-BE49-F238E27FC236}">
                    <a16:creationId xmlns:a16="http://schemas.microsoft.com/office/drawing/2014/main" id="{13C76EA8-C28D-4C92-9E1B-B50C2DE4CF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57400" y="3106157"/>
                <a:ext cx="718594" cy="199190"/>
              </a:xfrm>
              <a:prstGeom prst="rect">
                <a:avLst/>
              </a:prstGeom>
              <a:ln>
                <a:noFill/>
              </a:ln>
              <a:effectLst>
                <a:outerShdw blurRad="292100" dist="139700" dir="2700000" algn="tl" rotWithShape="0">
                  <a:srgbClr val="333333">
                    <a:alpha val="65000"/>
                  </a:srgbClr>
                </a:outerShdw>
              </a:effectLst>
            </p:spPr>
          </p:pic>
          <p:pic>
            <p:nvPicPr>
              <p:cNvPr id="18" name="Picture 27" descr="apna-csc-logo-png-2.png">
                <a:extLst>
                  <a:ext uri="{FF2B5EF4-FFF2-40B4-BE49-F238E27FC236}">
                    <a16:creationId xmlns:a16="http://schemas.microsoft.com/office/drawing/2014/main" id="{8C4CE27C-5F1E-48FD-A99E-E2CCF9B6CEBD}"/>
                  </a:ext>
                </a:extLst>
              </p:cNvPr>
              <p:cNvPicPr>
                <a:picLocks noChangeAspect="1"/>
              </p:cNvPicPr>
              <p:nvPr/>
            </p:nvPicPr>
            <p:blipFill>
              <a:blip r:embed="rId6" cstate="print">
                <a:extLst>
                  <a:ext uri="{28A0092B-C50C-407E-A947-70E740481C1C}">
                    <a14:useLocalDpi xmlns:a14="http://schemas.microsoft.com/office/drawing/2010/main" val="0"/>
                  </a:ext>
                </a:extLst>
              </a:blip>
              <a:srcRect b="24001"/>
              <a:stretch>
                <a:fillRect/>
              </a:stretch>
            </p:blipFill>
            <p:spPr bwMode="auto">
              <a:xfrm>
                <a:off x="6207200" y="3127119"/>
                <a:ext cx="548552" cy="1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Arrow: Pentagon 20">
              <a:extLst>
                <a:ext uri="{FF2B5EF4-FFF2-40B4-BE49-F238E27FC236}">
                  <a16:creationId xmlns:a16="http://schemas.microsoft.com/office/drawing/2014/main" id="{3CC375E5-BA23-4C47-89C8-6DE4AC34B3A8}"/>
                </a:ext>
              </a:extLst>
            </p:cNvPr>
            <p:cNvSpPr/>
            <p:nvPr/>
          </p:nvSpPr>
          <p:spPr>
            <a:xfrm>
              <a:off x="229691" y="2370450"/>
              <a:ext cx="1494463"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b="1" dirty="0">
                  <a:solidFill>
                    <a:srgbClr val="002060"/>
                  </a:solidFill>
                </a:rPr>
                <a:t>উপস্থিতি</a:t>
              </a:r>
              <a:endParaRPr lang="en-US" sz="1800" b="1" dirty="0">
                <a:solidFill>
                  <a:srgbClr val="002060"/>
                </a:solidFill>
              </a:endParaRPr>
            </a:p>
          </p:txBody>
        </p:sp>
        <p:sp>
          <p:nvSpPr>
            <p:cNvPr id="22" name="Arrow: Pentagon 21">
              <a:extLst>
                <a:ext uri="{FF2B5EF4-FFF2-40B4-BE49-F238E27FC236}">
                  <a16:creationId xmlns:a16="http://schemas.microsoft.com/office/drawing/2014/main" id="{C3BFE21B-CEC8-45EB-89EC-21A35B92303E}"/>
                </a:ext>
              </a:extLst>
            </p:cNvPr>
            <p:cNvSpPr/>
            <p:nvPr/>
          </p:nvSpPr>
          <p:spPr>
            <a:xfrm flipH="1">
              <a:off x="4520888" y="1291480"/>
              <a:ext cx="1568138"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b="1" dirty="0">
                  <a:solidFill>
                    <a:schemeClr val="bg1"/>
                  </a:solidFill>
                </a:rPr>
                <a:t>ক্রয়ক্ষমতা</a:t>
              </a:r>
              <a:endParaRPr lang="en-US" sz="1800" b="1" dirty="0">
                <a:solidFill>
                  <a:schemeClr val="bg1"/>
                </a:solidFill>
              </a:endParaRPr>
            </a:p>
          </p:txBody>
        </p:sp>
        <p:sp>
          <p:nvSpPr>
            <p:cNvPr id="23" name="Arrow: Pentagon 22">
              <a:extLst>
                <a:ext uri="{FF2B5EF4-FFF2-40B4-BE49-F238E27FC236}">
                  <a16:creationId xmlns:a16="http://schemas.microsoft.com/office/drawing/2014/main" id="{7F36FDB0-B2F0-4236-AA1C-D64117641234}"/>
                </a:ext>
              </a:extLst>
            </p:cNvPr>
            <p:cNvSpPr/>
            <p:nvPr/>
          </p:nvSpPr>
          <p:spPr>
            <a:xfrm flipH="1">
              <a:off x="4527862" y="2378435"/>
              <a:ext cx="1568138"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1700" b="1" dirty="0">
                  <a:solidFill>
                    <a:srgbClr val="002060"/>
                  </a:solidFill>
                </a:rPr>
                <a:t>স্বচ্ছতা</a:t>
              </a:r>
              <a:endParaRPr lang="en-US" sz="1700" b="1" dirty="0">
                <a:solidFill>
                  <a:srgbClr val="002060"/>
                </a:solidFill>
              </a:endParaRPr>
            </a:p>
          </p:txBody>
        </p:sp>
        <p:sp>
          <p:nvSpPr>
            <p:cNvPr id="24" name="Arrow: Pentagon 23">
              <a:extLst>
                <a:ext uri="{FF2B5EF4-FFF2-40B4-BE49-F238E27FC236}">
                  <a16:creationId xmlns:a16="http://schemas.microsoft.com/office/drawing/2014/main" id="{9BF2C2E6-2017-459D-8073-8B507CD1B174}"/>
                </a:ext>
              </a:extLst>
            </p:cNvPr>
            <p:cNvSpPr/>
            <p:nvPr/>
          </p:nvSpPr>
          <p:spPr>
            <a:xfrm>
              <a:off x="2429140" y="331037"/>
              <a:ext cx="1494463" cy="532300"/>
            </a:xfrm>
            <a:prstGeom prst="homePlate">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b="1" dirty="0">
                  <a:solidFill>
                    <a:schemeClr val="bg1"/>
                  </a:solidFill>
                </a:rPr>
                <a:t>গ্রাহক ফোকাস</a:t>
              </a:r>
              <a:endParaRPr lang="en-US" sz="1800" b="1"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62" y="915085"/>
            <a:ext cx="10561476" cy="5564549"/>
          </a:xfrm>
          <a:prstGeom prst="rect">
            <a:avLst/>
          </a:prstGeom>
        </p:spPr>
      </p:pic>
      <p:sp>
        <p:nvSpPr>
          <p:cNvPr id="6" name="Rectangle 5"/>
          <p:cNvSpPr/>
          <p:nvPr/>
        </p:nvSpPr>
        <p:spPr>
          <a:xfrm>
            <a:off x="-2196" y="116028"/>
            <a:ext cx="3804247" cy="646331"/>
          </a:xfrm>
          <a:prstGeom prst="rect">
            <a:avLst/>
          </a:prstGeom>
        </p:spPr>
        <p:txBody>
          <a:bodyPr wrap="none">
            <a:spAutoFit/>
          </a:bodyPr>
          <a:lstStyle/>
          <a:p>
            <a:r>
              <a:rPr lang="as-IN" sz="3600" b="1" dirty="0">
                <a:solidFill>
                  <a:schemeClr val="bg1"/>
                </a:solidFill>
                <a:latin typeface="Helvetica" panose="020B0604020202020204" pitchFamily="34" charset="0"/>
                <a:cs typeface="Helvetica" panose="020B0604020202020204" pitchFamily="34" charset="0"/>
              </a:rPr>
              <a:t>আর্থিক অন্তর্ভুক্তি</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A3696DAE-EE31-45BA-895B-FB4C3CF435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401B2B8-13C9-43BE-9E59-58D858A97508}"/>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88060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C783D0-9741-459A-9176-2897FCBC26F1}"/>
              </a:ext>
            </a:extLst>
          </p:cNvPr>
          <p:cNvSpPr txBox="1">
            <a:spLocks noChangeArrowheads="1"/>
          </p:cNvSpPr>
          <p:nvPr/>
        </p:nvSpPr>
        <p:spPr bwMode="auto">
          <a:xfrm>
            <a:off x="0" y="2591309"/>
            <a:ext cx="12192000" cy="630932"/>
          </a:xfrm>
          <a:prstGeom prst="rect">
            <a:avLst/>
          </a:prstGeom>
          <a:noFill/>
        </p:spPr>
        <p:txBody>
          <a:bodyPr wrap="square" lIns="76191" tIns="38095" rIns="76191" bIns="38095">
            <a:spAutoFit/>
          </a:bodyPr>
          <a:lstStyle>
            <a:defPPr>
              <a:defRPr lang="en-GB"/>
            </a:defPPr>
            <a:lvl1pPr eaLnBrk="1" hangingPunct="1">
              <a:defRPr sz="2400" b="1">
                <a:effectLst>
                  <a:outerShdw blurRad="38100" dist="38100" dir="2700000" algn="tl">
                    <a:srgbClr val="000000">
                      <a:alpha val="43137"/>
                    </a:srgbClr>
                  </a:outerShdw>
                </a:effectLst>
              </a:defRPr>
            </a:lvl1pPr>
          </a:lstStyle>
          <a:p>
            <a:pPr algn="ctr" defTabSz="457145">
              <a:buClr>
                <a:srgbClr val="000000"/>
              </a:buClr>
              <a:buSzPct val="100000"/>
              <a:defRPr/>
            </a:pPr>
            <a:r>
              <a:rPr lang="as-IN" sz="3600" dirty="0">
                <a:solidFill>
                  <a:srgbClr val="002060"/>
                </a:solidFill>
                <a:latin typeface="Helvetica" panose="020B0604020202020204" pitchFamily="34" charset="0"/>
                <a:cs typeface="Helvetica" panose="020B0604020202020204" pitchFamily="34" charset="0"/>
              </a:rPr>
              <a:t>বিজনেস করেসপন্ডেন্ট সেন্টার</a:t>
            </a:r>
            <a:endParaRPr lang="en-IN" sz="36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20045055"/>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B14B202-29FF-5447-8F0F-7D00DC6CAEB6}"/>
              </a:ext>
            </a:extLst>
          </p:cNvPr>
          <p:cNvGrpSpPr/>
          <p:nvPr/>
        </p:nvGrpSpPr>
        <p:grpSpPr>
          <a:xfrm>
            <a:off x="-186064" y="135896"/>
            <a:ext cx="12304000" cy="6699936"/>
            <a:chOff x="-186064" y="135896"/>
            <a:chExt cx="12304000" cy="6699936"/>
          </a:xfrm>
        </p:grpSpPr>
        <p:grpSp>
          <p:nvGrpSpPr>
            <p:cNvPr id="47" name="Group 46"/>
            <p:cNvGrpSpPr/>
            <p:nvPr/>
          </p:nvGrpSpPr>
          <p:grpSpPr>
            <a:xfrm>
              <a:off x="-3743" y="135896"/>
              <a:ext cx="12121679" cy="6692094"/>
              <a:chOff x="-3743" y="135896"/>
              <a:chExt cx="12121679" cy="6692094"/>
            </a:xfrm>
          </p:grpSpPr>
          <p:cxnSp>
            <p:nvCxnSpPr>
              <p:cNvPr id="2" name="Straight Connector 1"/>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68" y="135896"/>
                <a:ext cx="9314916" cy="646331"/>
              </a:xfrm>
              <a:prstGeom prst="rect">
                <a:avLst/>
              </a:prstGeom>
              <a:noFill/>
            </p:spPr>
            <p:txBody>
              <a:bodyPr wrap="square" rtlCol="0">
                <a:spAutoFit/>
              </a:bodyPr>
              <a:lstStyle/>
              <a:p>
                <a:pPr lvl="0" defTabSz="914400">
                  <a:defRPr/>
                </a:pPr>
                <a:r>
                  <a:rPr lang="as-IN" sz="3600" b="1" dirty="0">
                    <a:solidFill>
                      <a:srgbClr val="FEFEFE"/>
                    </a:solidFill>
                    <a:latin typeface="Helvetica" panose="020B0604020202020204" pitchFamily="34" charset="0"/>
                    <a:ea typeface="Helvetica" charset="0"/>
                    <a:cs typeface="Helvetica" panose="020B0604020202020204" pitchFamily="34" charset="0"/>
                  </a:rPr>
                  <a:t>বিজনেস করেসপন্ডেন্ট সম্পর্কে (বিসি)</a:t>
                </a:r>
                <a:endParaRPr kumimoji="0" lang="en-US" sz="36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sp>
            <p:nvSpPr>
              <p:cNvPr id="5"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707389" y="2138949"/>
                <a:ext cx="775936" cy="778387"/>
                <a:chOff x="1693363" y="2757136"/>
                <a:chExt cx="646771" cy="648815"/>
              </a:xfrm>
            </p:grpSpPr>
            <p:sp>
              <p:nvSpPr>
                <p:cNvPr id="7" name="Oval 6"/>
                <p:cNvSpPr/>
                <p:nvPr/>
              </p:nvSpPr>
              <p:spPr>
                <a:xfrm>
                  <a:off x="1693363" y="2757136"/>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20683" r="20081"/>
                <a:stretch/>
              </p:blipFill>
              <p:spPr>
                <a:xfrm>
                  <a:off x="1839951" y="2799555"/>
                  <a:ext cx="438615" cy="606396"/>
                </a:xfrm>
                <a:prstGeom prst="rect">
                  <a:avLst/>
                </a:prstGeom>
              </p:spPr>
            </p:pic>
          </p:grpSp>
          <p:sp>
            <p:nvSpPr>
              <p:cNvPr id="9" name="Oval 8"/>
              <p:cNvSpPr/>
              <p:nvPr/>
            </p:nvSpPr>
            <p:spPr>
              <a:xfrm>
                <a:off x="2968238" y="306129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0440" r="19323"/>
              <a:stretch/>
            </p:blipFill>
            <p:spPr>
              <a:xfrm>
                <a:off x="3097562" y="3106351"/>
                <a:ext cx="517290" cy="703284"/>
              </a:xfrm>
              <a:prstGeom prst="rect">
                <a:avLst/>
              </a:prstGeom>
            </p:spPr>
          </p:pic>
          <p:sp>
            <p:nvSpPr>
              <p:cNvPr id="11" name="Oval 10"/>
              <p:cNvSpPr/>
              <p:nvPr/>
            </p:nvSpPr>
            <p:spPr>
              <a:xfrm>
                <a:off x="4503346" y="396211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6363809" y="515190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15661" t="2598" r="14148" b="15946"/>
              <a:stretch/>
            </p:blipFill>
            <p:spPr>
              <a:xfrm>
                <a:off x="6477428" y="5279123"/>
                <a:ext cx="548698" cy="521490"/>
              </a:xfrm>
              <a:prstGeom prst="rect">
                <a:avLst/>
              </a:prstGeom>
            </p:spPr>
          </p:pic>
          <p:sp>
            <p:nvSpPr>
              <p:cNvPr id="20" name="Rectangle 19"/>
              <p:cNvSpPr/>
              <p:nvPr/>
            </p:nvSpPr>
            <p:spPr>
              <a:xfrm>
                <a:off x="2483324" y="2213186"/>
                <a:ext cx="2811438" cy="600164"/>
              </a:xfrm>
              <a:prstGeom prst="rect">
                <a:avLst/>
              </a:prstGeom>
            </p:spPr>
            <p:txBody>
              <a:bodyPr wrap="square">
                <a:spAutoFit/>
              </a:bodyPr>
              <a:lstStyle/>
              <a:p>
                <a:pPr lvl="0" defTabSz="914400">
                  <a:defRPr/>
                </a:pPr>
                <a:r>
                  <a:rPr lang="as-IN" sz="1100" dirty="0">
                    <a:solidFill>
                      <a:srgbClr val="004277"/>
                    </a:solidFill>
                    <a:latin typeface="Helvetica" charset="0"/>
                    <a:ea typeface="Helvetica" charset="0"/>
                    <a:cs typeface="Helvetica" charset="0"/>
                  </a:rPr>
                  <a:t>বিসিগুলি আর্থিক অন্তর্ভুক্তি নিশ্চিত করে এবং ব্যাঙ্কিং পরিষেবাগুলির আউটরিচ বৃদ্ধি করে, যার ফলে আরও শক্তিশালী পৌঁছনো যায়</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1" name="Rectangle 20"/>
              <p:cNvSpPr/>
              <p:nvPr/>
            </p:nvSpPr>
            <p:spPr>
              <a:xfrm>
                <a:off x="3756539" y="3253805"/>
                <a:ext cx="3524895" cy="261610"/>
              </a:xfrm>
              <a:prstGeom prst="rect">
                <a:avLst/>
              </a:prstGeom>
            </p:spPr>
            <p:txBody>
              <a:bodyPr wrap="square">
                <a:spAutoFit/>
              </a:bodyPr>
              <a:lstStyle/>
              <a:p>
                <a:pPr lvl="0" defTabSz="914400">
                  <a:defRPr/>
                </a:pPr>
                <a:r>
                  <a:rPr lang="as-IN" sz="1100" dirty="0">
                    <a:solidFill>
                      <a:srgbClr val="004277"/>
                    </a:solidFill>
                    <a:latin typeface="Helvetica" charset="0"/>
                    <a:ea typeface="Helvetica" charset="0"/>
                    <a:cs typeface="Helvetica" charset="0"/>
                  </a:rPr>
                  <a:t>বিসিগুলি অন্তরীণ অঞ্চলে ব্যাংকিং পরিষেবা প্রদান করে</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2" name="Rectangle 21"/>
              <p:cNvSpPr/>
              <p:nvPr/>
            </p:nvSpPr>
            <p:spPr>
              <a:xfrm>
                <a:off x="1032445" y="1178219"/>
                <a:ext cx="3343294" cy="600164"/>
              </a:xfrm>
              <a:prstGeom prst="rect">
                <a:avLst/>
              </a:prstGeom>
            </p:spPr>
            <p:txBody>
              <a:bodyPr wrap="square">
                <a:spAutoFit/>
              </a:bodyPr>
              <a:lstStyle/>
              <a:p>
                <a:pPr lvl="0" defTabSz="914400">
                  <a:defRPr/>
                </a:pPr>
                <a:r>
                  <a:rPr lang="as-IN" sz="1100" dirty="0">
                    <a:solidFill>
                      <a:srgbClr val="004277"/>
                    </a:solidFill>
                    <a:latin typeface="Helvetica" charset="0"/>
                    <a:ea typeface="Helvetica" charset="0"/>
                    <a:cs typeface="Helvetica" charset="0"/>
                  </a:rPr>
                  <a:t>সমস্ত আর্থিক পরিষেবার জন্য কর্পোরেট বিজনেস করেসপন্ডেন্ট (সিএসসি ই-গভ) এর মাধ্যমে ব্যাঙ্ক কর্তৃক নিযুক্ত ওয়ান স্টপ শপ</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3" name="TextBox 22"/>
              <p:cNvSpPr txBox="1"/>
              <p:nvPr/>
            </p:nvSpPr>
            <p:spPr>
              <a:xfrm>
                <a:off x="7173153" y="5187996"/>
                <a:ext cx="2380790" cy="600164"/>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pPr lvl="0" defTabSz="914400">
                  <a:defRPr/>
                </a:pPr>
                <a:r>
                  <a:rPr lang="en-US" dirty="0"/>
                  <a:t>GOI </a:t>
                </a:r>
                <a:r>
                  <a:rPr lang="as-IN" dirty="0"/>
                  <a:t>ডিজিটাল উদ্দেশ্যের সাথে সঙ্গতিপূর্ণ লেনদেন এবং ব্যবসার জন্য একটি সম্পূর্ণ ডিজিটাল মোড</a:t>
                </a:r>
                <a:endParaRPr kumimoji="0" lang="en-US" sz="1100" b="0" i="0" u="none" strike="noStrike" kern="1200" cap="none" spc="0" normalizeH="0" baseline="0" noProof="0" dirty="0">
                  <a:ln>
                    <a:noFill/>
                  </a:ln>
                  <a:solidFill>
                    <a:srgbClr val="004277"/>
                  </a:solidFill>
                  <a:effectLst/>
                  <a:uLnTx/>
                  <a:uFillTx/>
                  <a:latin typeface="Helvetica" charset="0"/>
                  <a:cs typeface="Helvetica" charset="0"/>
                </a:endParaRPr>
              </a:p>
            </p:txBody>
          </p:sp>
          <p:sp>
            <p:nvSpPr>
              <p:cNvPr id="38" name="TextBox 37"/>
              <p:cNvSpPr txBox="1"/>
              <p:nvPr/>
            </p:nvSpPr>
            <p:spPr>
              <a:xfrm>
                <a:off x="11767559" y="6566380"/>
                <a:ext cx="3503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277"/>
                    </a:solidFill>
                    <a:effectLst/>
                    <a:uLnTx/>
                    <a:uFillTx/>
                    <a:latin typeface="Helvetica" charset="0"/>
                    <a:ea typeface="Helvetica" charset="0"/>
                    <a:cs typeface="Helvetica" charset="0"/>
                  </a:rPr>
                  <a:t>03</a:t>
                </a:r>
              </a:p>
            </p:txBody>
          </p:sp>
          <p:sp>
            <p:nvSpPr>
              <p:cNvPr id="44" name="Rectangle 43"/>
              <p:cNvSpPr/>
              <p:nvPr/>
            </p:nvSpPr>
            <p:spPr>
              <a:xfrm>
                <a:off x="5294762" y="3997764"/>
                <a:ext cx="3225610" cy="600164"/>
              </a:xfrm>
              <a:prstGeom prst="rect">
                <a:avLst/>
              </a:prstGeom>
            </p:spPr>
            <p:txBody>
              <a:bodyPr wrap="square">
                <a:spAutoFit/>
              </a:bodyPr>
              <a:lstStyle/>
              <a:p>
                <a:pPr lvl="0" defTabSz="914400">
                  <a:defRPr/>
                </a:pPr>
                <a:r>
                  <a:rPr lang="as-IN" sz="1100" dirty="0">
                    <a:solidFill>
                      <a:srgbClr val="004277"/>
                    </a:solidFill>
                    <a:latin typeface="Helvetica" charset="0"/>
                    <a:ea typeface="Helvetica" charset="0"/>
                    <a:cs typeface="Helvetica" charset="0"/>
                  </a:rPr>
                  <a:t>ব্যাঙ্কিং পরিষেবা এবং পণ্য সরবরাহ করার পাশাপাশি, তারা </a:t>
                </a:r>
                <a:r>
                  <a:rPr lang="en-US" sz="1100" dirty="0">
                    <a:solidFill>
                      <a:srgbClr val="004277"/>
                    </a:solidFill>
                    <a:latin typeface="Helvetica" charset="0"/>
                    <a:ea typeface="Helvetica" charset="0"/>
                    <a:cs typeface="Helvetica" charset="0"/>
                  </a:rPr>
                  <a:t>PMJDY BC-</a:t>
                </a:r>
                <a:r>
                  <a:rPr lang="as-IN" sz="1100" dirty="0">
                    <a:solidFill>
                      <a:srgbClr val="004277"/>
                    </a:solidFill>
                    <a:latin typeface="Helvetica" charset="0"/>
                    <a:ea typeface="Helvetica" charset="0"/>
                    <a:cs typeface="Helvetica" charset="0"/>
                  </a:rPr>
                  <a:t>এর মাধ্যমে </a:t>
                </a:r>
                <a:r>
                  <a:rPr lang="en-US" sz="1100" dirty="0">
                    <a:solidFill>
                      <a:srgbClr val="004277"/>
                    </a:solidFill>
                    <a:latin typeface="Helvetica" charset="0"/>
                    <a:ea typeface="Helvetica" charset="0"/>
                    <a:cs typeface="Helvetica" charset="0"/>
                  </a:rPr>
                  <a:t>GOI </a:t>
                </a:r>
                <a:r>
                  <a:rPr lang="as-IN" sz="1100" dirty="0">
                    <a:solidFill>
                      <a:srgbClr val="004277"/>
                    </a:solidFill>
                    <a:latin typeface="Helvetica" charset="0"/>
                    <a:ea typeface="Helvetica" charset="0"/>
                    <a:cs typeface="Helvetica" charset="0"/>
                  </a:rPr>
                  <a:t>দ্বারা চালু করা সামাজিক প্রকল্পগুলিকেও প্রচার করে</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pic>
            <p:nvPicPr>
              <p:cNvPr id="45" name="Picture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18842">
                <a:off x="4503346" y="4060074"/>
                <a:ext cx="496519" cy="595823"/>
              </a:xfrm>
              <a:prstGeom prst="rect">
                <a:avLst/>
              </a:prstGeom>
            </p:spPr>
          </p:pic>
        </p:grpSp>
        <p:pic>
          <p:nvPicPr>
            <p:cNvPr id="26" name="Picture 25">
              <a:extLst>
                <a:ext uri="{FF2B5EF4-FFF2-40B4-BE49-F238E27FC236}">
                  <a16:creationId xmlns:a16="http://schemas.microsoft.com/office/drawing/2014/main" id="{06DAC971-8405-D24E-86E0-68336493B5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064" y="3722414"/>
              <a:ext cx="4137047" cy="3113418"/>
            </a:xfrm>
            <a:prstGeom prst="rect">
              <a:avLst/>
            </a:prstGeom>
          </p:spPr>
        </p:pic>
      </p:grpSp>
      <p:sp>
        <p:nvSpPr>
          <p:cNvPr id="50" name="Oval 49"/>
          <p:cNvSpPr/>
          <p:nvPr/>
        </p:nvSpPr>
        <p:spPr>
          <a:xfrm>
            <a:off x="1107315" y="434547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as-IN" sz="1000" b="1" dirty="0">
                <a:solidFill>
                  <a:srgbClr val="002060"/>
                </a:solidFill>
              </a:rPr>
              <a:t>বিসি কেন্দ্র</a:t>
            </a:r>
            <a:endParaRPr kumimoji="0" lang="en-US" sz="10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2" name="Picture 40">
            <a:extLst>
              <a:ext uri="{FF2B5EF4-FFF2-40B4-BE49-F238E27FC236}">
                <a16:creationId xmlns:a16="http://schemas.microsoft.com/office/drawing/2014/main" id="{5806989F-49D8-4734-B2FA-F78228247E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E2307253-D844-48E2-AAD7-B452A8E57EB6}"/>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কপিরাইট © </a:t>
            </a:r>
            <a:r>
              <a:rPr lang="en-US" sz="1200" dirty="0">
                <a:solidFill>
                  <a:schemeClr val="bg1">
                    <a:lumMod val="50000"/>
                  </a:schemeClr>
                </a:solidFill>
                <a:latin typeface="Helvetica" charset="0"/>
                <a:ea typeface="Helvetica" charset="0"/>
                <a:cs typeface="Helvetica" charset="0"/>
              </a:rPr>
              <a:t>HDFC </a:t>
            </a:r>
            <a:r>
              <a:rPr lang="as-IN" sz="1200" dirty="0">
                <a:solidFill>
                  <a:schemeClr val="bg1">
                    <a:lumMod val="50000"/>
                  </a:schemeClr>
                </a:solidFill>
                <a:latin typeface="Helvetica" charset="0"/>
                <a:ea typeface="Helvetica" charset="0"/>
                <a:cs typeface="Helvetica" charset="0"/>
              </a:rPr>
              <a:t>ব্যাঙ্ক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সীমাবদ্ধ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অভ্যন্তরীণ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পাবলিক</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98292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FC PPT TEMPLATE" id="{748DBA46-ACD3-B040-85D7-2DF360DFEB22}" vid="{C94B28C9-801C-AB4B-9F52-EDBF44DA1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16804</TotalTime>
  <Words>2689</Words>
  <Application>Microsoft Office PowerPoint</Application>
  <PresentationFormat>Widescreen</PresentationFormat>
  <Paragraphs>473</Paragraphs>
  <Slides>30</Slides>
  <Notes>8</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SimSun</vt:lpstr>
      <vt:lpstr>&amp;quot</vt:lpstr>
      <vt:lpstr>Arial</vt:lpstr>
      <vt:lpstr>Arial Rounded MT Bold</vt:lpstr>
      <vt:lpstr>Bahnschrift SemiBold</vt:lpstr>
      <vt:lpstr>Calibri</vt:lpstr>
      <vt:lpstr>Calibri Light</vt:lpstr>
      <vt:lpstr>Helvetica</vt:lpstr>
      <vt:lpstr>League Spartan</vt:lpstr>
      <vt:lpstr>Open Sans</vt:lpstr>
      <vt:lpstr>Poppins</vt:lpstr>
      <vt:lpstr>Symbol</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of Banking Correspondents"</dc:title>
  <dc:creator>Yogesh P</dc:creator>
  <cp:lastModifiedBy>Shivakumar S.</cp:lastModifiedBy>
  <cp:revision>870</cp:revision>
  <cp:lastPrinted>2019-10-17T07:37:08Z</cp:lastPrinted>
  <dcterms:created xsi:type="dcterms:W3CDTF">2019-10-07T05:49:34Z</dcterms:created>
  <dcterms:modified xsi:type="dcterms:W3CDTF">2024-01-03T04:29:29Z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ba8fb0-bbb8-454c-aa98-661329b3f27f_Enabled">
    <vt:lpwstr>true</vt:lpwstr>
  </property>
  <property fmtid="{D5CDD505-2E9C-101B-9397-08002B2CF9AE}" pid="3" name="MSIP_Label_e3ba8fb0-bbb8-454c-aa98-661329b3f27f_SetDate">
    <vt:lpwstr>2022-05-02T04:10:19Z</vt:lpwstr>
  </property>
  <property fmtid="{D5CDD505-2E9C-101B-9397-08002B2CF9AE}" pid="4" name="MSIP_Label_e3ba8fb0-bbb8-454c-aa98-661329b3f27f_Method">
    <vt:lpwstr>Privileged</vt:lpwstr>
  </property>
  <property fmtid="{D5CDD505-2E9C-101B-9397-08002B2CF9AE}" pid="5" name="MSIP_Label_e3ba8fb0-bbb8-454c-aa98-661329b3f27f_Name">
    <vt:lpwstr>Internal (General)!</vt:lpwstr>
  </property>
  <property fmtid="{D5CDD505-2E9C-101B-9397-08002B2CF9AE}" pid="6" name="MSIP_Label_e3ba8fb0-bbb8-454c-aa98-661329b3f27f_SiteId">
    <vt:lpwstr>827fd022-05a6-4e57-be9c-cc069b6ae62d</vt:lpwstr>
  </property>
  <property fmtid="{D5CDD505-2E9C-101B-9397-08002B2CF9AE}" pid="7" name="MSIP_Label_e3ba8fb0-bbb8-454c-aa98-661329b3f27f_ActionId">
    <vt:lpwstr>370431e4-70e1-45c7-ac2f-fc332822b50a</vt:lpwstr>
  </property>
  <property fmtid="{D5CDD505-2E9C-101B-9397-08002B2CF9AE}" pid="8" name="MSIP_Label_e3ba8fb0-bbb8-454c-aa98-661329b3f27f_ContentBits">
    <vt:lpwstr>3</vt:lpwstr>
  </property>
</Properties>
</file>