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513" r:id="rId2"/>
    <p:sldId id="672" r:id="rId3"/>
    <p:sldId id="673" r:id="rId4"/>
    <p:sldId id="424" r:id="rId5"/>
    <p:sldId id="593" r:id="rId6"/>
    <p:sldId id="702" r:id="rId7"/>
    <p:sldId id="428" r:id="rId8"/>
    <p:sldId id="693" r:id="rId9"/>
    <p:sldId id="688" r:id="rId10"/>
    <p:sldId id="610" r:id="rId11"/>
    <p:sldId id="608" r:id="rId12"/>
    <p:sldId id="607" r:id="rId13"/>
    <p:sldId id="527" r:id="rId14"/>
    <p:sldId id="584" r:id="rId15"/>
    <p:sldId id="585" r:id="rId16"/>
    <p:sldId id="675" r:id="rId17"/>
    <p:sldId id="576" r:id="rId18"/>
    <p:sldId id="577" r:id="rId19"/>
    <p:sldId id="684" r:id="rId20"/>
    <p:sldId id="572" r:id="rId21"/>
    <p:sldId id="703" r:id="rId22"/>
    <p:sldId id="704" r:id="rId23"/>
    <p:sldId id="700" r:id="rId24"/>
    <p:sldId id="701" r:id="rId25"/>
    <p:sldId id="699" r:id="rId26"/>
    <p:sldId id="697" r:id="rId27"/>
    <p:sldId id="674" r:id="rId28"/>
    <p:sldId id="690" r:id="rId29"/>
    <p:sldId id="685" r:id="rId30"/>
    <p:sldId id="692" r:id="rId3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9228" autoAdjust="0"/>
  </p:normalViewPr>
  <p:slideViewPr>
    <p:cSldViewPr snapToGrid="0">
      <p:cViewPr varScale="1">
        <p:scale>
          <a:sx n="85" d="100"/>
          <a:sy n="85"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C23C-7085-4884-B0FB-5A22BAAA7644}" type="doc">
      <dgm:prSet loTypeId="urn:microsoft.com/office/officeart/2005/8/layout/chevron1" loCatId="process" qsTypeId="urn:microsoft.com/office/officeart/2005/8/quickstyle/simple5" qsCatId="simple" csTypeId="urn:microsoft.com/office/officeart/2005/8/colors/colorful5" csCatId="colorful" phldr="1"/>
      <dgm:spPr/>
    </dgm:pt>
    <dgm:pt modelId="{30AD83E6-F75F-4A16-B476-1A86EB44302C}">
      <dgm:prSet phldrT="[Text]"/>
      <dgm:spPr/>
      <dgm:t>
        <a:bodyPr/>
        <a:lstStyle/>
        <a:p>
          <a:r>
            <a:rPr lang="en-IN" dirty="0"/>
            <a:t>HDFC BF </a:t>
          </a:r>
          <a:r>
            <a:rPr lang="as-IN" dirty="0"/>
            <a:t>পৰ্টেল/ ঋণ বজাৰ পৰ্টেললৈ যাওক</a:t>
          </a:r>
          <a:endParaRPr lang="en-IN" dirty="0"/>
        </a:p>
      </dgm:t>
    </dgm:pt>
    <dgm:pt modelId="{B087C4D5-319D-4B9D-983F-5D4F2FD84700}" type="parTrans" cxnId="{FE8E11CC-0326-478F-AB1F-59B0D49A5299}">
      <dgm:prSet/>
      <dgm:spPr/>
      <dgm:t>
        <a:bodyPr/>
        <a:lstStyle/>
        <a:p>
          <a:endParaRPr lang="en-IN"/>
        </a:p>
      </dgm:t>
    </dgm:pt>
    <dgm:pt modelId="{D96B6F1A-65CF-430D-8EF8-AF0F6E576D21}" type="sibTrans" cxnId="{FE8E11CC-0326-478F-AB1F-59B0D49A5299}">
      <dgm:prSet/>
      <dgm:spPr/>
      <dgm:t>
        <a:bodyPr/>
        <a:lstStyle/>
        <a:p>
          <a:endParaRPr lang="en-IN"/>
        </a:p>
      </dgm:t>
    </dgm:pt>
    <dgm:pt modelId="{8FA5A30C-698F-4F39-BCAF-D69C90D2CD85}">
      <dgm:prSet phldrT="[Text]"/>
      <dgm:spPr/>
      <dgm:t>
        <a:bodyPr/>
        <a:lstStyle/>
        <a:p>
          <a:r>
            <a:rPr lang="as-IN" dirty="0"/>
            <a:t>ঋণ প্ৰডাক্টলৈ যাওক</a:t>
          </a:r>
          <a:endParaRPr lang="en-IN" dirty="0"/>
        </a:p>
      </dgm:t>
    </dgm:pt>
    <dgm:pt modelId="{A78BC67A-2FF1-42AD-9736-83D2EE331445}" type="parTrans" cxnId="{49C873E6-5C35-4BAD-8873-C1B205DE1144}">
      <dgm:prSet/>
      <dgm:spPr/>
      <dgm:t>
        <a:bodyPr/>
        <a:lstStyle/>
        <a:p>
          <a:endParaRPr lang="en-IN"/>
        </a:p>
      </dgm:t>
    </dgm:pt>
    <dgm:pt modelId="{D9F048FD-3AD7-474E-BB5D-D8691198EEA1}" type="sibTrans" cxnId="{49C873E6-5C35-4BAD-8873-C1B205DE1144}">
      <dgm:prSet/>
      <dgm:spPr/>
      <dgm:t>
        <a:bodyPr/>
        <a:lstStyle/>
        <a:p>
          <a:endParaRPr lang="en-IN"/>
        </a:p>
      </dgm:t>
    </dgm:pt>
    <dgm:pt modelId="{52ED9236-0010-4262-A014-82A5096E42B4}">
      <dgm:prSet phldrT="[Text]"/>
      <dgm:spPr/>
      <dgm:t>
        <a:bodyPr/>
        <a:lstStyle/>
        <a:p>
          <a:r>
            <a:rPr lang="as-IN" dirty="0"/>
            <a:t>গ্ৰাহকৰ বাবে প্ৰয়োজনীয় ঋণ নিৰ্বাচন কৰক</a:t>
          </a:r>
          <a:endParaRPr lang="en-IN" dirty="0"/>
        </a:p>
      </dgm:t>
    </dgm:pt>
    <dgm:pt modelId="{3E8854E2-5961-4D10-9046-2BE883F81CA7}" type="parTrans" cxnId="{D2C91B06-CC23-41DF-B7B6-73308AC39302}">
      <dgm:prSet/>
      <dgm:spPr/>
      <dgm:t>
        <a:bodyPr/>
        <a:lstStyle/>
        <a:p>
          <a:endParaRPr lang="en-IN"/>
        </a:p>
      </dgm:t>
    </dgm:pt>
    <dgm:pt modelId="{7263CEEB-31D8-471C-B7D7-D1137A8FAE6E}" type="sibTrans" cxnId="{D2C91B06-CC23-41DF-B7B6-73308AC39302}">
      <dgm:prSet/>
      <dgm:spPr/>
      <dgm:t>
        <a:bodyPr/>
        <a:lstStyle/>
        <a:p>
          <a:endParaRPr lang="en-IN"/>
        </a:p>
      </dgm:t>
    </dgm:pt>
    <dgm:pt modelId="{99443817-347C-4061-825F-34FB83531DF8}">
      <dgm:prSet phldrT="[Text]"/>
      <dgm:spPr/>
      <dgm:t>
        <a:bodyPr/>
        <a:lstStyle/>
        <a:p>
          <a:r>
            <a:rPr lang="as-IN" dirty="0"/>
            <a:t>সবিশেষ পূৰণ কৰি যাত্ৰা সম্পূৰ্ণ কৰক</a:t>
          </a:r>
          <a:endParaRPr lang="en-IN" dirty="0"/>
        </a:p>
      </dgm:t>
    </dgm:pt>
    <dgm:pt modelId="{A0DCF5B6-379E-4AAB-B8AF-123A01A3C906}" type="parTrans" cxnId="{078BF7C1-F575-465C-974C-93D535541CDE}">
      <dgm:prSet/>
      <dgm:spPr/>
      <dgm:t>
        <a:bodyPr/>
        <a:lstStyle/>
        <a:p>
          <a:endParaRPr lang="en-IN"/>
        </a:p>
      </dgm:t>
    </dgm:pt>
    <dgm:pt modelId="{0BF9891D-7180-4280-B649-60C346CF911F}" type="sibTrans" cxnId="{078BF7C1-F575-465C-974C-93D535541CDE}">
      <dgm:prSet/>
      <dgm:spPr/>
      <dgm:t>
        <a:bodyPr/>
        <a:lstStyle/>
        <a:p>
          <a:endParaRPr lang="en-IN"/>
        </a:p>
      </dgm:t>
    </dgm:pt>
    <dgm:pt modelId="{48A95469-1251-4622-8B4E-B9CF42289706}">
      <dgm:prSet phldrT="[Text]"/>
      <dgm:spPr/>
      <dgm:t>
        <a:bodyPr/>
        <a:lstStyle/>
        <a:p>
          <a:r>
            <a:rPr lang="as-IN" dirty="0"/>
            <a:t>ঋণ প্ৰদানৰ বাবে লোৱা হয়</a:t>
          </a:r>
          <a:endParaRPr lang="en-IN" dirty="0"/>
        </a:p>
      </dgm:t>
    </dgm:pt>
    <dgm:pt modelId="{7327C970-2379-4155-8D8A-466F85BC7B90}" type="parTrans" cxnId="{DEBACDA1-92F3-4FAE-92C6-5BFC79EFF851}">
      <dgm:prSet/>
      <dgm:spPr/>
      <dgm:t>
        <a:bodyPr/>
        <a:lstStyle/>
        <a:p>
          <a:endParaRPr lang="en-IN"/>
        </a:p>
      </dgm:t>
    </dgm:pt>
    <dgm:pt modelId="{EF94B67F-8DD7-4302-883E-B5DB9924374E}" type="sibTrans" cxnId="{DEBACDA1-92F3-4FAE-92C6-5BFC79EFF851}">
      <dgm:prSet/>
      <dgm:spPr/>
      <dgm:t>
        <a:bodyPr/>
        <a:lstStyle/>
        <a:p>
          <a:endParaRPr lang="en-IN"/>
        </a:p>
      </dgm:t>
    </dgm:pt>
    <dgm:pt modelId="{8456C74F-9C06-436C-9514-D88746586471}" type="pres">
      <dgm:prSet presAssocID="{E994C23C-7085-4884-B0FB-5A22BAAA7644}" presName="Name0" presStyleCnt="0">
        <dgm:presLayoutVars>
          <dgm:dir/>
          <dgm:animLvl val="lvl"/>
          <dgm:resizeHandles val="exact"/>
        </dgm:presLayoutVars>
      </dgm:prSet>
      <dgm:spPr/>
    </dgm:pt>
    <dgm:pt modelId="{1F36C9DF-F022-4C03-84CF-185B33A8B464}" type="pres">
      <dgm:prSet presAssocID="{30AD83E6-F75F-4A16-B476-1A86EB44302C}" presName="parTxOnly" presStyleLbl="node1" presStyleIdx="0" presStyleCnt="5">
        <dgm:presLayoutVars>
          <dgm:chMax val="0"/>
          <dgm:chPref val="0"/>
          <dgm:bulletEnabled val="1"/>
        </dgm:presLayoutVars>
      </dgm:prSet>
      <dgm:spPr/>
    </dgm:pt>
    <dgm:pt modelId="{99C65C31-D4AC-45B7-B571-E6885838531F}" type="pres">
      <dgm:prSet presAssocID="{D96B6F1A-65CF-430D-8EF8-AF0F6E576D21}" presName="parTxOnlySpace" presStyleCnt="0"/>
      <dgm:spPr/>
    </dgm:pt>
    <dgm:pt modelId="{38C1D640-2387-44C0-BDB2-F3A9D1B15B0E}" type="pres">
      <dgm:prSet presAssocID="{8FA5A30C-698F-4F39-BCAF-D69C90D2CD85}" presName="parTxOnly" presStyleLbl="node1" presStyleIdx="1" presStyleCnt="5">
        <dgm:presLayoutVars>
          <dgm:chMax val="0"/>
          <dgm:chPref val="0"/>
          <dgm:bulletEnabled val="1"/>
        </dgm:presLayoutVars>
      </dgm:prSet>
      <dgm:spPr/>
    </dgm:pt>
    <dgm:pt modelId="{CE68B986-880E-4625-AFE5-623364545043}" type="pres">
      <dgm:prSet presAssocID="{D9F048FD-3AD7-474E-BB5D-D8691198EEA1}" presName="parTxOnlySpace" presStyleCnt="0"/>
      <dgm:spPr/>
    </dgm:pt>
    <dgm:pt modelId="{FC35B1CB-9C67-47AB-B5E4-44CADD9A6BB4}" type="pres">
      <dgm:prSet presAssocID="{52ED9236-0010-4262-A014-82A5096E42B4}" presName="parTxOnly" presStyleLbl="node1" presStyleIdx="2" presStyleCnt="5">
        <dgm:presLayoutVars>
          <dgm:chMax val="0"/>
          <dgm:chPref val="0"/>
          <dgm:bulletEnabled val="1"/>
        </dgm:presLayoutVars>
      </dgm:prSet>
      <dgm:spPr/>
    </dgm:pt>
    <dgm:pt modelId="{3FF22F90-011F-494B-A90A-6633A0D819D5}" type="pres">
      <dgm:prSet presAssocID="{7263CEEB-31D8-471C-B7D7-D1137A8FAE6E}" presName="parTxOnlySpace" presStyleCnt="0"/>
      <dgm:spPr/>
    </dgm:pt>
    <dgm:pt modelId="{C5F952AD-416D-4439-8639-E0C9F7D9A848}" type="pres">
      <dgm:prSet presAssocID="{99443817-347C-4061-825F-34FB83531DF8}" presName="parTxOnly" presStyleLbl="node1" presStyleIdx="3" presStyleCnt="5">
        <dgm:presLayoutVars>
          <dgm:chMax val="0"/>
          <dgm:chPref val="0"/>
          <dgm:bulletEnabled val="1"/>
        </dgm:presLayoutVars>
      </dgm:prSet>
      <dgm:spPr/>
    </dgm:pt>
    <dgm:pt modelId="{76616E21-A399-4B84-B8C3-FA7187192A8F}" type="pres">
      <dgm:prSet presAssocID="{0BF9891D-7180-4280-B649-60C346CF911F}" presName="parTxOnlySpace" presStyleCnt="0"/>
      <dgm:spPr/>
    </dgm:pt>
    <dgm:pt modelId="{37490697-7E2E-4A85-A671-0A4B71DCB279}" type="pres">
      <dgm:prSet presAssocID="{48A95469-1251-4622-8B4E-B9CF42289706}" presName="parTxOnly" presStyleLbl="node1" presStyleIdx="4" presStyleCnt="5">
        <dgm:presLayoutVars>
          <dgm:chMax val="0"/>
          <dgm:chPref val="0"/>
          <dgm:bulletEnabled val="1"/>
        </dgm:presLayoutVars>
      </dgm:prSet>
      <dgm:spPr/>
    </dgm:pt>
  </dgm:ptLst>
  <dgm:cxnLst>
    <dgm:cxn modelId="{D2C91B06-CC23-41DF-B7B6-73308AC39302}" srcId="{E994C23C-7085-4884-B0FB-5A22BAAA7644}" destId="{52ED9236-0010-4262-A014-82A5096E42B4}" srcOrd="2" destOrd="0" parTransId="{3E8854E2-5961-4D10-9046-2BE883F81CA7}" sibTransId="{7263CEEB-31D8-471C-B7D7-D1137A8FAE6E}"/>
    <dgm:cxn modelId="{010DDE35-6982-483F-8BF2-BB1DC0F372C3}" type="presOf" srcId="{52ED9236-0010-4262-A014-82A5096E42B4}" destId="{FC35B1CB-9C67-47AB-B5E4-44CADD9A6BB4}" srcOrd="0" destOrd="0" presId="urn:microsoft.com/office/officeart/2005/8/layout/chevron1"/>
    <dgm:cxn modelId="{9717483F-0E69-487B-836F-3725031179EC}" type="presOf" srcId="{48A95469-1251-4622-8B4E-B9CF42289706}" destId="{37490697-7E2E-4A85-A671-0A4B71DCB279}" srcOrd="0" destOrd="0" presId="urn:microsoft.com/office/officeart/2005/8/layout/chevron1"/>
    <dgm:cxn modelId="{19E0F13F-F728-4E53-8006-DF9C05EC822C}" type="presOf" srcId="{30AD83E6-F75F-4A16-B476-1A86EB44302C}" destId="{1F36C9DF-F022-4C03-84CF-185B33A8B464}" srcOrd="0" destOrd="0" presId="urn:microsoft.com/office/officeart/2005/8/layout/chevron1"/>
    <dgm:cxn modelId="{8C639E5F-90AC-4B7D-B4F5-F90DDF8B7548}" type="presOf" srcId="{8FA5A30C-698F-4F39-BCAF-D69C90D2CD85}" destId="{38C1D640-2387-44C0-BDB2-F3A9D1B15B0E}" srcOrd="0" destOrd="0" presId="urn:microsoft.com/office/officeart/2005/8/layout/chevron1"/>
    <dgm:cxn modelId="{916A9097-BA4D-4AB8-9485-DB730A2C0938}" type="presOf" srcId="{99443817-347C-4061-825F-34FB83531DF8}" destId="{C5F952AD-416D-4439-8639-E0C9F7D9A848}" srcOrd="0" destOrd="0" presId="urn:microsoft.com/office/officeart/2005/8/layout/chevron1"/>
    <dgm:cxn modelId="{DEBACDA1-92F3-4FAE-92C6-5BFC79EFF851}" srcId="{E994C23C-7085-4884-B0FB-5A22BAAA7644}" destId="{48A95469-1251-4622-8B4E-B9CF42289706}" srcOrd="4" destOrd="0" parTransId="{7327C970-2379-4155-8D8A-466F85BC7B90}" sibTransId="{EF94B67F-8DD7-4302-883E-B5DB9924374E}"/>
    <dgm:cxn modelId="{078BF7C1-F575-465C-974C-93D535541CDE}" srcId="{E994C23C-7085-4884-B0FB-5A22BAAA7644}" destId="{99443817-347C-4061-825F-34FB83531DF8}" srcOrd="3" destOrd="0" parTransId="{A0DCF5B6-379E-4AAB-B8AF-123A01A3C906}" sibTransId="{0BF9891D-7180-4280-B649-60C346CF911F}"/>
    <dgm:cxn modelId="{FE8E11CC-0326-478F-AB1F-59B0D49A5299}" srcId="{E994C23C-7085-4884-B0FB-5A22BAAA7644}" destId="{30AD83E6-F75F-4A16-B476-1A86EB44302C}" srcOrd="0" destOrd="0" parTransId="{B087C4D5-319D-4B9D-983F-5D4F2FD84700}" sibTransId="{D96B6F1A-65CF-430D-8EF8-AF0F6E576D21}"/>
    <dgm:cxn modelId="{49C873E6-5C35-4BAD-8873-C1B205DE1144}" srcId="{E994C23C-7085-4884-B0FB-5A22BAAA7644}" destId="{8FA5A30C-698F-4F39-BCAF-D69C90D2CD85}" srcOrd="1" destOrd="0" parTransId="{A78BC67A-2FF1-42AD-9736-83D2EE331445}" sibTransId="{D9F048FD-3AD7-474E-BB5D-D8691198EEA1}"/>
    <dgm:cxn modelId="{6A6230FD-D918-4937-8452-75AEF578EC57}" type="presOf" srcId="{E994C23C-7085-4884-B0FB-5A22BAAA7644}" destId="{8456C74F-9C06-436C-9514-D88746586471}" srcOrd="0" destOrd="0" presId="urn:microsoft.com/office/officeart/2005/8/layout/chevron1"/>
    <dgm:cxn modelId="{3C8F3616-4B3A-404D-8B63-784FBB9ED752}" type="presParOf" srcId="{8456C74F-9C06-436C-9514-D88746586471}" destId="{1F36C9DF-F022-4C03-84CF-185B33A8B464}" srcOrd="0" destOrd="0" presId="urn:microsoft.com/office/officeart/2005/8/layout/chevron1"/>
    <dgm:cxn modelId="{5F91D47F-3B5D-4060-939B-335618A3BE19}" type="presParOf" srcId="{8456C74F-9C06-436C-9514-D88746586471}" destId="{99C65C31-D4AC-45B7-B571-E6885838531F}" srcOrd="1" destOrd="0" presId="urn:microsoft.com/office/officeart/2005/8/layout/chevron1"/>
    <dgm:cxn modelId="{EC20D12F-FB7A-48BD-AD79-B50576A431A6}" type="presParOf" srcId="{8456C74F-9C06-436C-9514-D88746586471}" destId="{38C1D640-2387-44C0-BDB2-F3A9D1B15B0E}" srcOrd="2" destOrd="0" presId="urn:microsoft.com/office/officeart/2005/8/layout/chevron1"/>
    <dgm:cxn modelId="{A0B9A902-BAE5-472B-904C-1AF98C7991C3}" type="presParOf" srcId="{8456C74F-9C06-436C-9514-D88746586471}" destId="{CE68B986-880E-4625-AFE5-623364545043}" srcOrd="3" destOrd="0" presId="urn:microsoft.com/office/officeart/2005/8/layout/chevron1"/>
    <dgm:cxn modelId="{6EB25884-CF4D-46C7-8565-B8FAA97BA680}" type="presParOf" srcId="{8456C74F-9C06-436C-9514-D88746586471}" destId="{FC35B1CB-9C67-47AB-B5E4-44CADD9A6BB4}" srcOrd="4" destOrd="0" presId="urn:microsoft.com/office/officeart/2005/8/layout/chevron1"/>
    <dgm:cxn modelId="{97E7F228-BFC7-48F7-80C0-2C7DFF8E8773}" type="presParOf" srcId="{8456C74F-9C06-436C-9514-D88746586471}" destId="{3FF22F90-011F-494B-A90A-6633A0D819D5}" srcOrd="5" destOrd="0" presId="urn:microsoft.com/office/officeart/2005/8/layout/chevron1"/>
    <dgm:cxn modelId="{10535EDD-57F1-4F0A-B7DC-1F84DADA44E0}" type="presParOf" srcId="{8456C74F-9C06-436C-9514-D88746586471}" destId="{C5F952AD-416D-4439-8639-E0C9F7D9A848}" srcOrd="6" destOrd="0" presId="urn:microsoft.com/office/officeart/2005/8/layout/chevron1"/>
    <dgm:cxn modelId="{1D0E927A-AD8B-4C48-B4BD-3A87B4BE0F99}" type="presParOf" srcId="{8456C74F-9C06-436C-9514-D88746586471}" destId="{76616E21-A399-4B84-B8C3-FA7187192A8F}" srcOrd="7" destOrd="0" presId="urn:microsoft.com/office/officeart/2005/8/layout/chevron1"/>
    <dgm:cxn modelId="{FCC7E7FD-044D-4B1F-9C32-821E3E785148}" type="presParOf" srcId="{8456C74F-9C06-436C-9514-D88746586471}" destId="{37490697-7E2E-4A85-A671-0A4B71DCB279}"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C9DF-F022-4C03-84CF-185B33A8B464}">
      <dsp:nvSpPr>
        <dsp:cNvPr id="0" name=""/>
        <dsp:cNvSpPr/>
      </dsp:nvSpPr>
      <dsp:spPr>
        <a:xfrm>
          <a:off x="2905" y="0"/>
          <a:ext cx="2585877" cy="80021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IN" sz="1600" kern="1200" dirty="0"/>
            <a:t>HDFC BF </a:t>
          </a:r>
          <a:r>
            <a:rPr lang="as-IN" sz="1600" kern="1200" dirty="0"/>
            <a:t>পৰ্টেল/ ঋণ বজাৰ পৰ্টেললৈ যাওক</a:t>
          </a:r>
          <a:endParaRPr lang="en-IN" sz="1600" kern="1200" dirty="0"/>
        </a:p>
      </dsp:txBody>
      <dsp:txXfrm>
        <a:off x="403014" y="0"/>
        <a:ext cx="1785659" cy="800218"/>
      </dsp:txXfrm>
    </dsp:sp>
    <dsp:sp modelId="{38C1D640-2387-44C0-BDB2-F3A9D1B15B0E}">
      <dsp:nvSpPr>
        <dsp:cNvPr id="0" name=""/>
        <dsp:cNvSpPr/>
      </dsp:nvSpPr>
      <dsp:spPr>
        <a:xfrm>
          <a:off x="2330195" y="0"/>
          <a:ext cx="2585877" cy="800218"/>
        </a:xfrm>
        <a:prstGeom prst="chevron">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ঋণ প্ৰডাক্টলৈ যাওক</a:t>
          </a:r>
          <a:endParaRPr lang="en-IN" sz="1600" kern="1200" dirty="0"/>
        </a:p>
      </dsp:txBody>
      <dsp:txXfrm>
        <a:off x="2730304" y="0"/>
        <a:ext cx="1785659" cy="800218"/>
      </dsp:txXfrm>
    </dsp:sp>
    <dsp:sp modelId="{FC35B1CB-9C67-47AB-B5E4-44CADD9A6BB4}">
      <dsp:nvSpPr>
        <dsp:cNvPr id="0" name=""/>
        <dsp:cNvSpPr/>
      </dsp:nvSpPr>
      <dsp:spPr>
        <a:xfrm>
          <a:off x="4657485" y="0"/>
          <a:ext cx="2585877" cy="800218"/>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গ্ৰাহকৰ বাবে প্ৰয়োজনীয় ঋণ নিৰ্বাচন কৰক</a:t>
          </a:r>
          <a:endParaRPr lang="en-IN" sz="1600" kern="1200" dirty="0"/>
        </a:p>
      </dsp:txBody>
      <dsp:txXfrm>
        <a:off x="5057594" y="0"/>
        <a:ext cx="1785659" cy="800218"/>
      </dsp:txXfrm>
    </dsp:sp>
    <dsp:sp modelId="{C5F952AD-416D-4439-8639-E0C9F7D9A848}">
      <dsp:nvSpPr>
        <dsp:cNvPr id="0" name=""/>
        <dsp:cNvSpPr/>
      </dsp:nvSpPr>
      <dsp:spPr>
        <a:xfrm>
          <a:off x="6984775" y="0"/>
          <a:ext cx="2585877" cy="800218"/>
        </a:xfrm>
        <a:prstGeom prst="chevron">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সবিশেষ পূৰণ কৰি যাত্ৰা সম্পূৰ্ণ কৰক</a:t>
          </a:r>
          <a:endParaRPr lang="en-IN" sz="1600" kern="1200" dirty="0"/>
        </a:p>
      </dsp:txBody>
      <dsp:txXfrm>
        <a:off x="7384884" y="0"/>
        <a:ext cx="1785659" cy="800218"/>
      </dsp:txXfrm>
    </dsp:sp>
    <dsp:sp modelId="{37490697-7E2E-4A85-A671-0A4B71DCB279}">
      <dsp:nvSpPr>
        <dsp:cNvPr id="0" name=""/>
        <dsp:cNvSpPr/>
      </dsp:nvSpPr>
      <dsp:spPr>
        <a:xfrm>
          <a:off x="9312064" y="0"/>
          <a:ext cx="2585877" cy="800218"/>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as-IN" sz="1600" kern="1200" dirty="0"/>
            <a:t>ঋণ প্ৰদানৰ বাবে লোৱা হয়</a:t>
          </a:r>
          <a:endParaRPr lang="en-IN" sz="1600" kern="1200" dirty="0"/>
        </a:p>
      </dsp:txBody>
      <dsp:txXfrm>
        <a:off x="9712173" y="0"/>
        <a:ext cx="1785659"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6BE38AA-540C-48DA-BDE9-4069F8C25EE1}" type="datetimeFigureOut">
              <a:rPr lang="en-US" smtClean="0"/>
              <a:pPr/>
              <a:t>1/3/2024</a:t>
            </a:fld>
            <a:endParaRPr lang="en-US"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C3C094D2-D4FE-40E4-95F4-788FC8FD4BE2}" type="slidenum">
              <a:rPr lang="en-US" smtClean="0"/>
              <a:pPr/>
              <a:t>‹#›</a:t>
            </a:fld>
            <a:endParaRPr lang="en-US" dirty="0"/>
          </a:p>
        </p:txBody>
      </p:sp>
    </p:spTree>
    <p:extLst>
      <p:ext uri="{BB962C8B-B14F-4D97-AF65-F5344CB8AC3E}">
        <p14:creationId xmlns:p14="http://schemas.microsoft.com/office/powerpoint/2010/main" val="39832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30121-14C0-0747-942B-939980C10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33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30121-14C0-0747-942B-939980C10C1E}" type="slidenum">
              <a:rPr lang="en-US" smtClean="0"/>
              <a:pPr/>
              <a:t>3</a:t>
            </a:fld>
            <a:endParaRPr lang="en-US" dirty="0"/>
          </a:p>
        </p:txBody>
      </p:sp>
    </p:spTree>
    <p:extLst>
      <p:ext uri="{BB962C8B-B14F-4D97-AF65-F5344CB8AC3E}">
        <p14:creationId xmlns:p14="http://schemas.microsoft.com/office/powerpoint/2010/main" val="129850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4</a:t>
            </a:fld>
            <a:endParaRPr lang="en-US" dirty="0"/>
          </a:p>
        </p:txBody>
      </p:sp>
    </p:spTree>
    <p:extLst>
      <p:ext uri="{BB962C8B-B14F-4D97-AF65-F5344CB8AC3E}">
        <p14:creationId xmlns:p14="http://schemas.microsoft.com/office/powerpoint/2010/main" val="28163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increase banking penetration and financial inclusion drive, the Reserve Bank of India (RBI) has asked banks to expand their branches in unbanked rural centers and draw up their next Financial Inclusion Plan (FIP) for the period 2013-16.</a:t>
            </a:r>
          </a:p>
          <a:p>
            <a:pPr marL="0" indent="0" algn="just">
              <a:buNone/>
            </a:pPr>
            <a:endParaRPr lang="en-US" dirty="0"/>
          </a:p>
          <a:p>
            <a:pPr algn="just"/>
            <a:r>
              <a:rPr lang="en-US" dirty="0"/>
              <a:t>To facilitate speedier branch expansion in unbanked rural centers for ensuring seamless roll out of the Direct Benefit Transfer/EBT Scheme of the government, banks are advised that they may consider prioritizing the opening of branches in unbanked rural centers</a:t>
            </a:r>
          </a:p>
          <a:p>
            <a:pPr marL="0" indent="0" algn="just">
              <a:buNone/>
            </a:pPr>
            <a:endParaRPr lang="en-US" dirty="0"/>
          </a:p>
          <a:p>
            <a:pPr algn="just"/>
            <a:r>
              <a:rPr lang="en-US" dirty="0"/>
              <a:t>Branch expansion in rural areas is essential to address the existing asymmetries in achieving financial inclusion. The DBT scheme covers benefits like scholarships, pensions, NREGA wages directly to the bank or Post Office accounts of identified beneficiaries.</a:t>
            </a:r>
          </a:p>
        </p:txBody>
      </p:sp>
      <p:sp>
        <p:nvSpPr>
          <p:cNvPr id="4" name="Slide Number Placeholder 3"/>
          <p:cNvSpPr>
            <a:spLocks noGrp="1"/>
          </p:cNvSpPr>
          <p:nvPr>
            <p:ph type="sldNum" sz="quarter" idx="10"/>
          </p:nvPr>
        </p:nvSpPr>
        <p:spPr/>
        <p:txBody>
          <a:bodyPr/>
          <a:lstStyle/>
          <a:p>
            <a:fld id="{C3C094D2-D4FE-40E4-95F4-788FC8FD4BE2}" type="slidenum">
              <a:rPr lang="en-US" smtClean="0"/>
              <a:pPr/>
              <a:t>7</a:t>
            </a:fld>
            <a:endParaRPr lang="en-US" dirty="0"/>
          </a:p>
        </p:txBody>
      </p:sp>
    </p:spTree>
    <p:extLst>
      <p:ext uri="{BB962C8B-B14F-4D97-AF65-F5344CB8AC3E}">
        <p14:creationId xmlns:p14="http://schemas.microsoft.com/office/powerpoint/2010/main" val="10159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094D2-D4FE-40E4-95F4-788FC8FD4BE2}" type="slidenum">
              <a:rPr lang="en-US" smtClean="0"/>
              <a:pPr/>
              <a:t>14</a:t>
            </a:fld>
            <a:endParaRPr lang="en-US" dirty="0"/>
          </a:p>
        </p:txBody>
      </p:sp>
    </p:spTree>
    <p:extLst>
      <p:ext uri="{BB962C8B-B14F-4D97-AF65-F5344CB8AC3E}">
        <p14:creationId xmlns:p14="http://schemas.microsoft.com/office/powerpoint/2010/main" val="39933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17</a:t>
            </a:fld>
            <a:endParaRPr lang="en-US" altLang="en-US" dirty="0"/>
          </a:p>
        </p:txBody>
      </p:sp>
    </p:spTree>
    <p:extLst>
      <p:ext uri="{BB962C8B-B14F-4D97-AF65-F5344CB8AC3E}">
        <p14:creationId xmlns:p14="http://schemas.microsoft.com/office/powerpoint/2010/main" val="369112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IN"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B45362-F008-4CB9-82D4-87A8D1D068A0}" type="slidenum">
              <a:rPr lang="en-US" altLang="en-US" smtClean="0"/>
              <a:pPr/>
              <a:t>18</a:t>
            </a:fld>
            <a:endParaRPr lang="en-US" altLang="en-US" dirty="0"/>
          </a:p>
        </p:txBody>
      </p:sp>
    </p:spTree>
    <p:extLst>
      <p:ext uri="{BB962C8B-B14F-4D97-AF65-F5344CB8AC3E}">
        <p14:creationId xmlns:p14="http://schemas.microsoft.com/office/powerpoint/2010/main" val="6818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C094D2-D4FE-40E4-95F4-788FC8FD4B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3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7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defRPr>
            </a:lvl1pPr>
          </a:lstStyle>
          <a:p>
            <a:pPr>
              <a:defRPr/>
            </a:pP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077D105-B8AE-431B-9933-EF77445EA80E}" type="slidenum">
              <a:rPr lang="en-US" altLang="en-US"/>
              <a:pPr>
                <a:defRPr/>
              </a:pPr>
              <a:t>‹#›</a:t>
            </a:fld>
            <a:endParaRPr lang="en-US" altLang="en-US" dirty="0"/>
          </a:p>
        </p:txBody>
      </p:sp>
    </p:spTree>
    <p:extLst>
      <p:ext uri="{BB962C8B-B14F-4D97-AF65-F5344CB8AC3E}">
        <p14:creationId xmlns:p14="http://schemas.microsoft.com/office/powerpoint/2010/main" val="298361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a:defRPr/>
            </a:pPr>
            <a:fld id="{BDB090B0-2EA8-43EC-B6C4-77909A96E308}" type="datetimeFigureOut">
              <a:rPr lang="en-US"/>
              <a:pPr>
                <a:defRPr/>
              </a:pPr>
              <a:t>1/3/2024</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eaLnBrk="1" hangingPunct="1">
              <a:defRPr>
                <a:latin typeface="Arial" charset="0"/>
                <a:cs typeface="+mn-cs"/>
              </a:defRPr>
            </a:lvl1pPr>
          </a:lstStyle>
          <a:p>
            <a:pPr>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C1FE2C2-50B8-4C8B-9AFC-E8A860C31625}" type="slidenum">
              <a:rPr lang="en-US" altLang="en-US"/>
              <a:pPr>
                <a:defRPr/>
              </a:pPr>
              <a:t>‹#›</a:t>
            </a:fld>
            <a:endParaRPr lang="en-US" altLang="en-US" dirty="0"/>
          </a:p>
        </p:txBody>
      </p:sp>
    </p:spTree>
    <p:extLst>
      <p:ext uri="{BB962C8B-B14F-4D97-AF65-F5344CB8AC3E}">
        <p14:creationId xmlns:p14="http://schemas.microsoft.com/office/powerpoint/2010/main" val="186996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8" tIns="45715" rIns="91428" bIns="45715"/>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8" tIns="45715" rIns="91428"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endParaRPr lang="en-US" dirty="0"/>
          </a:p>
        </p:txBody>
      </p:sp>
      <p:sp>
        <p:nvSpPr>
          <p:cNvPr id="5" name="Rectangle 5"/>
          <p:cNvSpPr>
            <a:spLocks noGrp="1" noChangeArrowheads="1"/>
          </p:cNvSpPr>
          <p:nvPr>
            <p:ph type="sldNum" idx="11"/>
          </p:nvPr>
        </p:nvSpPr>
        <p:spPr/>
        <p:txBody>
          <a:bodyPr/>
          <a:lstStyle>
            <a:lvl1pPr defTabSz="914290" fontAlgn="auto">
              <a:spcBef>
                <a:spcPts val="0"/>
              </a:spcBef>
              <a:spcAft>
                <a:spcPts val="0"/>
              </a:spcAft>
              <a:tabLst>
                <a:tab pos="723813" algn="l"/>
                <a:tab pos="1447626" algn="l"/>
              </a:tabLst>
              <a:defRPr>
                <a:latin typeface="Times New Roman" pitchFamily="16" charset="0"/>
                <a:cs typeface="+mn-cs"/>
              </a:defRPr>
            </a:lvl1pPr>
          </a:lstStyle>
          <a:p>
            <a:pPr>
              <a:defRPr/>
            </a:pPr>
            <a:fld id="{916A9A17-085B-4733-8AA1-0D27800F0590}" type="slidenum">
              <a:rPr lang="en-US"/>
              <a:pPr>
                <a:defRPr/>
              </a:pPr>
              <a:t>‹#›</a:t>
            </a:fld>
            <a:endParaRPr lang="en-US" dirty="0"/>
          </a:p>
        </p:txBody>
      </p:sp>
    </p:spTree>
    <p:extLst>
      <p:ext uri="{BB962C8B-B14F-4D97-AF65-F5344CB8AC3E}">
        <p14:creationId xmlns:p14="http://schemas.microsoft.com/office/powerpoint/2010/main" val="93643120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SIPCMContentMarking" descr="{&quot;HashCode&quot;:-257768570,&quot;Placement&quot;:&quot;Footer&quot;,&quot;Top&quot;:517.997253,&quot;Left&quot;:416.625977,&quot;SlideWidth&quot;:960,&quot;SlideHeight&quot;:540}">
            <a:extLst>
              <a:ext uri="{FF2B5EF4-FFF2-40B4-BE49-F238E27FC236}">
                <a16:creationId xmlns:a16="http://schemas.microsoft.com/office/drawing/2014/main" id="{2CD06A91-4BB7-4660-83C6-320F38AD0E12}"/>
              </a:ext>
            </a:extLst>
          </p:cNvPr>
          <p:cNvSpPr txBox="1"/>
          <p:nvPr userDrawn="1"/>
        </p:nvSpPr>
        <p:spPr>
          <a:xfrm>
            <a:off x="5291150" y="6578565"/>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
        <p:nvSpPr>
          <p:cNvPr id="3" name="MSIPCMContentMarking" descr="{&quot;HashCode&quot;:-281906139,&quot;Placement&quot;:&quot;Header&quot;,&quot;Top&quot;:0.0,&quot;Left&quot;:416.625977,&quot;SlideWidth&quot;:960,&quot;SlideHeight&quot;:540}">
            <a:extLst>
              <a:ext uri="{FF2B5EF4-FFF2-40B4-BE49-F238E27FC236}">
                <a16:creationId xmlns:a16="http://schemas.microsoft.com/office/drawing/2014/main" id="{5E921EEB-141E-4F85-8C50-B2563FA3D4C2}"/>
              </a:ext>
            </a:extLst>
          </p:cNvPr>
          <p:cNvSpPr txBox="1"/>
          <p:nvPr userDrawn="1"/>
        </p:nvSpPr>
        <p:spPr>
          <a:xfrm>
            <a:off x="5291150" y="0"/>
            <a:ext cx="1609700" cy="279435"/>
          </a:xfrm>
          <a:prstGeom prst="rect">
            <a:avLst/>
          </a:prstGeom>
          <a:noFill/>
        </p:spPr>
        <p:txBody>
          <a:bodyPr vert="horz" wrap="square" lIns="0" tIns="0" rIns="0" bIns="0" rtlCol="0" anchor="ctr" anchorCtr="1">
            <a:spAutoFit/>
          </a:bodyPr>
          <a:lstStyle/>
          <a:p>
            <a:pPr algn="ctr">
              <a:spcBef>
                <a:spcPts val="0"/>
              </a:spcBef>
              <a:spcAft>
                <a:spcPts val="0"/>
              </a:spcAft>
            </a:pPr>
            <a:r>
              <a:rPr lang="en-IN" sz="1100">
                <a:solidFill>
                  <a:srgbClr val="0000FF"/>
                </a:solidFill>
                <a:latin typeface="Calibri" panose="020F0502020204030204" pitchFamily="34" charset="0"/>
              </a:rPr>
              <a:t>Classification - Internal</a:t>
            </a:r>
          </a:p>
        </p:txBody>
      </p:sp>
    </p:spTree>
    <p:extLst>
      <p:ext uri="{BB962C8B-B14F-4D97-AF65-F5344CB8AC3E}">
        <p14:creationId xmlns:p14="http://schemas.microsoft.com/office/powerpoint/2010/main" val="17781966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hdfcbank.com/personal/insure/social-security-schemes/pradhan-mantri-jeevan-jyoti-bima-yojana" TargetMode="External"/><Relationship Id="rId1" Type="http://schemas.openxmlformats.org/officeDocument/2006/relationships/slideLayout" Target="../slideLayouts/slideLayout2.xml"/><Relationship Id="rId6" Type="http://schemas.openxmlformats.org/officeDocument/2006/relationships/hyperlink" Target="https://www.hdfcbank.com/personal/insure/social-security-schemes/atal-pension-yojana" TargetMode="External"/><Relationship Id="rId5" Type="http://schemas.openxmlformats.org/officeDocument/2006/relationships/image" Target="../media/image37.png"/><Relationship Id="rId4" Type="http://schemas.openxmlformats.org/officeDocument/2006/relationships/hyperlink" Target="https://www.hdfcbank.com/personal/insure/social-security-schemes/pradhan-mantri-suraksha-bima-yojan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83132A-C667-6A41-BA3E-44FE1DD4B878}"/>
              </a:ext>
            </a:extLst>
          </p:cNvPr>
          <p:cNvGrpSpPr/>
          <p:nvPr/>
        </p:nvGrpSpPr>
        <p:grpSpPr>
          <a:xfrm>
            <a:off x="717171" y="5253026"/>
            <a:ext cx="11180598" cy="1435697"/>
            <a:chOff x="717171" y="5253026"/>
            <a:chExt cx="11180598" cy="1435697"/>
          </a:xfrm>
        </p:grpSpPr>
        <p:sp>
          <p:nvSpPr>
            <p:cNvPr id="4" name="Rectangle 3"/>
            <p:cNvSpPr/>
            <p:nvPr/>
          </p:nvSpPr>
          <p:spPr>
            <a:xfrm>
              <a:off x="717171" y="6165503"/>
              <a:ext cx="11126804" cy="523220"/>
            </a:xfrm>
            <a:prstGeom prst="rect">
              <a:avLst/>
            </a:prstGeom>
          </p:spPr>
          <p:txBody>
            <a:bodyPr wrap="square">
              <a:spAutoFit/>
            </a:bodyPr>
            <a:lstStyle/>
            <a:p>
              <a:pPr lvl="0" algn="r" defTabSz="914400">
                <a:defRPr/>
              </a:pPr>
              <a:r>
                <a:rPr lang="as-IN" sz="2800" b="1" dirty="0">
                  <a:solidFill>
                    <a:srgbClr val="FEFEFE"/>
                  </a:solidFill>
                  <a:ea typeface="Helvetica" charset="0"/>
                  <a:cs typeface="Helvetica" charset="0"/>
                </a:rPr>
                <a:t>ভিএলই কেপাচিটি বিল্ডিং প্ৰগ্ৰেম</a:t>
              </a:r>
              <a:endParaRPr kumimoji="0" lang="en-US" sz="1100" b="1" i="0" u="none" strike="noStrike" kern="1200" cap="none" spc="0" normalizeH="0" baseline="0" noProof="0" dirty="0">
                <a:ln>
                  <a:noFill/>
                </a:ln>
                <a:solidFill>
                  <a:srgbClr val="FEFEFE"/>
                </a:solidFill>
                <a:effectLst/>
                <a:uLnTx/>
                <a:uFillTx/>
                <a:latin typeface="Helvetica" charset="0"/>
                <a:ea typeface="Helvetica" charset="0"/>
                <a:cs typeface="Helvetica" charset="0"/>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5929" y="5253026"/>
              <a:ext cx="3291840" cy="9124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9028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26966"/>
            <a:ext cx="11958918" cy="4351338"/>
          </a:xfrm>
          <a:prstGeom prst="rect">
            <a:avLst/>
          </a:prstGeom>
        </p:spPr>
        <p:txBody>
          <a:bodyPr>
            <a:normAutofit/>
          </a:bodyPr>
          <a:lstStyle/>
          <a:p>
            <a:r>
              <a:rPr lang="as-IN" sz="2000" dirty="0"/>
              <a:t>এজন ব্যৱসায়িক সংবাদদাতা হৈছে নাগৰিকসকলৰ প্ৰথম যোগাযোগৰ বিন্দু আৰু বেংক শাখাৰ সন্মুখৰ মুখ।</a:t>
            </a:r>
          </a:p>
          <a:p>
            <a:r>
              <a:rPr lang="as-IN" sz="2000" dirty="0"/>
              <a:t>বি চি এজেণ্টসকলক অধিক ফলপ্ৰসূ কৰিবলৈ হ’লে তেওঁলোকক আকাংক্ষিত স্তৰৰ জ্ঞান প্ৰদান কৰাটো প্ৰয়োজন।</a:t>
            </a:r>
          </a:p>
          <a:p>
            <a:r>
              <a:rPr lang="as-IN" sz="2000" dirty="0"/>
              <a:t>এই পাঠ্যক্ৰমৰ লক্ষ্য হৈছে বি চি এজেণ্টসকলক জ্ঞানৰ ইনপুট আৰু দক্ষতা নিৰ্ধাৰণ কৰা। সেয়েহে পাঠ্যক্ৰমৰ গাঁথনি হৈছে বেংকিং কাৰ্য্যকলাপৰ মৌলিক জ্ঞান প্ৰদান কৰা আৰু বি চি এজেণ্টসকলক বিষয়টোৰ সামগ্ৰিক বুজাবুজি গঢ়ি তোলাত সহায় কৰা।</a:t>
            </a:r>
            <a:r>
              <a:rPr lang="en-IN" sz="2000" dirty="0"/>
              <a:t> </a:t>
            </a:r>
          </a:p>
          <a:p>
            <a:endParaRPr lang="en-IN" sz="2000" dirty="0"/>
          </a:p>
          <a:p>
            <a:pPr>
              <a:buNone/>
            </a:pPr>
            <a:r>
              <a:rPr lang="as-IN" sz="2000" b="1" dirty="0"/>
              <a:t>পাঠ্যক্ৰমৰ বিষয়বস্তু</a:t>
            </a:r>
            <a:endParaRPr lang="en-IN" sz="2000" b="1" dirty="0"/>
          </a:p>
          <a:p>
            <a:endParaRPr lang="en-US" sz="2000" dirty="0"/>
          </a:p>
        </p:txBody>
      </p:sp>
      <p:sp>
        <p:nvSpPr>
          <p:cNvPr id="4" name="Rectangle 3"/>
          <p:cNvSpPr/>
          <p:nvPr/>
        </p:nvSpPr>
        <p:spPr>
          <a:xfrm>
            <a:off x="0" y="158022"/>
            <a:ext cx="9124614" cy="507831"/>
          </a:xfrm>
          <a:prstGeom prst="rect">
            <a:avLst/>
          </a:prstGeom>
        </p:spPr>
        <p:txBody>
          <a:bodyPr wrap="none">
            <a:spAutoFit/>
          </a:bodyPr>
          <a:lstStyle/>
          <a:p>
            <a:r>
              <a:rPr lang="as-IN" sz="2700" b="1" dirty="0">
                <a:solidFill>
                  <a:schemeClr val="bg1"/>
                </a:solidFill>
                <a:latin typeface="Helvetica" panose="020B0604020202020204" pitchFamily="34" charset="0"/>
                <a:cs typeface="Helvetica" panose="020B0604020202020204" pitchFamily="34" charset="0"/>
              </a:rPr>
              <a:t>আই আই বি এফৰ দ্বাৰা বাধ্যতামূলক প্ৰমাণপত্ৰ পাঠ্যক্ৰম</a:t>
            </a:r>
            <a:endParaRPr lang="en-US" sz="2700" b="1" dirty="0">
              <a:solidFill>
                <a:schemeClr val="bg1"/>
              </a:solidFill>
              <a:latin typeface="Helvetica" panose="020B0604020202020204" pitchFamily="34" charset="0"/>
              <a:cs typeface="Helvetica" panose="020B0604020202020204" pitchFamily="34" charset="0"/>
            </a:endParaRPr>
          </a:p>
        </p:txBody>
      </p:sp>
      <p:sp>
        <p:nvSpPr>
          <p:cNvPr id="8" name="Rectangle 7"/>
          <p:cNvSpPr/>
          <p:nvPr/>
        </p:nvSpPr>
        <p:spPr>
          <a:xfrm>
            <a:off x="776385" y="4037163"/>
            <a:ext cx="2070338" cy="146649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002060"/>
                </a:solidFill>
              </a:rPr>
              <a:t>সাধাৰণ বেংকিং</a:t>
            </a:r>
            <a:endParaRPr lang="en-IN" dirty="0">
              <a:solidFill>
                <a:srgbClr val="002060"/>
              </a:solidFill>
            </a:endParaRPr>
          </a:p>
        </p:txBody>
      </p:sp>
      <p:sp>
        <p:nvSpPr>
          <p:cNvPr id="9" name="Rectangle 8"/>
          <p:cNvSpPr/>
          <p:nvPr/>
        </p:nvSpPr>
        <p:spPr>
          <a:xfrm>
            <a:off x="3551216" y="4051539"/>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a:solidFill>
                  <a:srgbClr val="002060"/>
                </a:solidFill>
              </a:rPr>
              <a:t>ব্যৱসায়িক সংবাদদাতা এজেণ্টৰ বিত্তীয় অন্তৰ্ভুক্তি আৰু ভূমিকা</a:t>
            </a:r>
            <a:endParaRPr lang="en-IN" dirty="0">
              <a:solidFill>
                <a:srgbClr val="002060"/>
              </a:solidFill>
            </a:endParaRPr>
          </a:p>
        </p:txBody>
      </p:sp>
      <p:sp>
        <p:nvSpPr>
          <p:cNvPr id="10" name="Rectangle 9"/>
          <p:cNvSpPr/>
          <p:nvPr/>
        </p:nvSpPr>
        <p:spPr>
          <a:xfrm>
            <a:off x="6239782" y="4048663"/>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solidFill>
                  <a:srgbClr val="002060"/>
                </a:solidFill>
              </a:rPr>
              <a:t>কাৰিকৰী দক্ষতা</a:t>
            </a:r>
            <a:endParaRPr lang="en-IN" dirty="0">
              <a:solidFill>
                <a:srgbClr val="002060"/>
              </a:solidFill>
            </a:endParaRPr>
          </a:p>
        </p:txBody>
      </p:sp>
      <p:sp>
        <p:nvSpPr>
          <p:cNvPr id="11" name="Rectangle 10"/>
          <p:cNvSpPr/>
          <p:nvPr/>
        </p:nvSpPr>
        <p:spPr>
          <a:xfrm>
            <a:off x="8824831" y="4063040"/>
            <a:ext cx="2070338" cy="1452113"/>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a:solidFill>
                  <a:srgbClr val="002060"/>
                </a:solidFill>
              </a:rPr>
              <a:t>কোমল দক্ষতা আৰু আচৰণৰ দিশ</a:t>
            </a:r>
            <a:endParaRPr lang="en-IN" dirty="0">
              <a:solidFill>
                <a:srgbClr val="002060"/>
              </a:solidFill>
            </a:endParaRPr>
          </a:p>
        </p:txBody>
      </p:sp>
      <p:pic>
        <p:nvPicPr>
          <p:cNvPr id="13"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9EF7037-3CAD-4BEE-BB67-B4C99B335E93}"/>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26257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9" y="116382"/>
            <a:ext cx="8711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3600" b="1" dirty="0">
                <a:solidFill>
                  <a:schemeClr val="bg1"/>
                </a:solidFill>
                <a:latin typeface="Helvetica" panose="020B0604020202020204" pitchFamily="34" charset="0"/>
                <a:cs typeface="Helvetica" panose="020B0604020202020204" pitchFamily="34" charset="0"/>
              </a:rPr>
              <a:t>ব্যৱসায়িক সংবাদদাতা – স্মাৰ্ট সাথী</a:t>
            </a:r>
            <a:endParaRPr lang="en-US" altLang="en-US" sz="3600" b="1" dirty="0">
              <a:solidFill>
                <a:schemeClr val="bg1"/>
              </a:solidFill>
              <a:latin typeface="Helvetica" panose="020B0604020202020204" pitchFamily="34" charset="0"/>
              <a:cs typeface="Helvetica" panose="020B0604020202020204" pitchFamily="34" charset="0"/>
            </a:endParaRPr>
          </a:p>
        </p:txBody>
      </p:sp>
      <p:sp>
        <p:nvSpPr>
          <p:cNvPr id="5" name="Title 1"/>
          <p:cNvSpPr txBox="1">
            <a:spLocks/>
          </p:cNvSpPr>
          <p:nvPr/>
        </p:nvSpPr>
        <p:spPr bwMode="auto">
          <a:xfrm>
            <a:off x="0" y="905097"/>
            <a:ext cx="11524129" cy="670614"/>
          </a:xfrm>
          <a:prstGeom prst="rect">
            <a:avLst/>
          </a:prstGeom>
          <a:noFill/>
          <a:ln>
            <a:noFill/>
          </a:ln>
          <a:effectLst>
            <a:reflection blurRad="6350" stA="52000" endA="300" endPos="35000" dir="5400000" sy="-100000" algn="bl" rotWithShape="0"/>
          </a:effectLst>
        </p:spPr>
        <p:txBody>
          <a:bodyPr lIns="79416" tIns="39708" rIns="79416" bIns="39708" anchor="ctr">
            <a:noAutofit/>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IN" sz="4000" b="1" dirty="0">
                <a:ln w="0"/>
                <a:solidFill>
                  <a:srgbClr val="002060"/>
                </a:solidFill>
                <a:latin typeface="+mn-lt"/>
              </a:rPr>
              <a:t>HAR DIN </a:t>
            </a:r>
            <a:r>
              <a:rPr lang="as-IN" sz="4000" b="1" dirty="0">
                <a:ln w="0"/>
                <a:solidFill>
                  <a:srgbClr val="002060"/>
                </a:solidFill>
                <a:latin typeface="+mn-lt"/>
              </a:rPr>
              <a:t>লগইন</a:t>
            </a:r>
            <a:endParaRPr lang="en-IN" sz="4000" b="1" dirty="0">
              <a:ln w="0"/>
              <a:solidFill>
                <a:srgbClr val="002060"/>
              </a:solidFill>
              <a:effectLst/>
              <a:latin typeface="+mn-lt"/>
            </a:endParaRPr>
          </a:p>
        </p:txBody>
      </p:sp>
      <p:pic>
        <p:nvPicPr>
          <p:cNvPr id="6" name="Picture 2"/>
          <p:cNvPicPr>
            <a:picLocks noChangeAspect="1" noChangeArrowheads="1"/>
          </p:cNvPicPr>
          <p:nvPr/>
        </p:nvPicPr>
        <p:blipFill>
          <a:blip r:embed="rId2"/>
          <a:srcRect/>
          <a:stretch>
            <a:fillRect/>
          </a:stretch>
        </p:blipFill>
        <p:spPr bwMode="auto">
          <a:xfrm>
            <a:off x="4195482" y="3431283"/>
            <a:ext cx="2912978" cy="1063137"/>
          </a:xfrm>
          <a:prstGeom prst="rect">
            <a:avLst/>
          </a:prstGeom>
          <a:noFill/>
          <a:ln w="9525">
            <a:noFill/>
            <a:round/>
            <a:headEnd/>
            <a:tailEnd/>
          </a:ln>
        </p:spPr>
      </p:pic>
      <p:sp>
        <p:nvSpPr>
          <p:cNvPr id="8" name="Rectangle 7"/>
          <p:cNvSpPr/>
          <p:nvPr/>
        </p:nvSpPr>
        <p:spPr>
          <a:xfrm>
            <a:off x="4249036" y="1607399"/>
            <a:ext cx="3516738" cy="122032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as-IN" b="1" dirty="0">
                <a:solidFill>
                  <a:schemeClr val="bg1"/>
                </a:solidFill>
              </a:rPr>
              <a:t>প্ৰতিজন ব্যৱসায়িক সংবাদদাতাই দৈনিক নূন্যতম ৪ ঘণ্টা / সপ্তাহত ৫ দিন </a:t>
            </a:r>
            <a:r>
              <a:rPr lang="en-IN" b="1" dirty="0">
                <a:solidFill>
                  <a:schemeClr val="bg1"/>
                </a:solidFill>
              </a:rPr>
              <a:t>Smart </a:t>
            </a:r>
            <a:r>
              <a:rPr lang="en-IN" b="1" dirty="0" err="1">
                <a:solidFill>
                  <a:schemeClr val="bg1"/>
                </a:solidFill>
              </a:rPr>
              <a:t>Saathi</a:t>
            </a:r>
            <a:r>
              <a:rPr lang="en-IN" b="1" dirty="0">
                <a:solidFill>
                  <a:schemeClr val="bg1"/>
                </a:solidFill>
              </a:rPr>
              <a:t> App </a:t>
            </a:r>
            <a:r>
              <a:rPr lang="as-IN" b="1" dirty="0">
                <a:solidFill>
                  <a:schemeClr val="bg1"/>
                </a:solidFill>
              </a:rPr>
              <a:t>ত লগইন কৰিব লাগিব</a:t>
            </a:r>
            <a:endParaRPr lang="en-IN" b="1" dirty="0">
              <a:solidFill>
                <a:schemeClr val="bg1"/>
              </a:solidFill>
            </a:endParaRPr>
          </a:p>
        </p:txBody>
      </p:sp>
      <p:sp>
        <p:nvSpPr>
          <p:cNvPr id="9" name="Rectangle 8"/>
          <p:cNvSpPr/>
          <p:nvPr/>
        </p:nvSpPr>
        <p:spPr>
          <a:xfrm>
            <a:off x="7798526" y="4395651"/>
            <a:ext cx="3738653" cy="1196788"/>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as-IN" sz="2000" b="1" dirty="0">
                <a:solidFill>
                  <a:schemeClr val="bg1"/>
                </a:solidFill>
              </a:rPr>
              <a:t>গ্ৰাহক সেৱা – লেনদেন</a:t>
            </a:r>
            <a:endParaRPr lang="en-IN" sz="2000" b="1" dirty="0">
              <a:solidFill>
                <a:schemeClr val="bg1"/>
              </a:solidFill>
            </a:endParaRPr>
          </a:p>
        </p:txBody>
      </p:sp>
      <p:sp>
        <p:nvSpPr>
          <p:cNvPr id="15" name="Rectangle 14"/>
          <p:cNvSpPr/>
          <p:nvPr/>
        </p:nvSpPr>
        <p:spPr>
          <a:xfrm>
            <a:off x="901336" y="4507755"/>
            <a:ext cx="3553577" cy="1014139"/>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as-IN" sz="2000" b="1" dirty="0">
                <a:solidFill>
                  <a:schemeClr val="bg1"/>
                </a:solidFill>
              </a:rPr>
              <a:t>গ্ৰাহকৰ বাবে বেংকিং পইণ্ট</a:t>
            </a:r>
            <a:endParaRPr lang="en-IN" sz="2000" b="1" dirty="0">
              <a:solidFill>
                <a:schemeClr val="bg1"/>
              </a:solidFill>
            </a:endParaRPr>
          </a:p>
        </p:txBody>
      </p:sp>
      <p:pic>
        <p:nvPicPr>
          <p:cNvPr id="12"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8C1078C-9750-42F9-9326-577FD2FBD78A}"/>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61725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48" y="182718"/>
            <a:ext cx="9246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2800" b="1" dirty="0">
                <a:solidFill>
                  <a:schemeClr val="bg1"/>
                </a:solidFill>
                <a:latin typeface="Helvetica" panose="020B0604020202020204" pitchFamily="34" charset="0"/>
                <a:cs typeface="Helvetica" panose="020B0604020202020204" pitchFamily="34" charset="0"/>
              </a:rPr>
              <a:t>ব্যৱসায়িক সংবাদদাতা – লেনদেন- গুৰুত্বপূৰ্ণ কাৰ্য্যকৰী</a:t>
            </a:r>
            <a:endParaRPr lang="en-US" altLang="en-US" sz="2800" b="1" dirty="0">
              <a:solidFill>
                <a:schemeClr val="bg1"/>
              </a:solidFill>
              <a:latin typeface="Helvetica" panose="020B0604020202020204" pitchFamily="34" charset="0"/>
              <a:cs typeface="Helvetica" panose="020B0604020202020204" pitchFamily="34" charset="0"/>
            </a:endParaRPr>
          </a:p>
        </p:txBody>
      </p:sp>
      <p:sp>
        <p:nvSpPr>
          <p:cNvPr id="12" name="Rectangle 11"/>
          <p:cNvSpPr/>
          <p:nvPr/>
        </p:nvSpPr>
        <p:spPr>
          <a:xfrm>
            <a:off x="3765177" y="1317814"/>
            <a:ext cx="4477869" cy="1015663"/>
          </a:xfrm>
          <a:prstGeom prst="rect">
            <a:avLst/>
          </a:prstGeom>
        </p:spPr>
        <p:txBody>
          <a:bodyPr wrap="square">
            <a:spAutoFit/>
          </a:bodyPr>
          <a:lstStyle/>
          <a:p>
            <a:pPr algn="just">
              <a:defRPr/>
            </a:pPr>
            <a:r>
              <a:rPr lang="as-IN" sz="2000" dirty="0">
                <a:solidFill>
                  <a:srgbClr val="002060"/>
                </a:solidFill>
              </a:rPr>
              <a:t>বেংকৰ হৈ গ্ৰাহকে কৰা সকলো লেনদেনৰ বাবে চিষ্টেম জেনেৰেটেড অনলাইন ৰচিদ গ্ৰাহকক নিৰৱচ্ছিন্নভাৱে প্ৰদান কৰিব লাগে</a:t>
            </a:r>
            <a:endParaRPr lang="en-IN" sz="2000" dirty="0">
              <a:solidFill>
                <a:srgbClr val="002060"/>
              </a:solidFill>
            </a:endParaRPr>
          </a:p>
        </p:txBody>
      </p:sp>
      <p:sp>
        <p:nvSpPr>
          <p:cNvPr id="17" name="Isosceles Triangle 16"/>
          <p:cNvSpPr/>
          <p:nvPr/>
        </p:nvSpPr>
        <p:spPr>
          <a:xfrm>
            <a:off x="3765177" y="2823880"/>
            <a:ext cx="4128247" cy="2716306"/>
          </a:xfrm>
          <a:prstGeom prst="triangle">
            <a:avLst>
              <a:gd name="adj" fmla="val 50000"/>
            </a:avLst>
          </a:prstGeom>
          <a:solidFill>
            <a:schemeClr val="bg1"/>
          </a:solidFill>
          <a:ln w="3175">
            <a:solidFill>
              <a:schemeClr val="bg2">
                <a:lumMod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r>
              <a:rPr lang="as-IN" sz="2000" b="1" dirty="0">
                <a:solidFill>
                  <a:srgbClr val="002060"/>
                </a:solidFill>
              </a:rPr>
              <a:t>স্মাৰ্ট সাথীৰ বাবে ব্যৱসায়িক সংবাদদাতা পইণ্টত গুৰুত্বপূৰ্ণ কাৰ্য্যকৰীসমূহ</a:t>
            </a:r>
            <a:r>
              <a:rPr lang="en-IN" sz="2000" b="1" dirty="0">
                <a:solidFill>
                  <a:srgbClr val="002060"/>
                </a:solidFill>
              </a:rPr>
              <a:t> </a:t>
            </a: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a:p>
            <a:pPr algn="ctr">
              <a:defRPr/>
            </a:pPr>
            <a:endParaRPr lang="en-IN" sz="2000" b="1" dirty="0">
              <a:solidFill>
                <a:srgbClr val="002060"/>
              </a:solidFill>
            </a:endParaRPr>
          </a:p>
        </p:txBody>
      </p:sp>
      <p:pic>
        <p:nvPicPr>
          <p:cNvPr id="6" name="Picture 2"/>
          <p:cNvPicPr>
            <a:picLocks noChangeAspect="1" noChangeArrowheads="1"/>
          </p:cNvPicPr>
          <p:nvPr/>
        </p:nvPicPr>
        <p:blipFill>
          <a:blip r:embed="rId2"/>
          <a:srcRect/>
          <a:stretch>
            <a:fillRect/>
          </a:stretch>
        </p:blipFill>
        <p:spPr bwMode="auto">
          <a:xfrm>
            <a:off x="5378823" y="3488666"/>
            <a:ext cx="927848" cy="410980"/>
          </a:xfrm>
          <a:prstGeom prst="rect">
            <a:avLst/>
          </a:prstGeom>
          <a:noFill/>
          <a:ln w="9525">
            <a:noFill/>
            <a:round/>
            <a:headEnd/>
            <a:tailEnd/>
          </a:ln>
        </p:spPr>
      </p:pic>
      <p:sp>
        <p:nvSpPr>
          <p:cNvPr id="18" name="Rectangle 17"/>
          <p:cNvSpPr/>
          <p:nvPr/>
        </p:nvSpPr>
        <p:spPr>
          <a:xfrm>
            <a:off x="8216151" y="4741427"/>
            <a:ext cx="2514600" cy="1323439"/>
          </a:xfrm>
          <a:prstGeom prst="rect">
            <a:avLst/>
          </a:prstGeom>
        </p:spPr>
        <p:txBody>
          <a:bodyPr wrap="square">
            <a:spAutoFit/>
          </a:bodyPr>
          <a:lstStyle/>
          <a:p>
            <a:pPr algn="just">
              <a:defRPr/>
            </a:pPr>
            <a:r>
              <a:rPr lang="as-IN" sz="2000" dirty="0">
                <a:solidFill>
                  <a:srgbClr val="002060"/>
                </a:solidFill>
              </a:rPr>
              <a:t>টাৰ্মিনেলটো পৰিষ্কাৰ, নিৰাপদ আৰু ভালদৰে চাৰ্জ কৰাটো নিশ্চিত কৰক</a:t>
            </a:r>
            <a:endParaRPr lang="en-IN" sz="2000" dirty="0">
              <a:solidFill>
                <a:srgbClr val="002060"/>
              </a:solidFill>
            </a:endParaRPr>
          </a:p>
        </p:txBody>
      </p:sp>
      <p:sp>
        <p:nvSpPr>
          <p:cNvPr id="19" name="Rectangle 18"/>
          <p:cNvSpPr/>
          <p:nvPr/>
        </p:nvSpPr>
        <p:spPr>
          <a:xfrm>
            <a:off x="766481" y="4750847"/>
            <a:ext cx="3133164" cy="1323439"/>
          </a:xfrm>
          <a:prstGeom prst="rect">
            <a:avLst/>
          </a:prstGeom>
        </p:spPr>
        <p:txBody>
          <a:bodyPr wrap="square">
            <a:spAutoFit/>
          </a:bodyPr>
          <a:lstStyle/>
          <a:p>
            <a:pPr algn="just">
              <a:defRPr/>
            </a:pPr>
            <a:r>
              <a:rPr lang="as-IN" sz="2000" dirty="0">
                <a:solidFill>
                  <a:srgbClr val="002060"/>
                </a:solidFill>
              </a:rPr>
              <a:t>প্ৰতিবাৰ গ্ৰাহকে ব্যৱহাৰ কৰাৰ সময়ত সঁজুলিটো চেনিটাইজ কৰাটো নিশ্চিত কৰক</a:t>
            </a:r>
            <a:endParaRPr lang="en-IN" sz="2000" dirty="0">
              <a:solidFill>
                <a:srgbClr val="002060"/>
              </a:solidFill>
            </a:endParaRPr>
          </a:p>
        </p:txBody>
      </p:sp>
      <p:pic>
        <p:nvPicPr>
          <p:cNvPr id="15" name="Picture 40">
            <a:extLst>
              <a:ext uri="{FF2B5EF4-FFF2-40B4-BE49-F238E27FC236}">
                <a16:creationId xmlns:a16="http://schemas.microsoft.com/office/drawing/2014/main" id="{0C5876F2-5766-43FE-973F-63894093A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FF4B0E2-A987-46D0-8081-A564067526A9}"/>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575" y="127413"/>
            <a:ext cx="9203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3600" b="1" dirty="0">
                <a:solidFill>
                  <a:schemeClr val="bg1"/>
                </a:solidFill>
                <a:latin typeface="Helvetica" panose="020B0604020202020204" pitchFamily="34" charset="0"/>
                <a:cs typeface="Helvetica" panose="020B0604020202020204" pitchFamily="34" charset="0"/>
              </a:rPr>
              <a:t>ব্যৱসায়িক সংবাদদাতা – লেনদেনৰ প্ৰকাৰ</a:t>
            </a:r>
            <a:endParaRPr lang="en-US" altLang="en-US" sz="3600" b="1" dirty="0">
              <a:solidFill>
                <a:schemeClr val="bg1"/>
              </a:solidFill>
              <a:latin typeface="Helvetica" panose="020B0604020202020204" pitchFamily="34" charset="0"/>
              <a:cs typeface="Helvetica" panose="020B0604020202020204" pitchFamily="34" charset="0"/>
            </a:endParaRPr>
          </a:p>
        </p:txBody>
      </p:sp>
      <p:grpSp>
        <p:nvGrpSpPr>
          <p:cNvPr id="2" name="Group 2"/>
          <p:cNvGrpSpPr/>
          <p:nvPr/>
        </p:nvGrpSpPr>
        <p:grpSpPr bwMode="auto">
          <a:xfrm>
            <a:off x="2849193" y="1322297"/>
            <a:ext cx="2182306" cy="941292"/>
            <a:chOff x="2766576" y="3284"/>
            <a:chExt cx="1947327" cy="479728"/>
          </a:xfrm>
          <a:scene3d>
            <a:camera prst="orthographicFront"/>
            <a:lightRig rig="threePt" dir="t">
              <a:rot lat="0" lon="0" rev="7500000"/>
            </a:lightRig>
          </a:scene3d>
        </p:grpSpPr>
        <p:sp>
          <p:nvSpPr>
            <p:cNvPr id="18" name="Rounded Rectangle 3"/>
            <p:cNvSpPr/>
            <p:nvPr/>
          </p:nvSpPr>
          <p:spPr>
            <a:xfrm>
              <a:off x="2766576" y="3284"/>
              <a:ext cx="1947327" cy="479728"/>
            </a:xfrm>
            <a:prstGeom prst="roundRect">
              <a:avLst/>
            </a:prstGeom>
            <a:solidFill>
              <a:schemeClr val="tx2"/>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956837" y="133197"/>
              <a:ext cx="1503153" cy="234792"/>
            </a:xfrm>
            <a:prstGeom prst="rect">
              <a:avLst/>
            </a:prstGeom>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sz="2400" b="1" dirty="0">
                  <a:solidFill>
                    <a:schemeClr val="bg1"/>
                  </a:solidFill>
                </a:rPr>
                <a:t>অৰ্থনৈতিক</a:t>
              </a:r>
              <a:endParaRPr lang="en-IN" sz="24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3" name="Group 2"/>
          <p:cNvGrpSpPr/>
          <p:nvPr/>
        </p:nvGrpSpPr>
        <p:grpSpPr bwMode="auto">
          <a:xfrm>
            <a:off x="7268436" y="1322297"/>
            <a:ext cx="2182306" cy="941292"/>
            <a:chOff x="2766576" y="3284"/>
            <a:chExt cx="1947327" cy="479728"/>
          </a:xfrm>
          <a:solidFill>
            <a:schemeClr val="tx2"/>
          </a:solidFill>
          <a:scene3d>
            <a:camera prst="orthographicFront"/>
            <a:lightRig rig="threePt" dir="t">
              <a:rot lat="0" lon="0" rev="7500000"/>
            </a:lightRig>
          </a:scene3d>
        </p:grpSpPr>
        <p:sp>
          <p:nvSpPr>
            <p:cNvPr id="2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910211" y="133197"/>
              <a:ext cx="1716479"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r>
                <a:rPr lang="as-IN" sz="2200" b="1" dirty="0">
                  <a:solidFill>
                    <a:schemeClr val="bg1"/>
                  </a:solidFill>
                </a:rPr>
                <a:t>অ- বিত্তীয়</a:t>
              </a:r>
              <a:endParaRPr lang="en-IN" sz="2200" b="1" dirty="0">
                <a:solidFill>
                  <a:schemeClr val="bg1"/>
                </a:solidFill>
              </a:endParaRPr>
            </a:p>
            <a:p>
              <a:pPr algn="ctr" defTabSz="711200">
                <a:lnSpc>
                  <a:spcPct val="90000"/>
                </a:lnSpc>
                <a:spcAft>
                  <a:spcPct val="35000"/>
                </a:spcAft>
                <a:defRPr/>
              </a:pPr>
              <a:endParaRPr lang="en-IN" sz="2200" dirty="0">
                <a:solidFill>
                  <a:schemeClr val="bg1"/>
                </a:solidFill>
              </a:endParaRPr>
            </a:p>
            <a:p>
              <a:pPr algn="ctr" defTabSz="711200">
                <a:lnSpc>
                  <a:spcPct val="90000"/>
                </a:lnSpc>
                <a:spcAft>
                  <a:spcPct val="35000"/>
                </a:spcAft>
                <a:defRPr/>
              </a:pPr>
              <a:endParaRPr lang="en-IN" sz="2200" dirty="0">
                <a:solidFill>
                  <a:schemeClr val="bg1"/>
                </a:solidFill>
              </a:endParaRPr>
            </a:p>
          </p:txBody>
        </p:sp>
      </p:grpSp>
      <p:cxnSp>
        <p:nvCxnSpPr>
          <p:cNvPr id="24" name="Straight Arrow Connector 23"/>
          <p:cNvCxnSpPr/>
          <p:nvPr/>
        </p:nvCxnSpPr>
        <p:spPr>
          <a:xfrm flipH="1">
            <a:off x="3200400" y="2339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74421" y="2385282"/>
            <a:ext cx="22664" cy="606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2"/>
          <p:cNvGrpSpPr/>
          <p:nvPr/>
        </p:nvGrpSpPr>
        <p:grpSpPr bwMode="auto">
          <a:xfrm>
            <a:off x="2181107" y="2846297"/>
            <a:ext cx="1579800" cy="941292"/>
            <a:chOff x="2766576" y="3284"/>
            <a:chExt cx="1947327" cy="479728"/>
          </a:xfrm>
          <a:solidFill>
            <a:srgbClr val="0070C0"/>
          </a:solidFill>
          <a:scene3d>
            <a:camera prst="orthographicFront"/>
            <a:lightRig rig="threePt" dir="t">
              <a:rot lat="0" lon="0" rev="7500000"/>
            </a:lightRig>
          </a:scene3d>
        </p:grpSpPr>
        <p:sp>
          <p:nvSpPr>
            <p:cNvPr id="27"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অফ আছ</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 যিকোনো বেংকত লেনদেন </a:t>
              </a:r>
              <a:r>
                <a:rPr lang="en-IN" sz="1100" b="1" dirty="0" err="1">
                  <a:solidFill>
                    <a:schemeClr val="bg1"/>
                  </a:solidFill>
                </a:rPr>
                <a:t>Acc</a:t>
              </a:r>
              <a:r>
                <a:rPr lang="en-IN" sz="1100" b="1" dirty="0">
                  <a:solidFill>
                    <a:schemeClr val="bg1"/>
                  </a:solidFill>
                </a:rPr>
                <a:t>)</a:t>
              </a: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5" name="Group 2"/>
          <p:cNvGrpSpPr/>
          <p:nvPr/>
        </p:nvGrpSpPr>
        <p:grpSpPr bwMode="auto">
          <a:xfrm>
            <a:off x="4009907" y="2846297"/>
            <a:ext cx="1579800" cy="941292"/>
            <a:chOff x="2766576" y="3284"/>
            <a:chExt cx="1947327" cy="479728"/>
          </a:xfrm>
          <a:solidFill>
            <a:srgbClr val="0070C0"/>
          </a:solidFill>
          <a:scene3d>
            <a:camera prst="orthographicFront"/>
            <a:lightRig rig="threePt" dir="t">
              <a:rot lat="0" lon="0" rev="7500000"/>
            </a:lightRig>
          </a:scene3d>
        </p:grpSpPr>
        <p:sp>
          <p:nvSpPr>
            <p:cNvPr id="30"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956837" y="179800"/>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আন আছ</a:t>
              </a:r>
              <a:endParaRPr lang="en-IN" b="1" dirty="0">
                <a:solidFill>
                  <a:schemeClr val="bg1"/>
                </a:solidFill>
              </a:endParaRPr>
            </a:p>
            <a:p>
              <a:pPr algn="ctr" defTabSz="711200">
                <a:lnSpc>
                  <a:spcPct val="90000"/>
                </a:lnSpc>
                <a:spcAft>
                  <a:spcPct val="35000"/>
                </a:spcAft>
                <a:defRPr/>
              </a:pPr>
              <a:r>
                <a:rPr lang="en-IN" sz="1100" b="1" dirty="0">
                  <a:solidFill>
                    <a:schemeClr val="bg1"/>
                  </a:solidFill>
                </a:rPr>
                <a:t>( HDFC Bank </a:t>
              </a:r>
              <a:r>
                <a:rPr lang="en-IN" sz="1100" b="1" dirty="0" err="1">
                  <a:solidFill>
                    <a:schemeClr val="bg1"/>
                  </a:solidFill>
                </a:rPr>
                <a:t>Acc</a:t>
              </a:r>
              <a:r>
                <a:rPr lang="en-IN" sz="1100" b="1" dirty="0">
                  <a:solidFill>
                    <a:schemeClr val="bg1"/>
                  </a:solidFill>
                </a:rPr>
                <a:t> </a:t>
              </a:r>
              <a:r>
                <a:rPr lang="as-IN" sz="1100" b="1" dirty="0">
                  <a:solidFill>
                    <a:schemeClr val="bg1"/>
                  </a:solidFill>
                </a:rPr>
                <a:t>ত লেনদেন)</a:t>
              </a:r>
              <a:endParaRPr lang="en-IN" sz="1100" b="1" dirty="0">
                <a:solidFill>
                  <a:schemeClr val="bg1"/>
                </a:solidFill>
              </a:endParaRPr>
            </a:p>
            <a:p>
              <a:pPr algn="ctr" defTabSz="711200">
                <a:lnSpc>
                  <a:spcPct val="90000"/>
                </a:lnSpc>
                <a:spcAft>
                  <a:spcPct val="35000"/>
                </a:spcAft>
                <a:defRPr/>
              </a:pPr>
              <a:endParaRPr lang="en-IN" sz="12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33" name="Straight Arrow Connector 32"/>
          <p:cNvCxnSpPr/>
          <p:nvPr/>
        </p:nvCxnSpPr>
        <p:spPr>
          <a:xfrm>
            <a:off x="4495800" y="2339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819400" y="3863789"/>
            <a:ext cx="230188"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 name="Group 2"/>
          <p:cNvGrpSpPr/>
          <p:nvPr/>
        </p:nvGrpSpPr>
        <p:grpSpPr bwMode="auto">
          <a:xfrm>
            <a:off x="2849193" y="5512343"/>
            <a:ext cx="2081824" cy="941292"/>
            <a:chOff x="2766576" y="3284"/>
            <a:chExt cx="1947327" cy="479728"/>
          </a:xfrm>
          <a:solidFill>
            <a:srgbClr val="0070C0"/>
          </a:solidFill>
          <a:scene3d>
            <a:camera prst="orthographicFront"/>
            <a:lightRig rig="threePt" dir="t">
              <a:rot lat="0" lon="0" rev="7500000"/>
            </a:lightRig>
          </a:scene3d>
        </p:grpSpPr>
        <p:sp>
          <p:nvSpPr>
            <p:cNvPr id="38"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ইএমআই সংগ্ৰহসমূহ</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7" name="Group 2"/>
          <p:cNvGrpSpPr/>
          <p:nvPr/>
        </p:nvGrpSpPr>
        <p:grpSpPr bwMode="auto">
          <a:xfrm>
            <a:off x="3963010" y="4393878"/>
            <a:ext cx="2209190" cy="941292"/>
            <a:chOff x="2766576" y="3284"/>
            <a:chExt cx="1947327" cy="479728"/>
          </a:xfrm>
          <a:solidFill>
            <a:srgbClr val="0070C0"/>
          </a:solidFill>
          <a:scene3d>
            <a:camera prst="orthographicFront"/>
            <a:lightRig rig="threePt" dir="t">
              <a:rot lat="0" lon="0" rev="7500000"/>
            </a:lightRig>
          </a:scene3d>
        </p:grpSpPr>
        <p:sp>
          <p:nvSpPr>
            <p:cNvPr id="4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2" name="Rounded Rectangle 4"/>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নগদ ধন উলিওৱা / জমা কৰা</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cxnSp>
        <p:nvCxnSpPr>
          <p:cNvPr id="43" name="Straight Arrow Connector 42"/>
          <p:cNvCxnSpPr/>
          <p:nvPr/>
        </p:nvCxnSpPr>
        <p:spPr>
          <a:xfrm>
            <a:off x="4953000" y="3863790"/>
            <a:ext cx="227013"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8" name="Group 2"/>
          <p:cNvGrpSpPr/>
          <p:nvPr/>
        </p:nvGrpSpPr>
        <p:grpSpPr bwMode="auto">
          <a:xfrm>
            <a:off x="6625718" y="3036798"/>
            <a:ext cx="1579800" cy="941292"/>
            <a:chOff x="2766576" y="3284"/>
            <a:chExt cx="1947327" cy="479728"/>
          </a:xfrm>
          <a:solidFill>
            <a:srgbClr val="0070C0"/>
          </a:solidFill>
          <a:scene3d>
            <a:camera prst="orthographicFront"/>
            <a:lightRig rig="threePt" dir="t">
              <a:rot lat="0" lon="0" rev="7500000"/>
            </a:lightRig>
          </a:scene3d>
        </p:grpSpPr>
        <p:sp>
          <p:nvSpPr>
            <p:cNvPr id="45"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Rounded Rectangle 4"/>
            <p:cNvSpPr/>
            <p:nvPr/>
          </p:nvSpPr>
          <p:spPr>
            <a:xfrm>
              <a:off x="2811370" y="20761"/>
              <a:ext cx="1892402"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ধন হস্তান্তৰ</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(এইচডিএফচি বেংক-এইচডিএফচি বেংক)</a:t>
              </a: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9" name="Group 2"/>
          <p:cNvGrpSpPr/>
          <p:nvPr/>
        </p:nvGrpSpPr>
        <p:grpSpPr bwMode="auto">
          <a:xfrm>
            <a:off x="8359589" y="3036798"/>
            <a:ext cx="1579800" cy="941292"/>
            <a:chOff x="2766576" y="3284"/>
            <a:chExt cx="1947327" cy="479728"/>
          </a:xfrm>
          <a:solidFill>
            <a:srgbClr val="0070C0"/>
          </a:solidFill>
          <a:scene3d>
            <a:camera prst="orthographicFront"/>
            <a:lightRig rig="threePt" dir="t">
              <a:rot lat="0" lon="0" rev="7500000"/>
            </a:lightRig>
          </a:scene3d>
        </p:grpSpPr>
        <p:sp>
          <p:nvSpPr>
            <p:cNvPr id="51"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2890355" y="68240"/>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ভাৰসাম্য অনুসন্ধান</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(সকলো বেংক একাউণ্ট)</a:t>
              </a:r>
              <a:endParaRPr lang="en-IN" sz="1100"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grpSp>
        <p:nvGrpSpPr>
          <p:cNvPr id="10" name="Group 2"/>
          <p:cNvGrpSpPr/>
          <p:nvPr/>
        </p:nvGrpSpPr>
        <p:grpSpPr bwMode="auto">
          <a:xfrm>
            <a:off x="7507185" y="4320989"/>
            <a:ext cx="1579800" cy="941292"/>
            <a:chOff x="2766576" y="3284"/>
            <a:chExt cx="1947327" cy="479728"/>
          </a:xfrm>
          <a:solidFill>
            <a:srgbClr val="0070C0"/>
          </a:solidFill>
          <a:scene3d>
            <a:camera prst="orthographicFront"/>
            <a:lightRig rig="threePt" dir="t">
              <a:rot lat="0" lon="0" rev="7500000"/>
            </a:lightRig>
          </a:scene3d>
        </p:grpSpPr>
        <p:sp>
          <p:nvSpPr>
            <p:cNvPr id="54" name="Rounded Rectangle 3"/>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5" name="Rounded Rectangle 4"/>
            <p:cNvSpPr/>
            <p:nvPr/>
          </p:nvSpPr>
          <p:spPr>
            <a:xfrm>
              <a:off x="2890355" y="174761"/>
              <a:ext cx="1732907" cy="299749"/>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মিনি ষ্টেটমেন্ট</a:t>
              </a:r>
              <a:endParaRPr lang="en-IN" b="1" dirty="0">
                <a:solidFill>
                  <a:schemeClr val="bg1"/>
                </a:solidFill>
              </a:endParaRPr>
            </a:p>
            <a:p>
              <a:pPr algn="ctr" defTabSz="711200">
                <a:lnSpc>
                  <a:spcPct val="90000"/>
                </a:lnSpc>
                <a:spcAft>
                  <a:spcPct val="35000"/>
                </a:spcAft>
                <a:defRPr/>
              </a:pPr>
              <a:r>
                <a:rPr lang="as-IN" sz="1100" b="1" dirty="0">
                  <a:solidFill>
                    <a:schemeClr val="bg1"/>
                  </a:solidFill>
                </a:rPr>
                <a:t>(সকলো বেংক একাউণ্ট)</a:t>
              </a:r>
              <a:endParaRPr lang="en-IN" sz="1100" b="1" dirty="0">
                <a:solidFill>
                  <a:schemeClr val="bg1"/>
                </a:solidFill>
              </a:endParaRPr>
            </a:p>
            <a:p>
              <a:pPr algn="ctr" defTabSz="711200">
                <a:lnSpc>
                  <a:spcPct val="90000"/>
                </a:lnSpc>
                <a:spcAft>
                  <a:spcPct val="35000"/>
                </a:spcAft>
                <a:defRPr/>
              </a:pP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pic>
        <p:nvPicPr>
          <p:cNvPr id="37"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
            <a:extLst>
              <a:ext uri="{FF2B5EF4-FFF2-40B4-BE49-F238E27FC236}">
                <a16:creationId xmlns:a16="http://schemas.microsoft.com/office/drawing/2014/main" id="{C9632956-C407-45FA-BE07-552EEBBA1AA8}"/>
              </a:ext>
            </a:extLst>
          </p:cNvPr>
          <p:cNvGrpSpPr/>
          <p:nvPr/>
        </p:nvGrpSpPr>
        <p:grpSpPr bwMode="auto">
          <a:xfrm>
            <a:off x="1479176" y="4347497"/>
            <a:ext cx="2081824" cy="941292"/>
            <a:chOff x="2766576" y="3284"/>
            <a:chExt cx="1947327" cy="479728"/>
          </a:xfrm>
          <a:solidFill>
            <a:srgbClr val="0070C0"/>
          </a:solidFill>
          <a:scene3d>
            <a:camera prst="orthographicFront"/>
            <a:lightRig rig="threePt" dir="t">
              <a:rot lat="0" lon="0" rev="7500000"/>
            </a:lightRig>
          </a:scene3d>
        </p:grpSpPr>
        <p:sp>
          <p:nvSpPr>
            <p:cNvPr id="44" name="Rounded Rectangle 3">
              <a:extLst>
                <a:ext uri="{FF2B5EF4-FFF2-40B4-BE49-F238E27FC236}">
                  <a16:creationId xmlns:a16="http://schemas.microsoft.com/office/drawing/2014/main" id="{7EEB1EE1-A7EF-458F-BE6E-BA22E60824A4}"/>
                </a:ext>
              </a:extLst>
            </p:cNvPr>
            <p:cNvSpPr/>
            <p:nvPr/>
          </p:nvSpPr>
          <p:spPr>
            <a:xfrm>
              <a:off x="2766576" y="3284"/>
              <a:ext cx="1947327" cy="479728"/>
            </a:xfrm>
            <a:prstGeom prst="roundRect">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a:extLst>
                <a:ext uri="{FF2B5EF4-FFF2-40B4-BE49-F238E27FC236}">
                  <a16:creationId xmlns:a16="http://schemas.microsoft.com/office/drawing/2014/main" id="{25062D6D-EF6B-48D3-8F78-5E74F0B41C9D}"/>
                </a:ext>
              </a:extLst>
            </p:cNvPr>
            <p:cNvSpPr/>
            <p:nvPr/>
          </p:nvSpPr>
          <p:spPr>
            <a:xfrm>
              <a:off x="2956837" y="133197"/>
              <a:ext cx="1503153" cy="234792"/>
            </a:xfrm>
            <a:prstGeom prst="rect">
              <a:avLst/>
            </a:prstGeom>
            <a:grpFill/>
            <a:sp3d/>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r>
                <a:rPr lang="as-IN" b="1" dirty="0">
                  <a:solidFill>
                    <a:schemeClr val="bg1"/>
                  </a:solidFill>
                </a:rPr>
                <a:t>নগদ ধন উলিওৱা</a:t>
              </a:r>
              <a:endParaRPr lang="en-IN" b="1" dirty="0">
                <a:solidFill>
                  <a:schemeClr val="bg1"/>
                </a:solidFill>
              </a:endParaRPr>
            </a:p>
            <a:p>
              <a:pPr algn="ctr" defTabSz="711200">
                <a:lnSpc>
                  <a:spcPct val="90000"/>
                </a:lnSpc>
                <a:spcAft>
                  <a:spcPct val="35000"/>
                </a:spcAft>
                <a:defRPr/>
              </a:pPr>
              <a:endParaRPr lang="en-IN" dirty="0">
                <a:solidFill>
                  <a:schemeClr val="bg1"/>
                </a:solidFill>
              </a:endParaRPr>
            </a:p>
            <a:p>
              <a:pPr algn="ctr" defTabSz="711200">
                <a:lnSpc>
                  <a:spcPct val="90000"/>
                </a:lnSpc>
                <a:spcAft>
                  <a:spcPct val="35000"/>
                </a:spcAft>
                <a:defRPr/>
              </a:pPr>
              <a:endParaRPr lang="en-IN" dirty="0">
                <a:solidFill>
                  <a:schemeClr val="bg1"/>
                </a:solidFill>
              </a:endParaRPr>
            </a:p>
          </p:txBody>
        </p:sp>
      </p:grpSp>
      <p:sp>
        <p:nvSpPr>
          <p:cNvPr id="48" name="Rectangle 47">
            <a:extLst>
              <a:ext uri="{FF2B5EF4-FFF2-40B4-BE49-F238E27FC236}">
                <a16:creationId xmlns:a16="http://schemas.microsoft.com/office/drawing/2014/main" id="{FF67F893-32BC-4B8F-A997-4BD7126630FF}"/>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75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766" y="2885746"/>
            <a:ext cx="7725192" cy="769441"/>
          </a:xfrm>
          <a:prstGeom prst="rect">
            <a:avLst/>
          </a:prstGeom>
        </p:spPr>
        <p:txBody>
          <a:bodyPr wrap="none">
            <a:spAutoFit/>
          </a:bodyPr>
          <a:lstStyle/>
          <a:p>
            <a:r>
              <a:rPr lang="as-IN" sz="4400" dirty="0">
                <a:solidFill>
                  <a:schemeClr val="accent1">
                    <a:lumMod val="50000"/>
                  </a:schemeClr>
                </a:solidFill>
              </a:rPr>
              <a:t>বি চি পইণ্টত বাধ্যতামূলক প্ৰদৰ্শন</a:t>
            </a:r>
            <a:endParaRPr lang="en-US" sz="4400" dirty="0">
              <a:solidFill>
                <a:schemeClr val="accent1">
                  <a:lumMod val="50000"/>
                </a:schemeClr>
              </a:solidFill>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5D642D9-C569-46E7-B67A-1898D3A8026C}"/>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122862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157" y="1276444"/>
            <a:ext cx="10515600" cy="6451600"/>
          </a:xfrm>
          <a:prstGeom prst="rect">
            <a:avLst/>
          </a:prstGeom>
        </p:spPr>
        <p:txBody>
          <a:bodyPr>
            <a:normAutofit/>
          </a:bodyPr>
          <a:lstStyle/>
          <a:p>
            <a:pPr>
              <a:buFont typeface="Wingdings" panose="05000000000000000000" pitchFamily="2" charset="2"/>
              <a:buChar char="ü"/>
            </a:pPr>
            <a:r>
              <a:rPr lang="as-IN" sz="2000" dirty="0"/>
              <a:t>অভিযোগ নিৰাময় পোষ্টাৰ</a:t>
            </a:r>
          </a:p>
          <a:p>
            <a:pPr>
              <a:buFont typeface="Wingdings" panose="05000000000000000000" pitchFamily="2" charset="2"/>
              <a:buChar char="ü"/>
            </a:pPr>
            <a:r>
              <a:rPr lang="as-IN" sz="2000" dirty="0"/>
              <a:t>বেংকিং ন্যায়াধীশৰ পোষ্টাৰ</a:t>
            </a:r>
          </a:p>
          <a:p>
            <a:pPr>
              <a:buFont typeface="Wingdings" panose="05000000000000000000" pitchFamily="2" charset="2"/>
              <a:buChar char="ü"/>
            </a:pPr>
            <a:r>
              <a:rPr lang="as-IN" sz="2000" dirty="0"/>
              <a:t>সেৱা চাৰ্জ পোষ্টাৰ</a:t>
            </a:r>
          </a:p>
          <a:p>
            <a:pPr>
              <a:buFont typeface="Wingdings" panose="05000000000000000000" pitchFamily="2" charset="2"/>
              <a:buChar char="ü"/>
            </a:pPr>
            <a:r>
              <a:rPr lang="as-IN" sz="2000" dirty="0"/>
              <a:t>অভিযোগৰ কিতাপ</a:t>
            </a:r>
          </a:p>
          <a:p>
            <a:pPr>
              <a:buFont typeface="Wingdings" panose="05000000000000000000" pitchFamily="2" charset="2"/>
              <a:buChar char="ü"/>
            </a:pPr>
            <a:r>
              <a:rPr lang="as-IN" sz="2000" dirty="0"/>
              <a:t>আগবঢ়োৱা সেৱাসমূহ পোষ্টাৰ</a:t>
            </a:r>
          </a:p>
          <a:p>
            <a:pPr>
              <a:buFont typeface="Wingdings" panose="05000000000000000000" pitchFamily="2" charset="2"/>
              <a:buChar char="ü"/>
            </a:pPr>
            <a:r>
              <a:rPr lang="as-IN" sz="2000" dirty="0"/>
              <a:t>প্ৰডাক্ট পোষ্টাৰ – ঋণ আৰু একাউণ্ট</a:t>
            </a:r>
          </a:p>
          <a:p>
            <a:pPr>
              <a:buFont typeface="Wingdings" panose="05000000000000000000" pitchFamily="2" charset="2"/>
              <a:buChar char="ü"/>
            </a:pPr>
            <a:r>
              <a:rPr lang="as-IN" sz="2000" dirty="0"/>
              <a:t>পঞ্জীয়ন – অভিযোগ, ভ্ৰমণ, একাউণ্ট খোলা, লেনদেন</a:t>
            </a:r>
          </a:p>
          <a:p>
            <a:pPr>
              <a:buFont typeface="Wingdings" panose="05000000000000000000" pitchFamily="2" charset="2"/>
              <a:buChar char="ü"/>
            </a:pPr>
            <a:r>
              <a:rPr lang="as-IN" sz="2000" dirty="0"/>
              <a:t>অভিযোগ ডেস্ক ইমেইল আইডি</a:t>
            </a:r>
          </a:p>
          <a:p>
            <a:pPr>
              <a:buFont typeface="Wingdings" panose="05000000000000000000" pitchFamily="2" charset="2"/>
              <a:buChar char="ü"/>
            </a:pPr>
            <a:r>
              <a:rPr lang="as-IN" sz="2000" dirty="0"/>
              <a:t>গ্ৰাহকৰ বাবে ডছ এণ্ড ডন্টছ</a:t>
            </a:r>
            <a:endParaRPr lang="en-IN" sz="2000" dirty="0"/>
          </a:p>
          <a:p>
            <a:pPr>
              <a:buFont typeface="Wingdings" panose="05000000000000000000" pitchFamily="2" charset="2"/>
              <a:buChar char="ü"/>
            </a:pPr>
            <a:endParaRPr lang="fr-FR" sz="2000" dirty="0"/>
          </a:p>
          <a:p>
            <a:pPr marL="0" indent="0" algn="ctr">
              <a:buNone/>
            </a:pPr>
            <a:endParaRPr lang="fr-FR" dirty="0"/>
          </a:p>
          <a:p>
            <a:pPr marL="0" indent="0" algn="ctr">
              <a:buNone/>
            </a:pPr>
            <a:endParaRPr lang="en-US" dirty="0"/>
          </a:p>
        </p:txBody>
      </p:sp>
      <p:sp>
        <p:nvSpPr>
          <p:cNvPr id="8" name="Rectangle 7"/>
          <p:cNvSpPr/>
          <p:nvPr/>
        </p:nvSpPr>
        <p:spPr>
          <a:xfrm>
            <a:off x="17416" y="143896"/>
            <a:ext cx="7284366"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বি চি পইণ্টত বাধ্যতামূলক প্ৰদৰ্শন</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38D09043-9F1F-4FE7-BA18-7C37010E55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9D3F7D8-2884-4E4C-9BA1-619E86F5E22F}"/>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54000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6852"/>
            <a:ext cx="9314916"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বেংকিংৰ মৌলিক নীতি</a:t>
            </a:r>
            <a:endParaRPr lang="en-US" sz="3600" b="1" dirty="0">
              <a:solidFill>
                <a:srgbClr val="FEFEFE"/>
              </a:solidFill>
              <a:latin typeface="Helvetica" charset="0"/>
              <a:ea typeface="Helvetica" charset="0"/>
              <a:cs typeface="Helvetica" charset="0"/>
            </a:endParaRPr>
          </a:p>
        </p:txBody>
      </p:sp>
      <p:sp>
        <p:nvSpPr>
          <p:cNvPr id="5" name="TextBox 3"/>
          <p:cNvSpPr txBox="1"/>
          <p:nvPr/>
        </p:nvSpPr>
        <p:spPr>
          <a:xfrm>
            <a:off x="496389" y="1486099"/>
            <a:ext cx="9314916" cy="2862322"/>
          </a:xfrm>
          <a:prstGeom prst="rect">
            <a:avLst/>
          </a:prstGeom>
          <a:noFill/>
        </p:spPr>
        <p:txBody>
          <a:bodyPr wrap="square" rtlCol="0">
            <a:spAutoFit/>
          </a:bodyPr>
          <a:lstStyle/>
          <a:p>
            <a:pPr>
              <a:buFont typeface="Wingdings" pitchFamily="2" charset="2"/>
              <a:buChar char="ü"/>
            </a:pPr>
            <a:endParaRPr lang="en-IN" sz="2000" dirty="0">
              <a:solidFill>
                <a:srgbClr val="002060"/>
              </a:solidFill>
            </a:endParaRPr>
          </a:p>
          <a:p>
            <a:pPr>
              <a:buFont typeface="Wingdings" pitchFamily="2" charset="2"/>
              <a:buChar char="ü"/>
            </a:pPr>
            <a:r>
              <a:rPr lang="as-IN" sz="2000" dirty="0">
                <a:solidFill>
                  <a:srgbClr val="002060"/>
                </a:solidFill>
              </a:rPr>
              <a:t>বিশ্বাস- গ্ৰাহকৰ আস্থা গঢ়ি তোলা</a:t>
            </a:r>
            <a:endParaRPr lang="en-US" sz="2000" dirty="0">
              <a:solidFill>
                <a:srgbClr val="002060"/>
              </a:solidFill>
            </a:endParaRPr>
          </a:p>
          <a:p>
            <a:pPr>
              <a:buFont typeface="Wingdings" pitchFamily="2" charset="2"/>
              <a:buChar char="ü"/>
            </a:pPr>
            <a:endParaRPr lang="as-IN" sz="2000" dirty="0">
              <a:solidFill>
                <a:srgbClr val="002060"/>
              </a:solidFill>
            </a:endParaRPr>
          </a:p>
          <a:p>
            <a:pPr>
              <a:buFont typeface="Wingdings" pitchFamily="2" charset="2"/>
              <a:buChar char="ü"/>
            </a:pPr>
            <a:r>
              <a:rPr lang="as-IN" sz="2000" dirty="0">
                <a:solidFill>
                  <a:srgbClr val="002060"/>
                </a:solidFill>
              </a:rPr>
              <a:t>গোপনীয়তা – গ্ৰাহকৰ গোপনীয়তা বজাই ৰখা</a:t>
            </a:r>
            <a:endParaRPr lang="en-US" sz="2000" dirty="0">
              <a:solidFill>
                <a:srgbClr val="002060"/>
              </a:solidFill>
            </a:endParaRPr>
          </a:p>
          <a:p>
            <a:pPr>
              <a:buFont typeface="Wingdings" pitchFamily="2" charset="2"/>
              <a:buChar char="ü"/>
            </a:pPr>
            <a:endParaRPr lang="as-IN" sz="2000" dirty="0">
              <a:solidFill>
                <a:srgbClr val="002060"/>
              </a:solidFill>
            </a:endParaRPr>
          </a:p>
          <a:p>
            <a:pPr>
              <a:buFont typeface="Wingdings" pitchFamily="2" charset="2"/>
              <a:buChar char="ü"/>
            </a:pPr>
            <a:r>
              <a:rPr lang="as-IN" sz="2000" dirty="0">
                <a:solidFill>
                  <a:srgbClr val="002060"/>
                </a:solidFill>
              </a:rPr>
              <a:t>সেৱা – গ্ৰাহক সেৱাৰ গুৰুত্ব সৰ্বোচ্চ</a:t>
            </a:r>
            <a:endParaRPr lang="en-US" sz="2000" dirty="0">
              <a:solidFill>
                <a:srgbClr val="002060"/>
              </a:solidFill>
            </a:endParaRPr>
          </a:p>
          <a:p>
            <a:pPr>
              <a:buFont typeface="Wingdings" pitchFamily="2" charset="2"/>
              <a:buChar char="ü"/>
            </a:pPr>
            <a:endParaRPr lang="as-IN" sz="2000" dirty="0">
              <a:solidFill>
                <a:srgbClr val="002060"/>
              </a:solidFill>
            </a:endParaRPr>
          </a:p>
          <a:p>
            <a:pPr>
              <a:buFont typeface="Wingdings" pitchFamily="2" charset="2"/>
              <a:buChar char="ü"/>
            </a:pPr>
            <a:r>
              <a:rPr lang="as-IN" sz="2000" dirty="0">
                <a:solidFill>
                  <a:srgbClr val="002060"/>
                </a:solidFill>
              </a:rPr>
              <a:t>আৰ্থ-সামাজিক কাৰকৰ জ্ঞান</a:t>
            </a:r>
            <a:endParaRPr lang="en-IN" sz="2000" dirty="0">
              <a:solidFill>
                <a:srgbClr val="002060"/>
              </a:solidFill>
            </a:endParaRPr>
          </a:p>
          <a:p>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3AD21A0-3BF2-430E-9143-F22BE1B80BE4}"/>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753" y="1355749"/>
            <a:ext cx="10273553" cy="3785652"/>
          </a:xfrm>
          <a:prstGeom prst="rect">
            <a:avLst/>
          </a:prstGeom>
        </p:spPr>
        <p:txBody>
          <a:bodyPr wrap="square">
            <a:spAutoFit/>
          </a:bodyPr>
          <a:lstStyle/>
          <a:p>
            <a:r>
              <a:rPr lang="en-US" sz="2000" b="1" dirty="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a:p>
            <a:r>
              <a:rPr lang="as-IN" sz="2000" dirty="0">
                <a:solidFill>
                  <a:srgbClr val="000000"/>
                </a:solidFill>
                <a:latin typeface="Calibri" panose="020F0502020204030204" pitchFamily="34" charset="0"/>
              </a:rPr>
              <a:t>কে ৱাই চি হৈছে নথিপত্ৰ, তথ্য বা তথ্যৰ স্বতন্ত্ৰ আৰু নিৰ্ভৰশীল উৎসৰ জৰিয়তে গ্ৰাহকৰ পৰিচয় চিনাক্ত আৰু পৰীক্ষা কৰাৰ উপায়। পৰিচয় পৰীক্ষা কৰাৰ উদ্দেশ্যে:</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as-IN" sz="2000" dirty="0">
                <a:solidFill>
                  <a:srgbClr val="000000"/>
                </a:solidFill>
                <a:latin typeface="Calibri" panose="020F0502020204030204" pitchFamily="34" charset="0"/>
              </a:rPr>
              <a:t>ব্যক্তিগত গ্ৰাহক: বেংকে গ্ৰাহকৰ পৰিচয়ৰ তথ্য, ঠিকনা আৰু শেহতীয়া ফটো লাভ কৰিব। যৌথ ধাৰী আৰু মেণ্ডেট ধাৰীসকলৰ বাবেও একেধৰণৰ তথ্য প্ৰদান কৰিব লাগিব।</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pPr marL="342900" indent="-342900">
              <a:buFontTx/>
              <a:buChar char="-"/>
            </a:pPr>
            <a:r>
              <a:rPr lang="as-IN" sz="2000" dirty="0">
                <a:solidFill>
                  <a:srgbClr val="000000"/>
                </a:solidFill>
                <a:latin typeface="Calibri" panose="020F0502020204030204" pitchFamily="34" charset="0"/>
              </a:rPr>
              <a:t>অ-ব্যক্তিগত গ্ৰাহক: বেংকে সত্তাটোৰ আইনী অৱস্থা, পৰিচালনা ঠিকনা, অনুমোদিত স্বাক্ষৰকাৰী আৰু হিতাধিকাৰীৰ মালিকৰ আইনী অৱস্থা পৰীক্ষা কৰিবলৈ চিনাক্তকৰণ তথ্য লাভ কৰিব।</a:t>
            </a:r>
            <a:r>
              <a:rPr lang="en-US" sz="2000" dirty="0">
                <a:solidFill>
                  <a:srgbClr val="000000"/>
                </a:solidFill>
                <a:latin typeface="Calibri" panose="020F0502020204030204" pitchFamily="34" charset="0"/>
              </a:rPr>
              <a:t> </a:t>
            </a:r>
          </a:p>
          <a:p>
            <a:endParaRPr lang="en-US" sz="2000" dirty="0">
              <a:solidFill>
                <a:srgbClr val="000000"/>
              </a:solidFill>
              <a:latin typeface="Calibri" panose="020F0502020204030204" pitchFamily="34" charset="0"/>
            </a:endParaRPr>
          </a:p>
          <a:p>
            <a:r>
              <a:rPr lang="as-IN" sz="2000" dirty="0">
                <a:solidFill>
                  <a:srgbClr val="000000"/>
                </a:solidFill>
                <a:latin typeface="Calibri" panose="020F0502020204030204" pitchFamily="34" charset="0"/>
              </a:rPr>
              <a:t>গ্ৰাহকে কৰা বা ল’ব বিচৰা নিয়োগ/ব্যৱসায়ৰ প্ৰকৃতি আৰু বেংকত একাউণ্ট খোলাৰ উদ্দেশ্যৰ বিষয়েও তথ্যৰ প্ৰয়োজন।</a:t>
            </a:r>
            <a:r>
              <a:rPr lang="en-US" sz="2000" dirty="0">
                <a:solidFill>
                  <a:srgbClr val="000000"/>
                </a:solidFill>
                <a:latin typeface="Calibri" panose="020F0502020204030204" pitchFamily="34" charset="0"/>
              </a:rPr>
              <a:t> </a:t>
            </a:r>
          </a:p>
        </p:txBody>
      </p:sp>
      <p:sp>
        <p:nvSpPr>
          <p:cNvPr id="7" name="Rectangle 6"/>
          <p:cNvSpPr/>
          <p:nvPr/>
        </p:nvSpPr>
        <p:spPr>
          <a:xfrm>
            <a:off x="0" y="98624"/>
            <a:ext cx="5376783" cy="646331"/>
          </a:xfrm>
          <a:prstGeom prst="rect">
            <a:avLst/>
          </a:prstGeom>
        </p:spPr>
        <p:txBody>
          <a:bodyPr wrap="square">
            <a:spAutoFit/>
          </a:bodyPr>
          <a:lstStyle/>
          <a:p>
            <a:r>
              <a:rPr lang="as-IN" sz="3600" b="1" dirty="0">
                <a:solidFill>
                  <a:schemeClr val="bg1"/>
                </a:solidFill>
                <a:latin typeface="Helvetica" panose="020B0604020202020204" pitchFamily="34" charset="0"/>
                <a:cs typeface="Helvetica" panose="020B0604020202020204" pitchFamily="34" charset="0"/>
              </a:rPr>
              <a:t>কে ৱাই চিৰ গুৰুত্ব</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1" name="Picture 40">
            <a:extLst>
              <a:ext uri="{FF2B5EF4-FFF2-40B4-BE49-F238E27FC236}">
                <a16:creationId xmlns:a16="http://schemas.microsoft.com/office/drawing/2014/main" id="{1CF84811-C5CC-4F7C-A819-1D773D8520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7CE54DF-87F5-4340-85C9-7A7867A5F6B0}"/>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7455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9676"/>
            <a:ext cx="12048565" cy="4708981"/>
          </a:xfrm>
          <a:prstGeom prst="rect">
            <a:avLst/>
          </a:prstGeom>
        </p:spPr>
        <p:txBody>
          <a:bodyPr wrap="square">
            <a:spAutoFit/>
          </a:bodyPr>
          <a:lstStyle/>
          <a:p>
            <a:pPr algn="just">
              <a:defRPr/>
            </a:pPr>
            <a:r>
              <a:rPr lang="as-IN" sz="2000" dirty="0"/>
              <a:t>বেংকসমূহে সাধাৰণতে নিম্নলিখিত চাৰিটা মূল উপাদান অন্তৰ্ভুক্ত কৰি তেওঁলোকৰ কে ৱাই চি নীতিসমূহ ফ্ৰেমৱৰ্ক কৰে:</a:t>
            </a:r>
            <a:endParaRPr lang="en-US" sz="2000" dirty="0"/>
          </a:p>
          <a:p>
            <a:pPr algn="just">
              <a:defRPr/>
            </a:pPr>
            <a:endParaRPr lang="en-IN" sz="2000" dirty="0"/>
          </a:p>
          <a:p>
            <a:pPr algn="just">
              <a:defRPr/>
            </a:pPr>
            <a:r>
              <a:rPr lang="as-IN" sz="2000" b="1" dirty="0"/>
              <a:t>গ্ৰাহক গ্ৰহণ নীতি</a:t>
            </a:r>
            <a:r>
              <a:rPr lang="en-US" sz="2000" dirty="0"/>
              <a:t>; </a:t>
            </a:r>
            <a:r>
              <a:rPr lang="as-IN" sz="2000" dirty="0"/>
              <a:t>কেৱল সেইসকল ক্লায়েণ্টকহে গ্ৰহণ কৰক, যাৰ পৰিচয় ক্লায়েণ্টৰ ৰিস্ক প্ৰফাইলৰ লগত খাপ খোৱাকৈ যথাযথ পৰিশ্ৰম কৰি প্ৰতিষ্ঠা কৰা হয়। য’ত বিনিয়োগকাৰীজন নতুন বিনিয়োগকাৰী, একাউণ্ট খোলাৰ পূৰ্বে কেৱাইচিৰ নথিপত্ৰ আৰু পদ্ধতিসমূহ চলোৱাটো নিশ্চিত কৰাৰ পিছতহে একাউণ্ট খুলিব লাগিব।</a:t>
            </a:r>
            <a:endParaRPr lang="en-US" sz="2000" dirty="0"/>
          </a:p>
          <a:p>
            <a:pPr algn="just">
              <a:defRPr/>
            </a:pPr>
            <a:endParaRPr lang="en-IN" sz="2000" dirty="0"/>
          </a:p>
          <a:p>
            <a:pPr algn="just">
              <a:defRPr/>
            </a:pPr>
            <a:r>
              <a:rPr lang="as-IN" sz="2000" b="1" dirty="0"/>
              <a:t>গ্ৰাহক চিনাক্তকৰণ পদ্ধতি</a:t>
            </a:r>
            <a:r>
              <a:rPr lang="en-US" sz="2000" b="1" dirty="0"/>
              <a:t>;</a:t>
            </a:r>
            <a:r>
              <a:rPr lang="en-US" sz="2000" dirty="0"/>
              <a:t> </a:t>
            </a:r>
            <a:r>
              <a:rPr lang="as-IN" sz="2000" dirty="0"/>
              <a:t>বেংকসমূহে বিভিন্ন পৰ্যায়ত অৰ্থাৎ বেংকিং সম্পৰ্ক স্থাপন কৰাৰ সময়ত গ্ৰহণ কৰিবলগীয়া গ্ৰাহক চিনাক্তকৰণ পদ্ধতিৰ বিষয়ে স্পষ্টকৈ উল্লেখ কৰিব লাগিব</a:t>
            </a:r>
            <a:endParaRPr lang="en-US" sz="2000" dirty="0"/>
          </a:p>
          <a:p>
            <a:pPr algn="just">
              <a:defRPr/>
            </a:pPr>
            <a:endParaRPr lang="en-IN" sz="2000" dirty="0"/>
          </a:p>
          <a:p>
            <a:pPr algn="just">
              <a:defRPr/>
            </a:pPr>
            <a:r>
              <a:rPr lang="as-IN" sz="2000" b="1" dirty="0"/>
              <a:t>লেনদেনৰ নিৰীক্ষণ</a:t>
            </a:r>
            <a:r>
              <a:rPr lang="en-US" sz="2000" dirty="0"/>
              <a:t>: </a:t>
            </a:r>
            <a:r>
              <a:rPr lang="as-IN" sz="2000" dirty="0"/>
              <a:t>লেনদেন নিৰীক্ষণক "সন্দেহজনক লেনদেন চিনাক্ত কৰাৰ বাবে এটা আনুষ্ঠানিক প্ৰক্ৰিয়া আৰু একেটা আভ্যন্তৰীণভাৱে প্ৰতিবেদন কৰাৰ বাবে এটা পদ্ধতি" হিচাপে সংজ্ঞায়িত কৰিব পাৰি</a:t>
            </a:r>
            <a:r>
              <a:rPr lang="en-US" sz="2000" dirty="0"/>
              <a:t> </a:t>
            </a:r>
          </a:p>
          <a:p>
            <a:pPr algn="just">
              <a:defRPr/>
            </a:pPr>
            <a:endParaRPr lang="en-IN" sz="2000" dirty="0"/>
          </a:p>
          <a:p>
            <a:pPr algn="just">
              <a:defRPr/>
            </a:pPr>
            <a:r>
              <a:rPr lang="as-IN" sz="2000" b="1" dirty="0"/>
              <a:t>ৰিস্ক মেনেজমেণ্ট।</a:t>
            </a:r>
            <a:r>
              <a:rPr lang="en-US" sz="2000" b="1" dirty="0"/>
              <a:t> :</a:t>
            </a:r>
            <a:r>
              <a:rPr lang="en-US" sz="2000" dirty="0"/>
              <a:t> </a:t>
            </a:r>
            <a:r>
              <a:rPr lang="as-IN" sz="2000" dirty="0"/>
              <a:t>ফলপ্ৰসূ কে ৱাই চিৰ লগত গ্ৰাহকৰ পৰিচয়, তেওঁলোকৰ আৰ্থিক কাৰ্যকলাপ আৰু তেওঁলোকে সৃষ্টি কৰা বিপদৰ বিষয়ে জনাটো জড়িত হৈ থাকে। লগতে একাউণ্ট খোলাৰ সময়ত আমি আমাৰ </a:t>
            </a:r>
            <a:r>
              <a:rPr lang="en-US" sz="2000" dirty="0"/>
              <a:t>Due Diligence </a:t>
            </a:r>
            <a:r>
              <a:rPr lang="as-IN" sz="2000" dirty="0"/>
              <a:t>কৰাটো নিশ্চিত কৰিব লাগিব।</a:t>
            </a:r>
            <a:endParaRPr lang="en-IN" sz="2000" dirty="0"/>
          </a:p>
        </p:txBody>
      </p:sp>
      <p:sp>
        <p:nvSpPr>
          <p:cNvPr id="3" name="Rectangle 2"/>
          <p:cNvSpPr/>
          <p:nvPr/>
        </p:nvSpPr>
        <p:spPr>
          <a:xfrm>
            <a:off x="17070" y="121926"/>
            <a:ext cx="7475123"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কে ৱাই চি নীতিৰ মূল উপাদানসমূহ</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2F317CDB-555A-447F-A092-239A0835D3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DF845F5-80D0-495F-94E1-3F1BAC3D0612}"/>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03336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6" y="6109763"/>
            <a:ext cx="9280920" cy="421269"/>
          </a:xfrm>
          <a:prstGeom prst="rect">
            <a:avLst/>
          </a:prstGeom>
          <a:ln>
            <a:solidFill>
              <a:schemeClr val="accent1"/>
            </a:solidFill>
          </a:ln>
        </p:spPr>
        <p:txBody>
          <a:bodyPr wrap="square" tIns="0" bIns="0" anchor="ctr">
            <a:spAutoFit/>
          </a:bodyPr>
          <a:lstStyle/>
          <a:p>
            <a:pPr marL="119063" lvl="0" algn="ctr">
              <a:lnSpc>
                <a:spcPct val="90000"/>
              </a:lnSpc>
              <a:spcBef>
                <a:spcPts val="300"/>
              </a:spcBef>
            </a:pPr>
            <a:r>
              <a:rPr lang="as-IN" sz="1500" b="1" u="sng" dirty="0">
                <a:solidFill>
                  <a:srgbClr val="0070C0"/>
                </a:solidFill>
              </a:rPr>
              <a:t>প্ৰতিজন এজেণ্ট / বেংকৰ কৰ্মচাৰী / ব্যৱসায়িক সংবাদদাতা (বি চি) / ব্যৱসায়িক সুবিধা প্ৰদানকাৰী (বিএফ) আধাৰ অনুসৰণ নিশ্চিত কৰাৰ বাবে দায়বদ্ধ</a:t>
            </a:r>
            <a:r>
              <a:rPr lang="en-US" sz="1500" b="1" u="sng" dirty="0">
                <a:solidFill>
                  <a:prstClr val="black"/>
                </a:solidFill>
              </a:rPr>
              <a:t> – </a:t>
            </a:r>
            <a:r>
              <a:rPr lang="as-IN" sz="1500" b="1" u="sng" dirty="0">
                <a:solidFill>
                  <a:srgbClr val="C00000"/>
                </a:solidFill>
              </a:rPr>
              <a:t>যিকোনো অমান্যতাৰ ফলত কঠোৰ ব্যৱস্থা / শাস্তিৰ সন্মুখীন হ'ব পাৰে।</a:t>
            </a:r>
            <a:endParaRPr lang="en-US" sz="1500" b="1" u="sng" dirty="0">
              <a:solidFill>
                <a:srgbClr val="C00000"/>
              </a:solidFill>
            </a:endParaRPr>
          </a:p>
        </p:txBody>
      </p:sp>
      <p:sp>
        <p:nvSpPr>
          <p:cNvPr id="5" name="Rectangle 4"/>
          <p:cNvSpPr/>
          <p:nvPr/>
        </p:nvSpPr>
        <p:spPr>
          <a:xfrm>
            <a:off x="319317" y="1865030"/>
            <a:ext cx="4140000" cy="211398"/>
          </a:xfrm>
          <a:prstGeom prst="rect">
            <a:avLst/>
          </a:prstGeom>
          <a:solidFill>
            <a:srgbClr val="068841"/>
          </a:solidFill>
          <a:ln>
            <a:solidFill>
              <a:srgbClr val="068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solidFill>
                  <a:schemeClr val="bg1"/>
                </a:solidFill>
              </a:rPr>
              <a:t>কৰক</a:t>
            </a:r>
            <a:endParaRPr lang="en-IN" sz="1600" b="1" dirty="0">
              <a:solidFill>
                <a:schemeClr val="bg1"/>
              </a:solidFill>
            </a:endParaRPr>
          </a:p>
        </p:txBody>
      </p:sp>
      <p:sp>
        <p:nvSpPr>
          <p:cNvPr id="6" name="Rectangle 5"/>
          <p:cNvSpPr/>
          <p:nvPr/>
        </p:nvSpPr>
        <p:spPr>
          <a:xfrm>
            <a:off x="4585792" y="1868795"/>
            <a:ext cx="4140000" cy="2151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solidFill>
                  <a:schemeClr val="bg1"/>
                </a:solidFill>
              </a:rPr>
              <a:t>নকৰিব</a:t>
            </a:r>
            <a:endParaRPr lang="en-IN" sz="1600" b="1" dirty="0">
              <a:solidFill>
                <a:schemeClr val="bg1"/>
              </a:solidFill>
            </a:endParaRPr>
          </a:p>
        </p:txBody>
      </p:sp>
      <p:sp>
        <p:nvSpPr>
          <p:cNvPr id="7" name="Rectangle 6"/>
          <p:cNvSpPr/>
          <p:nvPr/>
        </p:nvSpPr>
        <p:spPr>
          <a:xfrm>
            <a:off x="892073" y="2866158"/>
            <a:ext cx="3228647" cy="672430"/>
          </a:xfrm>
          <a:prstGeom prst="rect">
            <a:avLst/>
          </a:prstGeom>
          <a:solidFill>
            <a:srgbClr val="C3F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গ্ৰাহকক জনোৱাৰ...</a:t>
            </a:r>
            <a:r>
              <a:rPr lang="en-IN" sz="1400" dirty="0">
                <a:solidFill>
                  <a:schemeClr val="tx1"/>
                </a:solidFill>
              </a:rPr>
              <a:t> </a:t>
            </a:r>
            <a:r>
              <a:rPr lang="as-IN" sz="1400" b="1" i="1" u="sng" dirty="0">
                <a:solidFill>
                  <a:schemeClr val="tx1"/>
                </a:solidFill>
              </a:rPr>
              <a:t>উদ্দেশ্য</a:t>
            </a:r>
            <a:r>
              <a:rPr lang="en-IN" sz="1400" dirty="0">
                <a:solidFill>
                  <a:schemeClr val="tx1"/>
                </a:solidFill>
              </a:rPr>
              <a:t> </a:t>
            </a:r>
            <a:r>
              <a:rPr lang="as-IN" sz="1400" dirty="0">
                <a:solidFill>
                  <a:schemeClr val="tx1"/>
                </a:solidFill>
              </a:rPr>
              <a:t>আধাৰ লোৱাৰ, </a:t>
            </a:r>
            <a:r>
              <a:rPr lang="en-IN" sz="1400" dirty="0">
                <a:solidFill>
                  <a:schemeClr val="tx1"/>
                </a:solidFill>
              </a:rPr>
              <a:t>in </a:t>
            </a:r>
            <a:r>
              <a:rPr lang="as-IN" sz="1400" b="1" i="1" u="sng" dirty="0">
                <a:solidFill>
                  <a:srgbClr val="C00000"/>
                </a:solidFill>
              </a:rPr>
              <a:t>স্থানীয় ভাষা</a:t>
            </a:r>
            <a:r>
              <a:rPr lang="en-IN" sz="1400" b="1" i="1" dirty="0">
                <a:solidFill>
                  <a:srgbClr val="C00000"/>
                </a:solidFill>
              </a:rPr>
              <a:t> </a:t>
            </a:r>
            <a:r>
              <a:rPr lang="as-IN" sz="1400" dirty="0">
                <a:solidFill>
                  <a:schemeClr val="tx1"/>
                </a:solidFill>
              </a:rPr>
              <a:t>গ্ৰাহকৰ বাবে বুজিব পৰা</a:t>
            </a:r>
            <a:r>
              <a:rPr lang="en-IN" sz="1400" dirty="0">
                <a:solidFill>
                  <a:schemeClr val="tx1"/>
                </a:solidFill>
              </a:rPr>
              <a:t> </a:t>
            </a:r>
          </a:p>
        </p:txBody>
      </p:sp>
      <p:sp>
        <p:nvSpPr>
          <p:cNvPr id="8" name="Rectangle 7"/>
          <p:cNvSpPr/>
          <p:nvPr/>
        </p:nvSpPr>
        <p:spPr>
          <a:xfrm>
            <a:off x="908044" y="2123990"/>
            <a:ext cx="3228647" cy="672430"/>
          </a:xfrm>
          <a:prstGeom prst="rect">
            <a:avLst/>
          </a:prstGeom>
          <a:solidFill>
            <a:srgbClr val="9FFBC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আধাৰ দিলেহে গ্ৰহণ কৰক</a:t>
            </a:r>
            <a:r>
              <a:rPr lang="en-IN" sz="1400" dirty="0">
                <a:solidFill>
                  <a:schemeClr val="tx1"/>
                </a:solidFill>
              </a:rPr>
              <a:t> </a:t>
            </a:r>
            <a:r>
              <a:rPr lang="as-IN" sz="1400" b="1" i="1" u="sng" dirty="0">
                <a:solidFill>
                  <a:schemeClr val="tx1"/>
                </a:solidFill>
              </a:rPr>
              <a:t>স্বেচ্ছাই</a:t>
            </a:r>
            <a:r>
              <a:rPr lang="en-IN" sz="1400" dirty="0">
                <a:solidFill>
                  <a:schemeClr val="tx1"/>
                </a:solidFill>
              </a:rPr>
              <a:t> </a:t>
            </a:r>
            <a:r>
              <a:rPr lang="as-IN" sz="1400" dirty="0">
                <a:solidFill>
                  <a:schemeClr val="tx1"/>
                </a:solidFill>
              </a:rPr>
              <a:t>গ্ৰাহকৰ পোষ্ট অফাৰৰ দ্বাৰা</a:t>
            </a:r>
            <a:r>
              <a:rPr lang="en-IN" sz="1400" dirty="0">
                <a:solidFill>
                  <a:schemeClr val="tx1"/>
                </a:solidFill>
              </a:rPr>
              <a:t> </a:t>
            </a:r>
            <a:r>
              <a:rPr lang="as-IN" sz="1400" b="1" i="1" u="sng" dirty="0">
                <a:solidFill>
                  <a:srgbClr val="C00000"/>
                </a:solidFill>
              </a:rPr>
              <a:t>বিকল্প</a:t>
            </a:r>
            <a:r>
              <a:rPr lang="en-IN" sz="1400" b="1" i="1" u="sng" dirty="0">
                <a:solidFill>
                  <a:srgbClr val="C00000"/>
                </a:solidFill>
              </a:rPr>
              <a:t>*</a:t>
            </a:r>
            <a:r>
              <a:rPr lang="en-IN" sz="1400" dirty="0">
                <a:solidFill>
                  <a:schemeClr val="tx1"/>
                </a:solidFill>
              </a:rPr>
              <a:t> </a:t>
            </a:r>
          </a:p>
        </p:txBody>
      </p:sp>
      <p:sp>
        <p:nvSpPr>
          <p:cNvPr id="9" name="Rectangle 8"/>
          <p:cNvSpPr/>
          <p:nvPr/>
        </p:nvSpPr>
        <p:spPr>
          <a:xfrm>
            <a:off x="896014" y="3609813"/>
            <a:ext cx="3228647" cy="672430"/>
          </a:xfrm>
          <a:prstGeom prst="rect">
            <a:avLst/>
          </a:prstGeom>
          <a:solidFill>
            <a:srgbClr val="DAF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অৱগত কৰক আৰু সংগ্ৰহ কৰক</a:t>
            </a:r>
            <a:r>
              <a:rPr lang="en-IN" sz="1400" dirty="0">
                <a:solidFill>
                  <a:schemeClr val="tx1"/>
                </a:solidFill>
              </a:rPr>
              <a:t> </a:t>
            </a:r>
            <a:r>
              <a:rPr lang="as-IN" sz="1400" b="1" i="1" u="sng" dirty="0">
                <a:solidFill>
                  <a:schemeClr val="tx1"/>
                </a:solidFill>
              </a:rPr>
              <a:t>গ্ৰাহকৰ সন্মতি</a:t>
            </a:r>
            <a:r>
              <a:rPr lang="en-IN" sz="1400" dirty="0">
                <a:solidFill>
                  <a:schemeClr val="tx1"/>
                </a:solidFill>
              </a:rPr>
              <a:t> </a:t>
            </a:r>
            <a:r>
              <a:rPr lang="as-IN" sz="1400" b="1" i="1" u="sng" dirty="0">
                <a:solidFill>
                  <a:srgbClr val="C00000"/>
                </a:solidFill>
              </a:rPr>
              <a:t>স্বেচ্ছামূলকভাৱে জমা দিয়াৰ আগতে</a:t>
            </a:r>
            <a:r>
              <a:rPr lang="en-IN" sz="1400" b="1" i="1" u="sng" dirty="0">
                <a:solidFill>
                  <a:srgbClr val="C00000"/>
                </a:solidFill>
              </a:rPr>
              <a:t> </a:t>
            </a:r>
            <a:r>
              <a:rPr lang="as-IN" sz="1400" dirty="0">
                <a:solidFill>
                  <a:schemeClr val="tx1"/>
                </a:solidFill>
              </a:rPr>
              <a:t>আধাৰৰ।</a:t>
            </a:r>
            <a:endParaRPr lang="en-IN" sz="1400" dirty="0">
              <a:solidFill>
                <a:schemeClr val="tx1"/>
              </a:solidFill>
            </a:endParaRPr>
          </a:p>
        </p:txBody>
      </p:sp>
      <p:sp>
        <p:nvSpPr>
          <p:cNvPr id="10" name="Rectangle 9"/>
          <p:cNvSpPr/>
          <p:nvPr/>
        </p:nvSpPr>
        <p:spPr>
          <a:xfrm>
            <a:off x="896014" y="4360212"/>
            <a:ext cx="3228647" cy="672430"/>
          </a:xfrm>
          <a:prstGeom prst="rect">
            <a:avLst/>
          </a:prstGeom>
          <a:solidFill>
            <a:srgbClr val="DFFDE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আধাৰ কেৱল ৰাইজৰ বাবেহে ব্যৱহাৰ কৰিব লাগে</a:t>
            </a:r>
            <a:r>
              <a:rPr lang="en-IN" sz="1400" dirty="0">
                <a:solidFill>
                  <a:schemeClr val="tx1"/>
                </a:solidFill>
              </a:rPr>
              <a:t> </a:t>
            </a:r>
            <a:r>
              <a:rPr lang="as-IN" sz="1400" b="1" i="1" u="sng" dirty="0">
                <a:solidFill>
                  <a:srgbClr val="C00000"/>
                </a:solidFill>
              </a:rPr>
              <a:t>উদ্দেশ্য অৱগত</a:t>
            </a:r>
            <a:r>
              <a:rPr lang="en-IN" sz="1400" dirty="0">
                <a:solidFill>
                  <a:schemeClr val="tx1"/>
                </a:solidFill>
              </a:rPr>
              <a:t> </a:t>
            </a:r>
            <a:r>
              <a:rPr lang="as-IN" sz="1400" dirty="0">
                <a:solidFill>
                  <a:schemeClr val="tx1"/>
                </a:solidFill>
              </a:rPr>
              <a:t>গ্ৰাহকক</a:t>
            </a:r>
            <a:endParaRPr lang="en-IN" sz="1400" dirty="0">
              <a:solidFill>
                <a:schemeClr val="tx1"/>
              </a:solidFill>
            </a:endParaRPr>
          </a:p>
        </p:txBody>
      </p:sp>
      <p:sp>
        <p:nvSpPr>
          <p:cNvPr id="11" name="Rectangle 10"/>
          <p:cNvSpPr/>
          <p:nvPr/>
        </p:nvSpPr>
        <p:spPr>
          <a:xfrm>
            <a:off x="902622" y="5071242"/>
            <a:ext cx="3228647" cy="672430"/>
          </a:xfrm>
          <a:prstGeom prst="rect">
            <a:avLst/>
          </a:prstGeom>
          <a:solidFill>
            <a:srgbClr val="E7FD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dirty="0">
                <a:solidFill>
                  <a:schemeClr val="tx1"/>
                </a:solidFill>
              </a:rPr>
              <a:t>সদায়</a:t>
            </a:r>
            <a:r>
              <a:rPr lang="en-IN" sz="1400" dirty="0">
                <a:solidFill>
                  <a:schemeClr val="tx1"/>
                </a:solidFill>
              </a:rPr>
              <a:t> </a:t>
            </a:r>
            <a:r>
              <a:rPr lang="as-IN" sz="1400" b="1" i="1" u="sng" dirty="0">
                <a:solidFill>
                  <a:srgbClr val="C00000"/>
                </a:solidFill>
              </a:rPr>
              <a:t>গোপনীয়তা নিশ্চিত কৰক</a:t>
            </a:r>
            <a:r>
              <a:rPr lang="en-IN" sz="1400" b="1" i="1" u="sng" dirty="0">
                <a:solidFill>
                  <a:srgbClr val="C00000"/>
                </a:solidFill>
              </a:rPr>
              <a:t>  </a:t>
            </a:r>
            <a:r>
              <a:rPr lang="as-IN" sz="1400" dirty="0">
                <a:solidFill>
                  <a:schemeClr val="tx1"/>
                </a:solidFill>
              </a:rPr>
              <a:t>গ্ৰাহকৰ আধাৰ তথ্যৰ।</a:t>
            </a:r>
            <a:endParaRPr lang="en-IN" sz="1400" dirty="0">
              <a:solidFill>
                <a:schemeClr val="tx1"/>
              </a:solidFill>
            </a:endParaRPr>
          </a:p>
        </p:txBody>
      </p:sp>
      <p:sp>
        <p:nvSpPr>
          <p:cNvPr id="12" name="Rectangle 11"/>
          <p:cNvSpPr/>
          <p:nvPr/>
        </p:nvSpPr>
        <p:spPr>
          <a:xfrm>
            <a:off x="5498159" y="2838453"/>
            <a:ext cx="3228647" cy="672430"/>
          </a:xfrm>
          <a:prstGeom prst="rect">
            <a:avLst/>
          </a:prstGeom>
          <a:solidFill>
            <a:srgbClr val="FFD5D5">
              <a:alpha val="8470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300" b="1" u="sng" dirty="0">
                <a:solidFill>
                  <a:schemeClr val="tx1"/>
                </a:solidFill>
              </a:rPr>
              <a:t>কেতিয়াও সংৰক্ষণ নকৰিব</a:t>
            </a:r>
            <a:r>
              <a:rPr lang="en-IN" sz="1300" b="1" dirty="0">
                <a:solidFill>
                  <a:schemeClr val="tx1"/>
                </a:solidFill>
              </a:rPr>
              <a:t> </a:t>
            </a:r>
            <a:r>
              <a:rPr lang="as-IN" sz="1300" b="1" i="1" u="sng" dirty="0">
                <a:solidFill>
                  <a:srgbClr val="0070C0"/>
                </a:solidFill>
              </a:rPr>
              <a:t>আধাৰ কপি</a:t>
            </a:r>
            <a:r>
              <a:rPr lang="en-US" sz="1300" b="1" i="1" u="sng" dirty="0">
                <a:solidFill>
                  <a:srgbClr val="0070C0"/>
                </a:solidFill>
              </a:rPr>
              <a:t> </a:t>
            </a:r>
            <a:r>
              <a:rPr lang="en-IN" sz="1300" b="1" i="1" u="sng" dirty="0">
                <a:solidFill>
                  <a:srgbClr val="0070C0"/>
                </a:solidFill>
              </a:rPr>
              <a:t> </a:t>
            </a:r>
            <a:r>
              <a:rPr lang="en-IN" sz="1300" dirty="0">
                <a:solidFill>
                  <a:schemeClr val="tx1"/>
                </a:solidFill>
              </a:rPr>
              <a:t> </a:t>
            </a:r>
            <a:r>
              <a:rPr lang="as-IN" sz="1300" dirty="0">
                <a:solidFill>
                  <a:schemeClr val="tx1"/>
                </a:solidFill>
              </a:rPr>
              <a:t>সমূহ শাখা, লেপটপ / ডেস্কটপ, মোবাইল ফোন বা যিকোনো পৰ্টেবল সংৰক্ষণ ডিভাইচত।</a:t>
            </a:r>
            <a:r>
              <a:rPr lang="en-IN" sz="1300" dirty="0">
                <a:solidFill>
                  <a:schemeClr val="tx1"/>
                </a:solidFill>
              </a:rPr>
              <a:t> </a:t>
            </a:r>
          </a:p>
        </p:txBody>
      </p:sp>
      <p:sp>
        <p:nvSpPr>
          <p:cNvPr id="13" name="Rectangle 12"/>
          <p:cNvSpPr/>
          <p:nvPr/>
        </p:nvSpPr>
        <p:spPr>
          <a:xfrm>
            <a:off x="5498158" y="2129496"/>
            <a:ext cx="3228647" cy="672430"/>
          </a:xfrm>
          <a:prstGeom prst="rect">
            <a:avLst/>
          </a:prstGeom>
          <a:solidFill>
            <a:srgbClr val="FFD5D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কেতিয়াও শ্বেয়াৰ নকৰিব</a:t>
            </a:r>
            <a:r>
              <a:rPr lang="en-IN" sz="1400" b="1" u="sng" dirty="0">
                <a:solidFill>
                  <a:schemeClr val="tx1"/>
                </a:solidFill>
              </a:rPr>
              <a:t> </a:t>
            </a:r>
            <a:r>
              <a:rPr lang="as-IN" sz="1400" dirty="0">
                <a:solidFill>
                  <a:schemeClr val="tx1"/>
                </a:solidFill>
              </a:rPr>
              <a:t>গ্ৰাহকৰ আধাৰ তথ্য যিকোনো</a:t>
            </a:r>
            <a:r>
              <a:rPr lang="en-IN" sz="1400" dirty="0">
                <a:solidFill>
                  <a:schemeClr val="tx1"/>
                </a:solidFill>
              </a:rPr>
              <a:t> </a:t>
            </a:r>
            <a:r>
              <a:rPr lang="as-IN" sz="1400" b="1" i="1" u="sng" dirty="0">
                <a:solidFill>
                  <a:srgbClr val="0070C0"/>
                </a:solidFill>
              </a:rPr>
              <a:t>তৃতীয় পক্ষৰ</a:t>
            </a:r>
            <a:r>
              <a:rPr lang="en-IN" sz="1400" b="1" i="1" u="sng" dirty="0">
                <a:solidFill>
                  <a:srgbClr val="0070C0"/>
                </a:solidFill>
              </a:rPr>
              <a:t>  </a:t>
            </a:r>
            <a:r>
              <a:rPr lang="as-IN" sz="1400" dirty="0">
                <a:solidFill>
                  <a:schemeClr val="tx1"/>
                </a:solidFill>
              </a:rPr>
              <a:t>অথবা</a:t>
            </a:r>
            <a:r>
              <a:rPr lang="en-IN" sz="1400" dirty="0">
                <a:solidFill>
                  <a:schemeClr val="tx1"/>
                </a:solidFill>
              </a:rPr>
              <a:t> </a:t>
            </a:r>
            <a:r>
              <a:rPr lang="as-IN" sz="1400" b="1" i="1" u="sng" dirty="0">
                <a:solidFill>
                  <a:srgbClr val="0070C0"/>
                </a:solidFill>
              </a:rPr>
              <a:t>ই-মেইল, ফোন আদিৰ জৰিয়তে।</a:t>
            </a:r>
            <a:endParaRPr lang="en-IN" sz="1400" b="1" i="1" u="sng" dirty="0">
              <a:solidFill>
                <a:srgbClr val="0070C0"/>
              </a:solidFill>
            </a:endParaRPr>
          </a:p>
        </p:txBody>
      </p:sp>
      <p:sp>
        <p:nvSpPr>
          <p:cNvPr id="14" name="Rectangle 13"/>
          <p:cNvSpPr/>
          <p:nvPr/>
        </p:nvSpPr>
        <p:spPr>
          <a:xfrm>
            <a:off x="5498158" y="3549526"/>
            <a:ext cx="3228647" cy="813640"/>
          </a:xfrm>
          <a:prstGeom prst="rect">
            <a:avLst/>
          </a:prstGeom>
          <a:solidFill>
            <a:srgbClr val="FFE7E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কেতিয়াও অনুৰোধ নকৰিব</a:t>
            </a:r>
            <a:r>
              <a:rPr lang="en-IN" sz="1400" b="1" u="sng" dirty="0">
                <a:solidFill>
                  <a:schemeClr val="tx1"/>
                </a:solidFill>
              </a:rPr>
              <a:t> </a:t>
            </a:r>
            <a:r>
              <a:rPr lang="as-IN" sz="1400" dirty="0">
                <a:solidFill>
                  <a:schemeClr val="tx1"/>
                </a:solidFill>
              </a:rPr>
              <a:t>গ্ৰাহকক ইমেইল বা...</a:t>
            </a:r>
            <a:r>
              <a:rPr lang="en-IN" sz="1400" dirty="0">
                <a:solidFill>
                  <a:schemeClr val="tx1"/>
                </a:solidFill>
              </a:rPr>
              <a:t> </a:t>
            </a:r>
            <a:r>
              <a:rPr lang="as-IN" sz="1400" u="sng" dirty="0">
                <a:solidFill>
                  <a:schemeClr val="tx1"/>
                </a:solidFill>
              </a:rPr>
              <a:t>হোৱাটছএপ, ফেচবুক আদিৰ দৰে অসুৰক্ষিত ছ’চিয়েল মিডিয়া প্লেটফৰ্ম।</a:t>
            </a:r>
            <a:endParaRPr lang="en-IN" sz="1400" u="sng" dirty="0">
              <a:solidFill>
                <a:schemeClr val="tx1"/>
              </a:solidFill>
            </a:endParaRPr>
          </a:p>
        </p:txBody>
      </p:sp>
      <p:sp>
        <p:nvSpPr>
          <p:cNvPr id="15" name="Rectangle 14"/>
          <p:cNvSpPr/>
          <p:nvPr/>
        </p:nvSpPr>
        <p:spPr>
          <a:xfrm>
            <a:off x="5498157" y="4404826"/>
            <a:ext cx="3228647" cy="672430"/>
          </a:xfrm>
          <a:prstGeom prst="rect">
            <a:avLst/>
          </a:prstGeom>
          <a:solidFill>
            <a:srgbClr val="FFEF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400" b="1" u="sng" dirty="0">
                <a:solidFill>
                  <a:schemeClr val="tx1"/>
                </a:solidFill>
              </a:rPr>
              <a:t>কেতিয়াও অতিৰিক্ত আধাৰ কপি লাভ নকৰিব</a:t>
            </a:r>
            <a:r>
              <a:rPr lang="en-IN" sz="1400" dirty="0">
                <a:solidFill>
                  <a:schemeClr val="tx1"/>
                </a:solidFill>
              </a:rPr>
              <a:t> </a:t>
            </a:r>
            <a:r>
              <a:rPr lang="as-IN" sz="1400" dirty="0">
                <a:solidFill>
                  <a:schemeClr val="tx1"/>
                </a:solidFill>
              </a:rPr>
              <a:t>গ্ৰাহকৰ পৰা।</a:t>
            </a:r>
            <a:endParaRPr lang="en-IN" sz="1400" dirty="0">
              <a:solidFill>
                <a:schemeClr val="tx1"/>
              </a:solidFill>
            </a:endParaRPr>
          </a:p>
        </p:txBody>
      </p:sp>
      <p:sp>
        <p:nvSpPr>
          <p:cNvPr id="16" name="Rectangle 15"/>
          <p:cNvSpPr/>
          <p:nvPr/>
        </p:nvSpPr>
        <p:spPr>
          <a:xfrm>
            <a:off x="5498156" y="5114313"/>
            <a:ext cx="3228647" cy="672430"/>
          </a:xfrm>
          <a:prstGeom prst="rect">
            <a:avLst/>
          </a:prstGeom>
          <a:solidFill>
            <a:srgbClr val="FFF3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 </a:t>
            </a:r>
            <a:r>
              <a:rPr lang="as-IN" sz="1400" b="1" u="sng" dirty="0">
                <a:solidFill>
                  <a:schemeClr val="tx1"/>
                </a:solidFill>
              </a:rPr>
              <a:t>কেতিয়াও ৰাজহুৱাভাৱে প্ৰকাশ, প্ৰদৰ্শন, স্থানান্তৰ বা পোষ্ট নকৰিব</a:t>
            </a:r>
            <a:r>
              <a:rPr lang="en-IN" sz="1400" b="1" u="sng" dirty="0">
                <a:solidFill>
                  <a:schemeClr val="tx1"/>
                </a:solidFill>
              </a:rPr>
              <a:t> </a:t>
            </a:r>
            <a:r>
              <a:rPr lang="as-IN" sz="1400" dirty="0">
                <a:solidFill>
                  <a:schemeClr val="tx1"/>
                </a:solidFill>
              </a:rPr>
              <a:t>গ্ৰাহকৰ আধাৰ সবিশেষ।</a:t>
            </a:r>
            <a:endParaRPr lang="en-IN" sz="1400" dirty="0">
              <a:solidFill>
                <a:schemeClr val="tx1"/>
              </a:solidFill>
            </a:endParaRPr>
          </a:p>
        </p:txBody>
      </p:sp>
      <p:sp>
        <p:nvSpPr>
          <p:cNvPr id="17" name="Oval 16"/>
          <p:cNvSpPr/>
          <p:nvPr/>
        </p:nvSpPr>
        <p:spPr>
          <a:xfrm>
            <a:off x="307285" y="219223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1</a:t>
            </a:r>
          </a:p>
        </p:txBody>
      </p:sp>
      <p:sp>
        <p:nvSpPr>
          <p:cNvPr id="18" name="Oval 17"/>
          <p:cNvSpPr/>
          <p:nvPr/>
        </p:nvSpPr>
        <p:spPr>
          <a:xfrm>
            <a:off x="4886582" y="2192449"/>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1</a:t>
            </a:r>
          </a:p>
        </p:txBody>
      </p:sp>
      <p:sp>
        <p:nvSpPr>
          <p:cNvPr id="19" name="Rectangle 18"/>
          <p:cNvSpPr/>
          <p:nvPr/>
        </p:nvSpPr>
        <p:spPr>
          <a:xfrm>
            <a:off x="255621" y="5784899"/>
            <a:ext cx="8779804"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n-IN" sz="1400" i="1" dirty="0">
                <a:solidFill>
                  <a:schemeClr val="tx1"/>
                </a:solidFill>
              </a:rPr>
              <a:t>* </a:t>
            </a:r>
            <a:r>
              <a:rPr lang="as-IN" sz="1400" b="1" i="1" u="sng" dirty="0">
                <a:solidFill>
                  <a:schemeClr val="tx1"/>
                </a:solidFill>
              </a:rPr>
              <a:t>টোকা </a:t>
            </a:r>
            <a:r>
              <a:rPr lang="en-IN" sz="1400" b="1" i="1" dirty="0">
                <a:solidFill>
                  <a:schemeClr val="tx1"/>
                </a:solidFill>
              </a:rPr>
              <a:t>: </a:t>
            </a:r>
            <a:r>
              <a:rPr lang="as-IN" sz="1400" i="1" dirty="0">
                <a:solidFill>
                  <a:schemeClr val="tx1"/>
                </a:solidFill>
              </a:rPr>
              <a:t>প্ৰচলিত নিৰ্দেশনা অনুসৰি কে ৱাই চি বিকল্প গ্ৰাহকক আগবঢ়াব লাগে।</a:t>
            </a:r>
            <a:endParaRPr lang="en-IN" sz="1400" i="1" dirty="0">
              <a:solidFill>
                <a:schemeClr val="tx1"/>
              </a:solidFill>
            </a:endParaRPr>
          </a:p>
        </p:txBody>
      </p:sp>
      <p:sp>
        <p:nvSpPr>
          <p:cNvPr id="20" name="Oval 19"/>
          <p:cNvSpPr/>
          <p:nvPr/>
        </p:nvSpPr>
        <p:spPr>
          <a:xfrm>
            <a:off x="307285" y="29573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2</a:t>
            </a:r>
          </a:p>
        </p:txBody>
      </p:sp>
      <p:sp>
        <p:nvSpPr>
          <p:cNvPr id="21" name="Oval 20"/>
          <p:cNvSpPr/>
          <p:nvPr/>
        </p:nvSpPr>
        <p:spPr>
          <a:xfrm>
            <a:off x="307285" y="3691620"/>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3</a:t>
            </a:r>
          </a:p>
        </p:txBody>
      </p:sp>
      <p:sp>
        <p:nvSpPr>
          <p:cNvPr id="22" name="Oval 21"/>
          <p:cNvSpPr/>
          <p:nvPr/>
        </p:nvSpPr>
        <p:spPr>
          <a:xfrm>
            <a:off x="307285" y="4437153"/>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4</a:t>
            </a:r>
          </a:p>
        </p:txBody>
      </p:sp>
      <p:sp>
        <p:nvSpPr>
          <p:cNvPr id="23" name="Oval 22"/>
          <p:cNvSpPr/>
          <p:nvPr/>
        </p:nvSpPr>
        <p:spPr>
          <a:xfrm>
            <a:off x="307285" y="5134541"/>
            <a:ext cx="500564" cy="490039"/>
          </a:xfrm>
          <a:prstGeom prst="ellipse">
            <a:avLst/>
          </a:prstGeom>
          <a:solidFill>
            <a:srgbClr val="DFFDED"/>
          </a:solidFill>
          <a:ln>
            <a:solidFill>
              <a:srgbClr val="09C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accent6">
                    <a:lumMod val="50000"/>
                  </a:schemeClr>
                </a:solidFill>
                <a:latin typeface="Arial Rounded MT Bold" panose="020F0704030504030204" pitchFamily="34" charset="0"/>
              </a:rPr>
              <a:t>5</a:t>
            </a:r>
          </a:p>
        </p:txBody>
      </p:sp>
      <p:sp>
        <p:nvSpPr>
          <p:cNvPr id="24" name="Oval 23"/>
          <p:cNvSpPr/>
          <p:nvPr/>
        </p:nvSpPr>
        <p:spPr>
          <a:xfrm>
            <a:off x="4886582" y="29563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2</a:t>
            </a:r>
          </a:p>
        </p:txBody>
      </p:sp>
      <p:sp>
        <p:nvSpPr>
          <p:cNvPr id="25" name="Oval 24"/>
          <p:cNvSpPr/>
          <p:nvPr/>
        </p:nvSpPr>
        <p:spPr>
          <a:xfrm>
            <a:off x="4917405" y="3689925"/>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3</a:t>
            </a:r>
          </a:p>
        </p:txBody>
      </p:sp>
      <p:sp>
        <p:nvSpPr>
          <p:cNvPr id="26" name="Oval 25"/>
          <p:cNvSpPr/>
          <p:nvPr/>
        </p:nvSpPr>
        <p:spPr>
          <a:xfrm>
            <a:off x="4917405" y="4433323"/>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4</a:t>
            </a:r>
          </a:p>
        </p:txBody>
      </p:sp>
      <p:sp>
        <p:nvSpPr>
          <p:cNvPr id="27" name="Oval 26"/>
          <p:cNvSpPr/>
          <p:nvPr/>
        </p:nvSpPr>
        <p:spPr>
          <a:xfrm>
            <a:off x="4917405" y="5139284"/>
            <a:ext cx="500400" cy="489600"/>
          </a:xfrm>
          <a:prstGeom prst="ellipse">
            <a:avLst/>
          </a:prstGeom>
          <a:solidFill>
            <a:srgbClr val="FFEFE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C00000"/>
                </a:solidFill>
                <a:latin typeface="Arial Rounded MT Bold" panose="020F0704030504030204" pitchFamily="34" charset="0"/>
              </a:rPr>
              <a:t>5</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b="78076"/>
          <a:stretch/>
        </p:blipFill>
        <p:spPr>
          <a:xfrm>
            <a:off x="1780493" y="914400"/>
            <a:ext cx="5637189" cy="636486"/>
          </a:xfrm>
          <a:prstGeom prst="rect">
            <a:avLst/>
          </a:prstGeom>
          <a:ln>
            <a:solidFill>
              <a:srgbClr val="002060"/>
            </a:solidFill>
          </a:ln>
        </p:spPr>
      </p:pic>
      <p:sp>
        <p:nvSpPr>
          <p:cNvPr id="29" name="Rectangle 28"/>
          <p:cNvSpPr/>
          <p:nvPr/>
        </p:nvSpPr>
        <p:spPr>
          <a:xfrm>
            <a:off x="1057136" y="1558328"/>
            <a:ext cx="7256036" cy="2533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s-IN" b="1" u="sng" dirty="0">
                <a:solidFill>
                  <a:srgbClr val="7030A0"/>
                </a:solidFill>
              </a:rPr>
              <a:t>গ্ৰাহকৰ আধাৰ চম্ভালাৰ সময়ত ল'বলগীয়া গুৰুত্বপূৰ্ণ সাৱধানতা।</a:t>
            </a:r>
            <a:endParaRPr lang="en-IN" b="1" u="sng" dirty="0">
              <a:solidFill>
                <a:srgbClr val="7030A0"/>
              </a:solidFill>
            </a:endParaRPr>
          </a:p>
        </p:txBody>
      </p:sp>
      <p:sp>
        <p:nvSpPr>
          <p:cNvPr id="30" name="TextBox 3"/>
          <p:cNvSpPr txBox="1"/>
          <p:nvPr/>
        </p:nvSpPr>
        <p:spPr>
          <a:xfrm>
            <a:off x="0" y="86692"/>
            <a:ext cx="9314916"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আধাৰ অনুসৰণ</a:t>
            </a:r>
            <a:endParaRPr lang="en-US" sz="3600" b="1" dirty="0">
              <a:solidFill>
                <a:srgbClr val="FEFEFE"/>
              </a:solidFill>
              <a:latin typeface="Helvetica" charset="0"/>
              <a:ea typeface="Helvetica" charset="0"/>
              <a:cs typeface="Helvetica" charset="0"/>
            </a:endParaRPr>
          </a:p>
        </p:txBody>
      </p:sp>
      <p:pic>
        <p:nvPicPr>
          <p:cNvPr id="32" name="Picture 40">
            <a:extLst>
              <a:ext uri="{FF2B5EF4-FFF2-40B4-BE49-F238E27FC236}">
                <a16:creationId xmlns:a16="http://schemas.microsoft.com/office/drawing/2014/main" id="{F8983555-FE6D-4807-A25D-F1ED1DF83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F061559D-2F31-4B3E-A59F-A50D4A537CA3}"/>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1C4E7C-7750-4241-9BB7-8430DD73A3A7}"/>
              </a:ext>
            </a:extLst>
          </p:cNvPr>
          <p:cNvGrpSpPr/>
          <p:nvPr/>
        </p:nvGrpSpPr>
        <p:grpSpPr>
          <a:xfrm>
            <a:off x="-3743" y="-472926"/>
            <a:ext cx="13170260" cy="7354739"/>
            <a:chOff x="-3743" y="-472926"/>
            <a:chExt cx="13170260" cy="7354739"/>
          </a:xfrm>
        </p:grpSpPr>
        <p:grpSp>
          <p:nvGrpSpPr>
            <p:cNvPr id="5" name="Group 46"/>
            <p:cNvGrpSpPr/>
            <p:nvPr/>
          </p:nvGrpSpPr>
          <p:grpSpPr>
            <a:xfrm>
              <a:off x="-3743" y="-472926"/>
              <a:ext cx="13170260" cy="7308611"/>
              <a:chOff x="-3743" y="-472926"/>
              <a:chExt cx="13170260" cy="7308611"/>
            </a:xfrm>
          </p:grpSpPr>
          <p:cxnSp>
            <p:nvCxnSpPr>
              <p:cNvPr id="7" name="Straight Connector 6"/>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TextBox 3"/>
              <p:cNvSpPr txBox="1"/>
              <p:nvPr/>
            </p:nvSpPr>
            <p:spPr>
              <a:xfrm>
                <a:off x="0" y="122788"/>
                <a:ext cx="9314916"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এইচ ডি এফ চি বেংকৰ বিষয়ে</a:t>
                </a:r>
                <a:endParaRPr lang="en-US" sz="3600" b="1" dirty="0">
                  <a:solidFill>
                    <a:srgbClr val="FEFEFE"/>
                  </a:solidFill>
                  <a:latin typeface="Helvetica" charset="0"/>
                  <a:ea typeface="Helvetica" charset="0"/>
                  <a:cs typeface="Helvetica" charset="0"/>
                </a:endParaRPr>
              </a:p>
            </p:txBody>
          </p:sp>
          <p:sp>
            <p:nvSpPr>
              <p:cNvPr id="9"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5"/>
              <p:cNvGrpSpPr/>
              <p:nvPr/>
            </p:nvGrpSpPr>
            <p:grpSpPr>
              <a:xfrm>
                <a:off x="1319420" y="1927317"/>
                <a:ext cx="775936" cy="778387"/>
                <a:chOff x="1369977" y="2580732"/>
                <a:chExt cx="646771" cy="648815"/>
              </a:xfrm>
            </p:grpSpPr>
            <p:sp>
              <p:nvSpPr>
                <p:cNvPr id="44" name="Oval 43"/>
                <p:cNvSpPr/>
                <p:nvPr/>
              </p:nvSpPr>
              <p:spPr>
                <a:xfrm>
                  <a:off x="1369977" y="2580732"/>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7"/>
                <p:cNvPicPr>
                  <a:picLocks noChangeAspect="1"/>
                </p:cNvPicPr>
                <p:nvPr/>
              </p:nvPicPr>
              <p:blipFill rotWithShape="1">
                <a:blip r:embed="rId2" cstate="print">
                  <a:extLst>
                    <a:ext uri="{28A0092B-C50C-407E-A947-70E740481C1C}">
                      <a14:useLocalDpi xmlns:a14="http://schemas.microsoft.com/office/drawing/2010/main"/>
                    </a:ext>
                  </a:extLst>
                </a:blip>
                <a:srcRect l="20683" r="20081"/>
                <a:stretch/>
              </p:blipFill>
              <p:spPr>
                <a:xfrm>
                  <a:off x="1516565" y="2623151"/>
                  <a:ext cx="438615" cy="606396"/>
                </a:xfrm>
                <a:prstGeom prst="rect">
                  <a:avLst/>
                </a:prstGeom>
              </p:spPr>
            </p:pic>
          </p:grpSp>
          <p:sp>
            <p:nvSpPr>
              <p:cNvPr id="11" name="Oval 10"/>
              <p:cNvSpPr/>
              <p:nvPr/>
            </p:nvSpPr>
            <p:spPr>
              <a:xfrm>
                <a:off x="2450948" y="2682057"/>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0440" r="19323"/>
              <a:stretch/>
            </p:blipFill>
            <p:spPr>
              <a:xfrm>
                <a:off x="2591423" y="2715959"/>
                <a:ext cx="517290" cy="703284"/>
              </a:xfrm>
              <a:prstGeom prst="rect">
                <a:avLst/>
              </a:prstGeom>
            </p:spPr>
          </p:pic>
          <p:sp>
            <p:nvSpPr>
              <p:cNvPr id="13" name="Oval 12"/>
              <p:cNvSpPr/>
              <p:nvPr/>
            </p:nvSpPr>
            <p:spPr>
              <a:xfrm>
                <a:off x="3432853" y="3361946"/>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474361" y="410382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51779" y="556492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37495" y="486298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l="15661" t="2598" r="14148" b="15946"/>
              <a:stretch/>
            </p:blipFill>
            <p:spPr>
              <a:xfrm>
                <a:off x="4587980" y="4231051"/>
                <a:ext cx="548698" cy="52149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a:ext>
                </a:extLst>
              </a:blip>
              <a:srcRect l="16967" t="8365" r="10522" b="9471"/>
              <a:stretch/>
            </p:blipFill>
            <p:spPr>
              <a:xfrm>
                <a:off x="5631524" y="4952908"/>
                <a:ext cx="619628" cy="575015"/>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a:ext>
                </a:extLst>
              </a:blip>
              <a:srcRect l="14794" t="11267" r="15016" b="11527"/>
              <a:stretch/>
            </p:blipFill>
            <p:spPr>
              <a:xfrm>
                <a:off x="6845772" y="5647961"/>
                <a:ext cx="592956" cy="534150"/>
              </a:xfrm>
              <a:prstGeom prst="rect">
                <a:avLst/>
              </a:prstGeom>
            </p:spPr>
          </p:pic>
          <p:sp>
            <p:nvSpPr>
              <p:cNvPr id="21" name="Rectangle 20"/>
              <p:cNvSpPr/>
              <p:nvPr/>
            </p:nvSpPr>
            <p:spPr>
              <a:xfrm>
                <a:off x="10005030" y="1357690"/>
                <a:ext cx="1283433" cy="307777"/>
              </a:xfrm>
              <a:prstGeom prst="rect">
                <a:avLst/>
              </a:prstGeom>
              <a:noFill/>
            </p:spPr>
            <p:txBody>
              <a:bodyPr wrap="square" rtlCol="0">
                <a:spAutoFit/>
              </a:bodyPr>
              <a:lstStyle/>
              <a:p>
                <a:pPr algn="ctr"/>
                <a:r>
                  <a:rPr lang="as-IN" sz="1400" b="1" dirty="0">
                    <a:solidFill>
                      <a:srgbClr val="004277"/>
                    </a:solidFill>
                    <a:latin typeface="Helvetica" charset="0"/>
                    <a:ea typeface="Helvetica" charset="0"/>
                    <a:cs typeface="Helvetica" charset="0"/>
                  </a:rPr>
                  <a:t>মূল মূল্যবোধ</a:t>
                </a:r>
                <a:endParaRPr lang="en-US" sz="1400" b="1" dirty="0">
                  <a:solidFill>
                    <a:srgbClr val="004277"/>
                  </a:solidFill>
                  <a:latin typeface="Helvetica" charset="0"/>
                  <a:ea typeface="Helvetica" charset="0"/>
                  <a:cs typeface="Helvetica" charset="0"/>
                </a:endParaRPr>
              </a:p>
            </p:txBody>
          </p:sp>
          <p:sp>
            <p:nvSpPr>
              <p:cNvPr id="22" name="Rectangle 21"/>
              <p:cNvSpPr/>
              <p:nvPr/>
            </p:nvSpPr>
            <p:spPr>
              <a:xfrm>
                <a:off x="2095357" y="2097809"/>
                <a:ext cx="1902684" cy="276999"/>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শক্তিশালী ৰাষ্ট্ৰীয় নেটৱৰ্ক</a:t>
                </a:r>
                <a:endParaRPr lang="en-US" sz="1200" dirty="0">
                  <a:solidFill>
                    <a:srgbClr val="004277"/>
                  </a:solidFill>
                  <a:latin typeface="Helvetica" charset="0"/>
                  <a:ea typeface="Helvetica" charset="0"/>
                  <a:cs typeface="Helvetica" charset="0"/>
                </a:endParaRPr>
              </a:p>
            </p:txBody>
          </p:sp>
          <p:sp>
            <p:nvSpPr>
              <p:cNvPr id="23" name="Rectangle 22"/>
              <p:cNvSpPr/>
              <p:nvPr/>
            </p:nvSpPr>
            <p:spPr>
              <a:xfrm>
                <a:off x="3226883" y="2712823"/>
                <a:ext cx="2153603"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সুস্থ বেলেন্স শ্বীট, সম্পত্তিৰ মানদণ্ডৰ ওপৰত গুৰুত্ব দিয়ক</a:t>
                </a:r>
                <a:endParaRPr lang="en-US" sz="1200" dirty="0">
                  <a:solidFill>
                    <a:srgbClr val="004277"/>
                  </a:solidFill>
                  <a:latin typeface="Helvetica" charset="0"/>
                  <a:ea typeface="Helvetica" charset="0"/>
                  <a:cs typeface="Helvetica" charset="0"/>
                </a:endParaRPr>
              </a:p>
            </p:txBody>
          </p:sp>
          <p:sp>
            <p:nvSpPr>
              <p:cNvPr id="24" name="Rectangle 23"/>
              <p:cNvSpPr/>
              <p:nvPr/>
            </p:nvSpPr>
            <p:spPr>
              <a:xfrm>
                <a:off x="996349" y="1202280"/>
                <a:ext cx="2309258"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সকলো আৰ্থিক আৰু পেমেণ্টৰ প্ৰয়োজনীয়তাৰ বাবে ৱান ষ্টপ শ্বপ</a:t>
                </a:r>
                <a:endParaRPr lang="en-US" sz="1200" dirty="0">
                  <a:solidFill>
                    <a:srgbClr val="004277"/>
                  </a:solidFill>
                  <a:latin typeface="Helvetica" charset="0"/>
                  <a:ea typeface="Helvetica" charset="0"/>
                  <a:cs typeface="Helvetica" charset="0"/>
                </a:endParaRPr>
              </a:p>
            </p:txBody>
          </p:sp>
          <p:sp>
            <p:nvSpPr>
              <p:cNvPr id="25" name="TextBox 24"/>
              <p:cNvSpPr txBox="1"/>
              <p:nvPr/>
            </p:nvSpPr>
            <p:spPr>
              <a:xfrm>
                <a:off x="5247381" y="4291842"/>
                <a:ext cx="1899925" cy="276999"/>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r>
                  <a:rPr lang="as-IN" sz="1200" dirty="0"/>
                  <a:t>এজন ডিজিটেল নেতা</a:t>
                </a:r>
                <a:endParaRPr lang="en-US" sz="1200" dirty="0"/>
              </a:p>
            </p:txBody>
          </p:sp>
          <p:sp>
            <p:nvSpPr>
              <p:cNvPr id="26" name="Rectangle 25"/>
              <p:cNvSpPr/>
              <p:nvPr/>
            </p:nvSpPr>
            <p:spPr>
              <a:xfrm>
                <a:off x="6327102" y="5017286"/>
                <a:ext cx="2366363" cy="276999"/>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ভাৰতৰ আটাইতকৈ মূল্যৱান ব্ৰেণ্ড</a:t>
                </a:r>
                <a:endParaRPr lang="en-US" sz="1200" dirty="0">
                  <a:solidFill>
                    <a:srgbClr val="004277"/>
                  </a:solidFill>
                  <a:latin typeface="Helvetica" charset="0"/>
                  <a:ea typeface="Helvetica" charset="0"/>
                  <a:cs typeface="Helvetica" charset="0"/>
                </a:endParaRPr>
              </a:p>
            </p:txBody>
          </p:sp>
          <p:sp>
            <p:nvSpPr>
              <p:cNvPr id="27" name="Rectangle 26"/>
              <p:cNvSpPr/>
              <p:nvPr/>
            </p:nvSpPr>
            <p:spPr>
              <a:xfrm>
                <a:off x="7547031" y="5607156"/>
                <a:ext cx="3117436" cy="646331"/>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নৈতিক মানদণ্ড, পেছাদাৰী সততা, কৰ্পৰেট শাসন আৰু নিয়ন্ত্ৰণ অনুসৰণৰ উচ্চতম পৰ্যায়ৰ প্ৰতি দায়বদ্ধ</a:t>
                </a:r>
                <a:endParaRPr lang="en-US" sz="1200" dirty="0">
                  <a:solidFill>
                    <a:srgbClr val="004277"/>
                  </a:solidFill>
                  <a:latin typeface="Helvetica" charset="0"/>
                  <a:ea typeface="Helvetica" charset="0"/>
                  <a:cs typeface="Helvetica" charset="0"/>
                </a:endParaRPr>
              </a:p>
            </p:txBody>
          </p:sp>
          <p:sp>
            <p:nvSpPr>
              <p:cNvPr id="28" name="Arc 27"/>
              <p:cNvSpPr/>
              <p:nvPr/>
            </p:nvSpPr>
            <p:spPr>
              <a:xfrm rot="11869577">
                <a:off x="8399783" y="-472926"/>
                <a:ext cx="4766734" cy="4766734"/>
              </a:xfrm>
              <a:prstGeom prst="arc">
                <a:avLst>
                  <a:gd name="adj1" fmla="val 12855666"/>
                  <a:gd name="adj2" fmla="val 523566"/>
                </a:avLst>
              </a:prstGeom>
              <a:ln>
                <a:solidFill>
                  <a:srgbClr val="004B8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rotWithShape="1">
              <a:blip r:embed="rId8" cstate="print">
                <a:extLst>
                  <a:ext uri="{28A0092B-C50C-407E-A947-70E740481C1C}">
                    <a14:useLocalDpi xmlns:a14="http://schemas.microsoft.com/office/drawing/2010/main"/>
                  </a:ext>
                </a:extLst>
              </a:blip>
              <a:srcRect l="24878" t="16411" r="23931" b="19926"/>
              <a:stretch/>
            </p:blipFill>
            <p:spPr>
              <a:xfrm>
                <a:off x="8023410" y="1545506"/>
                <a:ext cx="765658" cy="76084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t="7653" b="21431"/>
              <a:stretch/>
            </p:blipFill>
            <p:spPr>
              <a:xfrm>
                <a:off x="8121959" y="2460512"/>
                <a:ext cx="1179852" cy="668564"/>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a:ext>
                </a:extLst>
              </a:blip>
              <a:srcRect l="25268" t="9497" r="25472" b="10320"/>
              <a:stretch/>
            </p:blipFill>
            <p:spPr>
              <a:xfrm>
                <a:off x="8842712" y="3230163"/>
                <a:ext cx="769526" cy="1000888"/>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a:ext>
                </a:extLst>
              </a:blip>
              <a:srcRect l="17952" t="10907" r="11217" b="14953"/>
              <a:stretch/>
            </p:blipFill>
            <p:spPr>
              <a:xfrm>
                <a:off x="9990901" y="3842601"/>
                <a:ext cx="887720" cy="742458"/>
              </a:xfrm>
              <a:prstGeom prst="rect">
                <a:avLst/>
              </a:prstGeom>
            </p:spPr>
          </p:pic>
          <p:pic>
            <p:nvPicPr>
              <p:cNvPr id="33" name="Picture 32"/>
              <p:cNvPicPr>
                <a:picLocks noChangeAspect="1"/>
              </p:cNvPicPr>
              <p:nvPr/>
            </p:nvPicPr>
            <p:blipFill rotWithShape="1">
              <a:blip r:embed="rId12" cstate="print">
                <a:extLst>
                  <a:ext uri="{28A0092B-C50C-407E-A947-70E740481C1C}">
                    <a14:useLocalDpi xmlns:a14="http://schemas.microsoft.com/office/drawing/2010/main"/>
                  </a:ext>
                </a:extLst>
              </a:blip>
              <a:srcRect l="23903" t="24027" r="16857" b="26412"/>
              <a:stretch/>
            </p:blipFill>
            <p:spPr>
              <a:xfrm>
                <a:off x="11080351" y="3787669"/>
                <a:ext cx="945904" cy="632317"/>
              </a:xfrm>
              <a:prstGeom prst="rect">
                <a:avLst/>
              </a:prstGeom>
            </p:spPr>
          </p:pic>
          <p:sp>
            <p:nvSpPr>
              <p:cNvPr id="34" name="Rectangle 33"/>
              <p:cNvSpPr/>
              <p:nvPr/>
            </p:nvSpPr>
            <p:spPr>
              <a:xfrm>
                <a:off x="7041070" y="1615153"/>
                <a:ext cx="1030059"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কাৰ্য্যকৰী উৎকৃষ্টতা</a:t>
                </a:r>
                <a:endParaRPr lang="en-US" sz="1200" dirty="0">
                  <a:solidFill>
                    <a:srgbClr val="004277"/>
                  </a:solidFill>
                  <a:latin typeface="Helvetica" charset="0"/>
                  <a:ea typeface="Helvetica" charset="0"/>
                  <a:cs typeface="Helvetica" charset="0"/>
                </a:endParaRPr>
              </a:p>
            </p:txBody>
          </p:sp>
          <p:sp>
            <p:nvSpPr>
              <p:cNvPr id="35" name="Rectangle 34"/>
              <p:cNvSpPr/>
              <p:nvPr/>
            </p:nvSpPr>
            <p:spPr>
              <a:xfrm>
                <a:off x="7041070" y="2596871"/>
                <a:ext cx="1207855"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গ্ৰাহকৰ ওপৰত গুৰুত্ব দিয়া</a:t>
                </a:r>
                <a:endParaRPr lang="en-US" sz="1200" dirty="0">
                  <a:solidFill>
                    <a:srgbClr val="004277"/>
                  </a:solidFill>
                  <a:latin typeface="Helvetica" charset="0"/>
                  <a:ea typeface="Helvetica" charset="0"/>
                  <a:cs typeface="Helvetica" charset="0"/>
                </a:endParaRPr>
              </a:p>
            </p:txBody>
          </p:sp>
          <p:sp>
            <p:nvSpPr>
              <p:cNvPr id="36" name="Rectangle 35"/>
              <p:cNvSpPr/>
              <p:nvPr/>
            </p:nvSpPr>
            <p:spPr>
              <a:xfrm>
                <a:off x="8023410" y="3578589"/>
                <a:ext cx="1009526"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প্ৰডাক্ট লিডাৰশ্বিপ</a:t>
                </a:r>
                <a:endParaRPr lang="en-US" sz="1200" dirty="0">
                  <a:solidFill>
                    <a:srgbClr val="004277"/>
                  </a:solidFill>
                  <a:latin typeface="Helvetica" charset="0"/>
                  <a:ea typeface="Helvetica" charset="0"/>
                  <a:cs typeface="Helvetica" charset="0"/>
                </a:endParaRPr>
              </a:p>
            </p:txBody>
          </p:sp>
          <p:sp>
            <p:nvSpPr>
              <p:cNvPr id="37" name="Rectangle 36"/>
              <p:cNvSpPr/>
              <p:nvPr/>
            </p:nvSpPr>
            <p:spPr>
              <a:xfrm>
                <a:off x="9838684" y="4558130"/>
                <a:ext cx="1207101" cy="276999"/>
              </a:xfrm>
              <a:prstGeom prst="rect">
                <a:avLst/>
              </a:prstGeom>
            </p:spPr>
            <p:txBody>
              <a:bodyPr wrap="square">
                <a:spAutoFit/>
              </a:bodyPr>
              <a:lstStyle/>
              <a:p>
                <a:pPr algn="ctr"/>
                <a:r>
                  <a:rPr lang="as-IN" sz="1200" dirty="0">
                    <a:solidFill>
                      <a:srgbClr val="004277"/>
                    </a:solidFill>
                    <a:latin typeface="Helvetica" charset="0"/>
                    <a:ea typeface="Helvetica" charset="0"/>
                    <a:cs typeface="Helvetica" charset="0"/>
                  </a:rPr>
                  <a:t>স্থিৰতা</a:t>
                </a:r>
                <a:endParaRPr lang="en-US" sz="1200" dirty="0">
                  <a:solidFill>
                    <a:srgbClr val="004277"/>
                  </a:solidFill>
                  <a:latin typeface="Helvetica" charset="0"/>
                  <a:ea typeface="Helvetica" charset="0"/>
                  <a:cs typeface="Helvetica" charset="0"/>
                </a:endParaRPr>
              </a:p>
            </p:txBody>
          </p:sp>
          <p:sp>
            <p:nvSpPr>
              <p:cNvPr id="38" name="Rectangle 37"/>
              <p:cNvSpPr/>
              <p:nvPr/>
            </p:nvSpPr>
            <p:spPr>
              <a:xfrm>
                <a:off x="11208062" y="4479862"/>
                <a:ext cx="723454" cy="276999"/>
              </a:xfrm>
              <a:prstGeom prst="rect">
                <a:avLst/>
              </a:prstGeom>
            </p:spPr>
            <p:txBody>
              <a:bodyPr wrap="square">
                <a:spAutoFit/>
              </a:bodyPr>
              <a:lstStyle/>
              <a:p>
                <a:pPr algn="ctr"/>
                <a:r>
                  <a:rPr lang="as-IN" sz="1200" dirty="0">
                    <a:solidFill>
                      <a:srgbClr val="004277"/>
                    </a:solidFill>
                    <a:latin typeface="Helvetica" charset="0"/>
                    <a:ea typeface="Helvetica" charset="0"/>
                    <a:cs typeface="Helvetica" charset="0"/>
                  </a:rPr>
                  <a:t>লোক</a:t>
                </a:r>
                <a:endParaRPr lang="en-US" sz="1200" dirty="0">
                  <a:solidFill>
                    <a:srgbClr val="004277"/>
                  </a:solidFill>
                  <a:latin typeface="Helvetica" charset="0"/>
                  <a:ea typeface="Helvetica" charset="0"/>
                  <a:cs typeface="Helvetica" charset="0"/>
                </a:endParaRPr>
              </a:p>
            </p:txBody>
          </p:sp>
          <p:sp>
            <p:nvSpPr>
              <p:cNvPr id="40" name="Rectangle 39"/>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pic>
            <p:nvPicPr>
              <p:cNvPr id="41" name="Picture 4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69520" y="1615725"/>
                <a:ext cx="1280790" cy="1536948"/>
              </a:xfrm>
              <a:prstGeom prst="rect">
                <a:avLst/>
              </a:prstGeom>
            </p:spPr>
          </p:pic>
          <p:sp>
            <p:nvSpPr>
              <p:cNvPr id="42" name="Rectangle 41"/>
              <p:cNvSpPr/>
              <p:nvPr/>
            </p:nvSpPr>
            <p:spPr>
              <a:xfrm>
                <a:off x="4224269" y="3445728"/>
                <a:ext cx="2460239" cy="461665"/>
              </a:xfrm>
              <a:prstGeom prst="rect">
                <a:avLst/>
              </a:prstGeom>
            </p:spPr>
            <p:txBody>
              <a:bodyPr wrap="square">
                <a:spAutoFit/>
              </a:bodyPr>
              <a:lstStyle/>
              <a:p>
                <a:r>
                  <a:rPr lang="as-IN" sz="1200" dirty="0">
                    <a:solidFill>
                      <a:srgbClr val="004277"/>
                    </a:solidFill>
                    <a:latin typeface="Helvetica" charset="0"/>
                    <a:ea typeface="Helvetica" charset="0"/>
                    <a:cs typeface="Helvetica" charset="0"/>
                  </a:rPr>
                  <a:t>সামাজিক আৰু পৰিৱেশৰ প্ৰতি দায়বদ্ধ কৰ্পৰেট নাগৰিক - পৰিৱৰ্তন</a:t>
                </a:r>
                <a:endParaRPr lang="en-US" sz="1200" dirty="0">
                  <a:solidFill>
                    <a:srgbClr val="004277"/>
                  </a:solidFill>
                  <a:latin typeface="Helvetica" charset="0"/>
                  <a:ea typeface="Helvetica" charset="0"/>
                  <a:cs typeface="Helvetica" charset="0"/>
                </a:endParaRPr>
              </a:p>
            </p:txBody>
          </p:sp>
          <p:pic>
            <p:nvPicPr>
              <p:cNvPr id="43" name="Picture 4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11768" y="3464251"/>
                <a:ext cx="496519" cy="595823"/>
              </a:xfrm>
              <a:prstGeom prst="rect">
                <a:avLst/>
              </a:prstGeom>
            </p:spPr>
          </p:pic>
        </p:grpSp>
        <p:pic>
          <p:nvPicPr>
            <p:cNvPr id="6" name="Picture 40">
              <a:extLst>
                <a:ext uri="{FF2B5EF4-FFF2-40B4-BE49-F238E27FC236}">
                  <a16:creationId xmlns:a16="http://schemas.microsoft.com/office/drawing/2014/main" id="{655E4712-1192-9D43-90AC-54835B3BC3E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Picture 45">
            <a:extLst>
              <a:ext uri="{FF2B5EF4-FFF2-40B4-BE49-F238E27FC236}">
                <a16:creationId xmlns:a16="http://schemas.microsoft.com/office/drawing/2014/main" id="{BF72FCC6-C35F-2941-9E82-5D4B086D509C}"/>
              </a:ext>
            </a:extLst>
          </p:cNvPr>
          <p:cNvPicPr>
            <a:picLocks noChangeAspect="1"/>
          </p:cNvPicPr>
          <p:nvPr/>
        </p:nvPicPr>
        <p:blipFill>
          <a:blip r:embed="rId16"/>
          <a:stretch>
            <a:fillRect/>
          </a:stretch>
        </p:blipFill>
        <p:spPr>
          <a:xfrm>
            <a:off x="-250274" y="3350595"/>
            <a:ext cx="4379704" cy="32960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4648"/>
            <a:ext cx="6333223"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ü"/>
            </a:pPr>
            <a:endParaRPr lang="en-US" sz="1550" b="1" dirty="0">
              <a:solidFill>
                <a:srgbClr val="002060"/>
              </a:solidFill>
            </a:endParaRPr>
          </a:p>
          <a:p>
            <a:pPr lvl="0" algn="ctr">
              <a:buFont typeface="Wingdings" pitchFamily="2" charset="2"/>
              <a:buChar char="ü"/>
            </a:pPr>
            <a:r>
              <a:rPr lang="as-IN" sz="1550" b="1" dirty="0">
                <a:solidFill>
                  <a:srgbClr val="002060"/>
                </a:solidFill>
              </a:rPr>
              <a:t>ডছ</a:t>
            </a:r>
            <a:r>
              <a:rPr lang="en-US" sz="1550" b="1" dirty="0">
                <a:solidFill>
                  <a:srgbClr val="002060"/>
                </a:solidFill>
              </a:rPr>
              <a:t> </a:t>
            </a:r>
          </a:p>
          <a:p>
            <a:pPr lvl="0">
              <a:buFont typeface="Arial" pitchFamily="34" charset="0"/>
              <a:buChar char="•"/>
            </a:pPr>
            <a:r>
              <a:rPr lang="as-IN" sz="1550" dirty="0">
                <a:solidFill>
                  <a:srgbClr val="002060"/>
                </a:solidFill>
              </a:rPr>
              <a:t>কে ৱাই চিৰ নীতিসমূহ কঠোৰভাৱে পালন কৰা গ্ৰাহকক চিনাক্ত কৰা। গ্ৰাহকৰ সৈতে মত বিনিময় কৰা, বিত্তীয় সজাগতা কাৰ্যসূচী চলোৱা, তেওঁৰ প্ৰফাইল আৰু প্ৰয়োজনীয়তা বুজি পোৱা আৰু বেংকৰ বাবে গুণগত মানৰ একাউণ্টৰ উৎস।</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গ্ৰাহকৰ গোপনীয়তা বজাই ৰাখক আৰু স্থানীয় অঞ্চল আৰু ভাষাৰ জ্ঞান থাকিব লাগিব।</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তথ্যৰ গোপনীয়তা সুৰক্ষিত কৰিবলৈ বেংকৰ গ্ৰাহকৰ তথ্য, নথিপত্ৰ, ৰেকৰ্ড আৰু সম্পত্তি পৃথক আৰু স্পষ্টভাৱে চিনাক্ত কৰা।</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ইছ্যু চিষ্টেমে বেংকৰ হৈ গ্ৰাহকে কৰা সকলো লেনদেনৰ বাবে নিৰৱচ্ছিন্নভাৱে গ্ৰাহকক অনলাইন ৰচিদ সৃষ্টি কৰিছিল।</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দৈনিক স্মাৰ্ট সাথী চিষ্টেমত নিজেই লগইন কৰক, দিনটোত নূন্যতম ৪ ঘণ্টা / সপ্তাহত ৫ দিন।</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dirty="0">
                <a:solidFill>
                  <a:srgbClr val="002060"/>
                </a:solidFill>
              </a:rPr>
              <a:t>সকলো পঞ্জীয়ন ৰক্ষণাবেক্ষণ কৰা আৰু বেংকে নিৰ্ধাৰণ কৰা বাধ্যতামূলক পোষ্টাৰ/প্ৰমাণপত্ৰ সযতনে প্ৰদৰ্শন কৰা।</a:t>
            </a:r>
            <a:endParaRPr lang="en-US" sz="1550" dirty="0">
              <a:solidFill>
                <a:srgbClr val="002060"/>
              </a:solidFill>
            </a:endParaRPr>
          </a:p>
          <a:p>
            <a:pPr lvl="0">
              <a:buFont typeface="Arial" pitchFamily="34" charset="0"/>
              <a:buChar char="•"/>
            </a:pPr>
            <a:endParaRPr lang="as-IN" sz="1550" dirty="0">
              <a:solidFill>
                <a:srgbClr val="002060"/>
              </a:solidFill>
            </a:endParaRPr>
          </a:p>
          <a:p>
            <a:pPr lvl="0">
              <a:buFont typeface="Arial" pitchFamily="34" charset="0"/>
              <a:buChar char="•"/>
            </a:pPr>
            <a:r>
              <a:rPr lang="as-IN" sz="1550">
                <a:solidFill>
                  <a:srgbClr val="002060"/>
                </a:solidFill>
              </a:rPr>
              <a:t>স্মাৰ্ট সাথী </a:t>
            </a:r>
            <a:r>
              <a:rPr lang="as-IN" sz="1550" dirty="0">
                <a:solidFill>
                  <a:srgbClr val="002060"/>
                </a:solidFill>
              </a:rPr>
              <a:t>লেনদেনৰ মূল্য এইচডিএফচি বেংক একাউণ্টৰ পৰা নগদ ধন উলিওৱাৰ মূল্যৰ সৈতে মিল থকাটো নিশ্চিত কৰক।</a:t>
            </a:r>
            <a:endParaRPr lang="en-IN" sz="1550" dirty="0">
              <a:solidFill>
                <a:srgbClr val="002060"/>
              </a:solidFill>
            </a:endParaRPr>
          </a:p>
          <a:p>
            <a:pPr>
              <a:buFont typeface="Arial" pitchFamily="34" charset="0"/>
              <a:buChar char="•"/>
            </a:pPr>
            <a:endParaRPr lang="en-IN" sz="1550" dirty="0">
              <a:solidFill>
                <a:srgbClr val="002060"/>
              </a:solidFill>
            </a:endParaRPr>
          </a:p>
        </p:txBody>
      </p:sp>
      <p:sp>
        <p:nvSpPr>
          <p:cNvPr id="6" name="Rectangle 5"/>
          <p:cNvSpPr/>
          <p:nvPr/>
        </p:nvSpPr>
        <p:spPr>
          <a:xfrm>
            <a:off x="0" y="161450"/>
            <a:ext cx="9017212" cy="553998"/>
          </a:xfrm>
          <a:prstGeom prst="rect">
            <a:avLst/>
          </a:prstGeom>
        </p:spPr>
        <p:txBody>
          <a:bodyPr wrap="none">
            <a:spAutoFit/>
          </a:bodyPr>
          <a:lstStyle/>
          <a:p>
            <a:r>
              <a:rPr lang="as-IN" sz="3000" b="1" dirty="0">
                <a:solidFill>
                  <a:schemeClr val="bg1"/>
                </a:solidFill>
                <a:latin typeface="Helvetica" panose="020B0604020202020204" pitchFamily="34" charset="0"/>
                <a:cs typeface="Helvetica" panose="020B0604020202020204" pitchFamily="34" charset="0"/>
              </a:rPr>
              <a:t>ব্যৱসায়িক সংবাদদাতাসকলৰ বাবে ডছ এণ্ড ডন্টছ</a:t>
            </a:r>
            <a:endParaRPr lang="en-US" sz="3000" b="1" dirty="0">
              <a:solidFill>
                <a:schemeClr val="bg1"/>
              </a:solidFill>
              <a:latin typeface="Helvetica" panose="020B0604020202020204" pitchFamily="34" charset="0"/>
              <a:cs typeface="Helvetica" panose="020B0604020202020204" pitchFamily="34" charset="0"/>
            </a:endParaRPr>
          </a:p>
        </p:txBody>
      </p:sp>
      <p:sp>
        <p:nvSpPr>
          <p:cNvPr id="7" name="Rectangle 6"/>
          <p:cNvSpPr/>
          <p:nvPr/>
        </p:nvSpPr>
        <p:spPr>
          <a:xfrm>
            <a:off x="6333223" y="898936"/>
            <a:ext cx="5858777" cy="5555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endParaRPr lang="en-US" sz="1600" b="1" dirty="0">
              <a:solidFill>
                <a:srgbClr val="C00000"/>
              </a:solidFill>
            </a:endParaRPr>
          </a:p>
          <a:p>
            <a:pPr algn="ctr"/>
            <a:r>
              <a:rPr lang="en-US" sz="1400" b="1" dirty="0">
                <a:solidFill>
                  <a:srgbClr val="C00000"/>
                </a:solidFill>
              </a:rPr>
              <a:t>X </a:t>
            </a:r>
            <a:r>
              <a:rPr lang="as-IN" sz="1400" b="1" dirty="0">
                <a:solidFill>
                  <a:srgbClr val="C00000"/>
                </a:solidFill>
              </a:rPr>
              <a:t>ডন্টছ</a:t>
            </a:r>
            <a:r>
              <a:rPr lang="en-US" sz="1400" b="1" dirty="0">
                <a:solidFill>
                  <a:srgbClr val="C00000"/>
                </a:solidFill>
              </a:rPr>
              <a:t> </a:t>
            </a:r>
          </a:p>
          <a:p>
            <a:pPr algn="ctr"/>
            <a:endParaRPr lang="en-US" sz="1400" b="1" dirty="0">
              <a:solidFill>
                <a:srgbClr val="C00000"/>
              </a:solidFill>
            </a:endParaRPr>
          </a:p>
          <a:p>
            <a:pPr>
              <a:buFont typeface="Arial" pitchFamily="34" charset="0"/>
              <a:buChar char="•"/>
            </a:pPr>
            <a:r>
              <a:rPr lang="as-IN" sz="1400" dirty="0">
                <a:solidFill>
                  <a:srgbClr val="C00000"/>
                </a:solidFill>
              </a:rPr>
              <a:t>বিচিয়ে গ্ৰাহকৰ পৰা প্ৰত্যক্ষ বা পৰোক্ষভাৱে কোনো অতিৰিক্ত সেৱাৰ চাৰ্জ সংগ্ৰহ কৰিব নালাগে।</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কোনো ঋণ অনুমোদনৰ বাবে বি চিক কোনো ক্ষমতাৰে অনুমোদিত নহয়।</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বি চি কোনো ৰাজনৈতিক/ ধৰ্মীয় সংগঠনৰ লগত জড়িত হ’ব নালাগে।</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বিচিয়ে গ্ৰাহকক একাধিক বা বিভক্ত লেনদেন কৰিবলৈ উৎসাহিত কৰিব নালাগে।</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ঋণ প্ৰদানৰ পৰিৱৰ্তে বিকল্প সামগ্ৰীৰ পৰামৰ্শ বা নিৰ্দেশ দিব নালাগে। </a:t>
            </a:r>
            <a:r>
              <a:rPr lang="en-IN" sz="1400" dirty="0">
                <a:solidFill>
                  <a:srgbClr val="C00000"/>
                </a:solidFill>
              </a:rPr>
              <a:t>Ex: </a:t>
            </a:r>
            <a:r>
              <a:rPr lang="as-IN" sz="1400" dirty="0">
                <a:solidFill>
                  <a:srgbClr val="C00000"/>
                </a:solidFill>
              </a:rPr>
              <a:t>ঋণ প্ৰদানৰ বাবে বীমা, পেঞ্চন বা অন্যান্য সামগ্ৰী বলপূৰ্বক বিক্ৰী কৰা</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dirty="0">
                <a:solidFill>
                  <a:srgbClr val="C00000"/>
                </a:solidFill>
              </a:rPr>
              <a:t>অধ্যক্ষই আগবঢ়োৱা সেৱাৰ পৰিসৰৰ বাহিৰত কোনো ধৰণৰ প্ৰৰোচনা বা সুবিধা বা ভুৱা আশা আগবঢ়াই গ্ৰাহকক প্ৰলোভিত নকৰিবলৈ বিশেষ যত্ন ল’ব লাগিব</a:t>
            </a:r>
            <a:endParaRPr lang="en-US" sz="1400" dirty="0">
              <a:solidFill>
                <a:srgbClr val="C00000"/>
              </a:solidFill>
            </a:endParaRPr>
          </a:p>
          <a:p>
            <a:pPr>
              <a:buFont typeface="Arial" pitchFamily="34" charset="0"/>
              <a:buChar char="•"/>
            </a:pPr>
            <a:endParaRPr lang="as-IN" sz="1400" dirty="0">
              <a:solidFill>
                <a:srgbClr val="C00000"/>
              </a:solidFill>
            </a:endParaRPr>
          </a:p>
          <a:p>
            <a:pPr>
              <a:buFont typeface="Arial" pitchFamily="34" charset="0"/>
              <a:buChar char="•"/>
            </a:pPr>
            <a:r>
              <a:rPr lang="as-IN" sz="1400" b="1" dirty="0">
                <a:solidFill>
                  <a:srgbClr val="C00000"/>
                </a:solidFill>
              </a:rPr>
              <a:t>বিচিয়ে নিজৰ লগইন আইডি আৰু পাছৱৰ্ড আন কোনো বাহিৰৰ ব্যক্তিক শ্বেয়াৰ কৰিব নালাগে।</a:t>
            </a:r>
            <a:endParaRPr lang="en-US" sz="1400" b="1" dirty="0">
              <a:solidFill>
                <a:srgbClr val="C00000"/>
              </a:solidFill>
            </a:endParaRPr>
          </a:p>
          <a:p>
            <a:pPr>
              <a:buFont typeface="Arial" pitchFamily="34" charset="0"/>
              <a:buChar char="•"/>
            </a:pPr>
            <a:endParaRPr lang="as-IN" sz="1400" b="1" dirty="0">
              <a:solidFill>
                <a:srgbClr val="C00000"/>
              </a:solidFill>
            </a:endParaRPr>
          </a:p>
          <a:p>
            <a:pPr>
              <a:buFont typeface="Arial" pitchFamily="34" charset="0"/>
              <a:buChar char="•"/>
            </a:pPr>
            <a:r>
              <a:rPr lang="as-IN" sz="1400" b="1" dirty="0">
                <a:solidFill>
                  <a:srgbClr val="C00000"/>
                </a:solidFill>
              </a:rPr>
              <a:t>বি চিয়ে নিজৰ ব্যক্তিগত তথ্য আপডেট কৰিব নালাগে যেনে- গ্ৰাহকৰ বাবে একাউণ্ট খোলাৰ সময়ত ইমেইল আইডি, মোবাইল নং, মেইলিং ঠিকনা।</a:t>
            </a:r>
            <a:endParaRPr lang="en-US" sz="1400" b="1" dirty="0">
              <a:solidFill>
                <a:srgbClr val="C00000"/>
              </a:solidFill>
            </a:endParaRPr>
          </a:p>
          <a:p>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lgn="just"/>
            <a:endParaRPr lang="en-US"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a:p>
            <a:pPr>
              <a:buFont typeface="Arial" pitchFamily="34" charset="0"/>
              <a:buChar char="•"/>
            </a:pPr>
            <a:endParaRPr lang="en-IN" sz="1600" dirty="0">
              <a:solidFill>
                <a:srgbClr val="C00000"/>
              </a:solidFill>
            </a:endParaRPr>
          </a:p>
        </p:txBody>
      </p:sp>
      <p:pic>
        <p:nvPicPr>
          <p:cNvPr id="11" name="Picture 40">
            <a:extLst>
              <a:ext uri="{FF2B5EF4-FFF2-40B4-BE49-F238E27FC236}">
                <a16:creationId xmlns:a16="http://schemas.microsoft.com/office/drawing/2014/main" id="{5E87A8F5-D34F-4EA7-903F-99E8B2DAAA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8E576E4-C62C-4BA3-A6C3-DD0F907057CA}"/>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39F5C-DC08-461D-9FCE-782AA82DE1BF}"/>
              </a:ext>
            </a:extLst>
          </p:cNvPr>
          <p:cNvSpPr>
            <a:spLocks noGrp="1"/>
          </p:cNvSpPr>
          <p:nvPr>
            <p:ph type="body" idx="1"/>
          </p:nvPr>
        </p:nvSpPr>
        <p:spPr>
          <a:xfrm>
            <a:off x="40767" y="1109800"/>
            <a:ext cx="10924116" cy="1302536"/>
          </a:xfrm>
        </p:spPr>
        <p:txBody>
          <a:bodyPr/>
          <a:lstStyle/>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gn="l">
              <a:lnSpc>
                <a:spcPct val="150000"/>
              </a:lnSpc>
            </a:pPr>
            <a:endParaRPr lang="en-US" dirty="0">
              <a:solidFill>
                <a:srgbClr val="002060"/>
              </a:solidFill>
            </a:endParaRPr>
          </a:p>
          <a:p>
            <a:pPr>
              <a:lnSpc>
                <a:spcPct val="150000"/>
              </a:lnSpc>
            </a:pPr>
            <a:r>
              <a:rPr lang="as-IN" sz="1800" dirty="0">
                <a:solidFill>
                  <a:srgbClr val="002060"/>
                </a:solidFill>
              </a:rPr>
              <a:t>পঞ্জীয়ন ৰক্ষণাবেক্ষণ কৰা হৈছে</a:t>
            </a:r>
            <a:r>
              <a:rPr lang="en-US" sz="1800" dirty="0">
                <a:solidFill>
                  <a:srgbClr val="002060"/>
                </a:solidFill>
              </a:rPr>
              <a:t> </a:t>
            </a:r>
            <a:r>
              <a:rPr lang="as-IN" sz="1800" b="1" dirty="0">
                <a:solidFill>
                  <a:srgbClr val="002060"/>
                </a:solidFill>
              </a:rPr>
              <a:t>জৰুৰী</a:t>
            </a:r>
            <a:r>
              <a:rPr lang="en-US" sz="1800" dirty="0">
                <a:solidFill>
                  <a:srgbClr val="002060"/>
                </a:solidFill>
              </a:rPr>
              <a:t> </a:t>
            </a:r>
            <a:r>
              <a:rPr lang="as-IN" sz="1800" dirty="0">
                <a:solidFill>
                  <a:srgbClr val="002060"/>
                </a:solidFill>
              </a:rPr>
              <a:t>সকলো এজেণ্টৰ বাবে।</a:t>
            </a:r>
            <a:endParaRPr lang="en-US" sz="1800" dirty="0">
              <a:solidFill>
                <a:srgbClr val="002060"/>
              </a:solidFill>
            </a:endParaRPr>
          </a:p>
          <a:p>
            <a:pPr>
              <a:lnSpc>
                <a:spcPct val="150000"/>
              </a:lnSpc>
            </a:pPr>
            <a:r>
              <a:rPr lang="as-IN" sz="1800" dirty="0">
                <a:solidFill>
                  <a:srgbClr val="002060"/>
                </a:solidFill>
              </a:rPr>
              <a:t>ৰেজিষ্টাৰে কাম কৰে</a:t>
            </a:r>
            <a:r>
              <a:rPr lang="en-US" sz="1800" dirty="0">
                <a:solidFill>
                  <a:srgbClr val="002060"/>
                </a:solidFill>
              </a:rPr>
              <a:t> </a:t>
            </a:r>
            <a:r>
              <a:rPr lang="as-IN" sz="1800" b="1" dirty="0">
                <a:solidFill>
                  <a:srgbClr val="002060"/>
                </a:solidFill>
              </a:rPr>
              <a:t>যেনেকৈ প্ৰমাণ</a:t>
            </a:r>
            <a:r>
              <a:rPr lang="en-US" sz="1800" b="1" dirty="0">
                <a:solidFill>
                  <a:srgbClr val="002060"/>
                </a:solidFill>
              </a:rPr>
              <a:t> </a:t>
            </a:r>
            <a:r>
              <a:rPr lang="as-IN" sz="1800" dirty="0">
                <a:solidFill>
                  <a:srgbClr val="002060"/>
                </a:solidFill>
              </a:rPr>
              <a:t>কোনো বিবাদৰ ক্ষেত্ৰত।</a:t>
            </a:r>
            <a:endParaRPr lang="en-US" sz="1800" dirty="0">
              <a:solidFill>
                <a:srgbClr val="002060"/>
              </a:solidFill>
            </a:endParaRPr>
          </a:p>
          <a:p>
            <a:pPr>
              <a:lnSpc>
                <a:spcPct val="150000"/>
              </a:lnSpc>
            </a:pPr>
            <a:r>
              <a:rPr lang="as-IN" sz="1800" dirty="0">
                <a:solidFill>
                  <a:srgbClr val="002060"/>
                </a:solidFill>
              </a:rPr>
              <a:t>তলত এজেণ্টসকলে ৰক্ষণাবেক্ষণ কৰিবলগীয়া পঞ্জীয়ন বিন্যাসসমূহ দিয়া হৈছে।</a:t>
            </a:r>
            <a:endParaRPr lang="en-IN" sz="1800" dirty="0">
              <a:solidFill>
                <a:srgbClr val="002060"/>
              </a:solidFill>
            </a:endParaRPr>
          </a:p>
        </p:txBody>
      </p:sp>
      <p:sp>
        <p:nvSpPr>
          <p:cNvPr id="5" name="TextBox 4">
            <a:extLst>
              <a:ext uri="{FF2B5EF4-FFF2-40B4-BE49-F238E27FC236}">
                <a16:creationId xmlns:a16="http://schemas.microsoft.com/office/drawing/2014/main" id="{B52D87D1-6BA5-40CE-97BA-30ADF67B8E4E}"/>
              </a:ext>
            </a:extLst>
          </p:cNvPr>
          <p:cNvSpPr txBox="1"/>
          <p:nvPr/>
        </p:nvSpPr>
        <p:spPr>
          <a:xfrm>
            <a:off x="0" y="181588"/>
            <a:ext cx="9553074" cy="461665"/>
          </a:xfrm>
          <a:prstGeom prst="rect">
            <a:avLst/>
          </a:prstGeom>
          <a:noFill/>
        </p:spPr>
        <p:txBody>
          <a:bodyPr wrap="square">
            <a:spAutoFit/>
          </a:bodyPr>
          <a:lstStyle/>
          <a:p>
            <a:r>
              <a:rPr lang="as-IN" sz="2300" b="1" dirty="0">
                <a:solidFill>
                  <a:schemeClr val="bg1"/>
                </a:solidFill>
                <a:latin typeface="Helvetica" panose="020B0604020202020204" pitchFamily="34" charset="0"/>
                <a:cs typeface="Helvetica" panose="020B0604020202020204" pitchFamily="34" charset="0"/>
              </a:rPr>
              <a:t>এজেণ্টসকলে ৰক্ষণাবেক্ষণ কৰিবলগীয়া বাধ্যতামূলক পঞ্জীয়নসমূহ</a:t>
            </a:r>
            <a:endParaRPr lang="en-IN" sz="2300" b="1" dirty="0">
              <a:solidFill>
                <a:schemeClr val="bg1"/>
              </a:solidFill>
              <a:latin typeface="Helvetica" panose="020B0604020202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075FC5D6-53A4-478C-8D26-0FEC938E38B9}"/>
              </a:ext>
            </a:extLst>
          </p:cNvPr>
          <p:cNvGraphicFramePr>
            <a:graphicFrameLocks noGrp="1"/>
          </p:cNvGraphicFramePr>
          <p:nvPr>
            <p:extLst>
              <p:ext uri="{D42A27DB-BD31-4B8C-83A1-F6EECF244321}">
                <p14:modId xmlns:p14="http://schemas.microsoft.com/office/powerpoint/2010/main" val="950950059"/>
              </p:ext>
            </p:extLst>
          </p:nvPr>
        </p:nvGraphicFramePr>
        <p:xfrm>
          <a:off x="119936" y="2412336"/>
          <a:ext cx="11209125" cy="718175"/>
        </p:xfrm>
        <a:graphic>
          <a:graphicData uri="http://schemas.openxmlformats.org/drawingml/2006/table">
            <a:tbl>
              <a:tblPr>
                <a:tableStyleId>{5C22544A-7EE6-4342-B048-85BDC9FD1C3A}</a:tableStyleId>
              </a:tblPr>
              <a:tblGrid>
                <a:gridCol w="775474">
                  <a:extLst>
                    <a:ext uri="{9D8B030D-6E8A-4147-A177-3AD203B41FA5}">
                      <a16:colId xmlns:a16="http://schemas.microsoft.com/office/drawing/2014/main" val="218323232"/>
                    </a:ext>
                  </a:extLst>
                </a:gridCol>
                <a:gridCol w="587480">
                  <a:extLst>
                    <a:ext uri="{9D8B030D-6E8A-4147-A177-3AD203B41FA5}">
                      <a16:colId xmlns:a16="http://schemas.microsoft.com/office/drawing/2014/main" val="706156978"/>
                    </a:ext>
                  </a:extLst>
                </a:gridCol>
                <a:gridCol w="881221">
                  <a:extLst>
                    <a:ext uri="{9D8B030D-6E8A-4147-A177-3AD203B41FA5}">
                      <a16:colId xmlns:a16="http://schemas.microsoft.com/office/drawing/2014/main" val="2822906114"/>
                    </a:ext>
                  </a:extLst>
                </a:gridCol>
                <a:gridCol w="775474">
                  <a:extLst>
                    <a:ext uri="{9D8B030D-6E8A-4147-A177-3AD203B41FA5}">
                      <a16:colId xmlns:a16="http://schemas.microsoft.com/office/drawing/2014/main" val="4252075688"/>
                    </a:ext>
                  </a:extLst>
                </a:gridCol>
                <a:gridCol w="1163211">
                  <a:extLst>
                    <a:ext uri="{9D8B030D-6E8A-4147-A177-3AD203B41FA5}">
                      <a16:colId xmlns:a16="http://schemas.microsoft.com/office/drawing/2014/main" val="1540474061"/>
                    </a:ext>
                  </a:extLst>
                </a:gridCol>
                <a:gridCol w="728476">
                  <a:extLst>
                    <a:ext uri="{9D8B030D-6E8A-4147-A177-3AD203B41FA5}">
                      <a16:colId xmlns:a16="http://schemas.microsoft.com/office/drawing/2014/main" val="3792352287"/>
                    </a:ext>
                  </a:extLst>
                </a:gridCol>
                <a:gridCol w="928218">
                  <a:extLst>
                    <a:ext uri="{9D8B030D-6E8A-4147-A177-3AD203B41FA5}">
                      <a16:colId xmlns:a16="http://schemas.microsoft.com/office/drawing/2014/main" val="2026847019"/>
                    </a:ext>
                  </a:extLst>
                </a:gridCol>
                <a:gridCol w="1057465">
                  <a:extLst>
                    <a:ext uri="{9D8B030D-6E8A-4147-A177-3AD203B41FA5}">
                      <a16:colId xmlns:a16="http://schemas.microsoft.com/office/drawing/2014/main" val="3118852105"/>
                    </a:ext>
                  </a:extLst>
                </a:gridCol>
                <a:gridCol w="590418">
                  <a:extLst>
                    <a:ext uri="{9D8B030D-6E8A-4147-A177-3AD203B41FA5}">
                      <a16:colId xmlns:a16="http://schemas.microsoft.com/office/drawing/2014/main" val="247564799"/>
                    </a:ext>
                  </a:extLst>
                </a:gridCol>
                <a:gridCol w="766661">
                  <a:extLst>
                    <a:ext uri="{9D8B030D-6E8A-4147-A177-3AD203B41FA5}">
                      <a16:colId xmlns:a16="http://schemas.microsoft.com/office/drawing/2014/main" val="3820090662"/>
                    </a:ext>
                  </a:extLst>
                </a:gridCol>
                <a:gridCol w="872409">
                  <a:extLst>
                    <a:ext uri="{9D8B030D-6E8A-4147-A177-3AD203B41FA5}">
                      <a16:colId xmlns:a16="http://schemas.microsoft.com/office/drawing/2014/main" val="4072182210"/>
                    </a:ext>
                  </a:extLst>
                </a:gridCol>
                <a:gridCol w="775474">
                  <a:extLst>
                    <a:ext uri="{9D8B030D-6E8A-4147-A177-3AD203B41FA5}">
                      <a16:colId xmlns:a16="http://schemas.microsoft.com/office/drawing/2014/main" val="3854437928"/>
                    </a:ext>
                  </a:extLst>
                </a:gridCol>
                <a:gridCol w="681477">
                  <a:extLst>
                    <a:ext uri="{9D8B030D-6E8A-4147-A177-3AD203B41FA5}">
                      <a16:colId xmlns:a16="http://schemas.microsoft.com/office/drawing/2014/main" val="997556860"/>
                    </a:ext>
                  </a:extLst>
                </a:gridCol>
                <a:gridCol w="625667">
                  <a:extLst>
                    <a:ext uri="{9D8B030D-6E8A-4147-A177-3AD203B41FA5}">
                      <a16:colId xmlns:a16="http://schemas.microsoft.com/office/drawing/2014/main" val="1141744387"/>
                    </a:ext>
                  </a:extLst>
                </a:gridCol>
              </a:tblGrid>
              <a:tr h="87787">
                <a:tc gridSpan="14">
                  <a:txBody>
                    <a:bodyPr/>
                    <a:lstStyle/>
                    <a:p>
                      <a:pPr algn="l" fontAlgn="b"/>
                      <a:r>
                        <a:rPr lang="en-IN" sz="1000" u="none" strike="noStrike" dirty="0">
                          <a:effectLst/>
                        </a:rPr>
                        <a:t>                                                                                                                                                       </a:t>
                      </a:r>
                      <a:r>
                        <a:rPr lang="as-IN" sz="1400" b="1" u="none" strike="noStrike" dirty="0">
                          <a:effectLst/>
                        </a:rPr>
                        <a:t>অভিযোগ পঞ্জীয়ন</a:t>
                      </a:r>
                      <a:endParaRPr lang="en-IN" sz="1400" b="1" i="0" u="none" strike="noStrike" dirty="0">
                        <a:solidFill>
                          <a:srgbClr val="000000"/>
                        </a:solidFill>
                        <a:effectLst/>
                        <a:latin typeface="Calibri" panose="020F0502020204030204" pitchFamily="34" charset="0"/>
                      </a:endParaRPr>
                    </a:p>
                  </a:txBody>
                  <a:tcPr marL="8276" marR="8276" marT="8276"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83035396"/>
                  </a:ext>
                </a:extLst>
              </a:tr>
              <a:tr h="496539">
                <a:tc>
                  <a:txBody>
                    <a:bodyPr/>
                    <a:lstStyle/>
                    <a:p>
                      <a:pPr algn="ctr" fontAlgn="ctr"/>
                      <a:r>
                        <a:rPr lang="as-IN" sz="1000" u="none" strike="noStrike" dirty="0">
                          <a:effectLst/>
                        </a:rPr>
                        <a:t>অভিযোগকাৰীৰ নাম</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গ্ৰাহক আইডি</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000" u="none" strike="noStrike" dirty="0">
                          <a:effectLst/>
                        </a:rPr>
                        <a:t>CASA FD/RA/DP </a:t>
                      </a:r>
                      <a:r>
                        <a:rPr lang="as-IN" sz="1000" u="none" strike="noStrike" dirty="0">
                          <a:effectLst/>
                        </a:rPr>
                        <a:t>নম্বৰ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গ্ৰাহকৰ ডকেট নম্বৰ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গ্ৰাহক মোবাইল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যোগাযোগ নম্বৰ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ইমেইল</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স্বীকৃতি প্ৰেৰণ কৰা হৈছে</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শ্ৰেণী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উপশ্ৰেণী</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তথ্যৰ উৎস</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অভিযোগৰ প্ৰকৃতি</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বিতং </a:t>
                      </a:r>
                      <a:endParaRPr lang="en-US" sz="1000" u="none" strike="noStrike" dirty="0">
                        <a:effectLst/>
                      </a:endParaRPr>
                    </a:p>
                    <a:p>
                      <a:pPr algn="ctr" fontAlgn="ctr"/>
                      <a:r>
                        <a:rPr lang="as-IN" sz="1000" u="none" strike="noStrike" dirty="0">
                          <a:effectLst/>
                        </a:rPr>
                        <a:t>পৰামৰ্শ</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000" u="none" strike="noStrike" dirty="0">
                          <a:effectLst/>
                        </a:rPr>
                        <a:t>গ্ৰাহক </a:t>
                      </a:r>
                      <a:endParaRPr lang="en-US" sz="1000" u="none" strike="noStrike" dirty="0">
                        <a:effectLst/>
                      </a:endParaRPr>
                    </a:p>
                    <a:p>
                      <a:pPr algn="ctr" fontAlgn="ctr"/>
                      <a:r>
                        <a:rPr lang="as-IN" sz="1000" u="none" strike="noStrike" dirty="0">
                          <a:effectLst/>
                        </a:rPr>
                        <a:t>চহৰ</a:t>
                      </a:r>
                      <a:endParaRPr lang="en-IN" sz="1000" b="1" i="0" u="none" strike="noStrike" dirty="0">
                        <a:solidFill>
                          <a:srgbClr val="000000"/>
                        </a:solidFill>
                        <a:effectLst/>
                        <a:latin typeface="Calibri" panose="020F0502020204030204" pitchFamily="34" charset="0"/>
                      </a:endParaRPr>
                    </a:p>
                  </a:txBody>
                  <a:tcPr marL="8276" marR="8276" marT="82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469707"/>
                  </a:ext>
                </a:extLst>
              </a:tr>
            </a:tbl>
          </a:graphicData>
        </a:graphic>
      </p:graphicFrame>
      <p:graphicFrame>
        <p:nvGraphicFramePr>
          <p:cNvPr id="9" name="Table 8">
            <a:extLst>
              <a:ext uri="{FF2B5EF4-FFF2-40B4-BE49-F238E27FC236}">
                <a16:creationId xmlns:a16="http://schemas.microsoft.com/office/drawing/2014/main" id="{D1DA27AA-95A8-4643-ABF9-01D942B1A054}"/>
              </a:ext>
            </a:extLst>
          </p:cNvPr>
          <p:cNvGraphicFramePr>
            <a:graphicFrameLocks noGrp="1"/>
          </p:cNvGraphicFramePr>
          <p:nvPr>
            <p:extLst>
              <p:ext uri="{D42A27DB-BD31-4B8C-83A1-F6EECF244321}">
                <p14:modId xmlns:p14="http://schemas.microsoft.com/office/powerpoint/2010/main" val="3661658859"/>
              </p:ext>
            </p:extLst>
          </p:nvPr>
        </p:nvGraphicFramePr>
        <p:xfrm>
          <a:off x="80351" y="3302915"/>
          <a:ext cx="11209125" cy="735330"/>
        </p:xfrm>
        <a:graphic>
          <a:graphicData uri="http://schemas.openxmlformats.org/drawingml/2006/table">
            <a:tbl>
              <a:tblPr>
                <a:tableStyleId>{5C22544A-7EE6-4342-B048-85BDC9FD1C3A}</a:tableStyleId>
              </a:tblPr>
              <a:tblGrid>
                <a:gridCol w="1053099">
                  <a:extLst>
                    <a:ext uri="{9D8B030D-6E8A-4147-A177-3AD203B41FA5}">
                      <a16:colId xmlns:a16="http://schemas.microsoft.com/office/drawing/2014/main" val="291697338"/>
                    </a:ext>
                  </a:extLst>
                </a:gridCol>
                <a:gridCol w="797802">
                  <a:extLst>
                    <a:ext uri="{9D8B030D-6E8A-4147-A177-3AD203B41FA5}">
                      <a16:colId xmlns:a16="http://schemas.microsoft.com/office/drawing/2014/main" val="630072043"/>
                    </a:ext>
                  </a:extLst>
                </a:gridCol>
                <a:gridCol w="1196704">
                  <a:extLst>
                    <a:ext uri="{9D8B030D-6E8A-4147-A177-3AD203B41FA5}">
                      <a16:colId xmlns:a16="http://schemas.microsoft.com/office/drawing/2014/main" val="3861087264"/>
                    </a:ext>
                  </a:extLst>
                </a:gridCol>
                <a:gridCol w="620688">
                  <a:extLst>
                    <a:ext uri="{9D8B030D-6E8A-4147-A177-3AD203B41FA5}">
                      <a16:colId xmlns:a16="http://schemas.microsoft.com/office/drawing/2014/main" val="3427031592"/>
                    </a:ext>
                  </a:extLst>
                </a:gridCol>
                <a:gridCol w="2268187">
                  <a:extLst>
                    <a:ext uri="{9D8B030D-6E8A-4147-A177-3AD203B41FA5}">
                      <a16:colId xmlns:a16="http://schemas.microsoft.com/office/drawing/2014/main" val="807499904"/>
                    </a:ext>
                  </a:extLst>
                </a:gridCol>
                <a:gridCol w="733149">
                  <a:extLst>
                    <a:ext uri="{9D8B030D-6E8A-4147-A177-3AD203B41FA5}">
                      <a16:colId xmlns:a16="http://schemas.microsoft.com/office/drawing/2014/main" val="284859975"/>
                    </a:ext>
                  </a:extLst>
                </a:gridCol>
                <a:gridCol w="1260529">
                  <a:extLst>
                    <a:ext uri="{9D8B030D-6E8A-4147-A177-3AD203B41FA5}">
                      <a16:colId xmlns:a16="http://schemas.microsoft.com/office/drawing/2014/main" val="865144897"/>
                    </a:ext>
                  </a:extLst>
                </a:gridCol>
                <a:gridCol w="1436044">
                  <a:extLst>
                    <a:ext uri="{9D8B030D-6E8A-4147-A177-3AD203B41FA5}">
                      <a16:colId xmlns:a16="http://schemas.microsoft.com/office/drawing/2014/main" val="3224576096"/>
                    </a:ext>
                  </a:extLst>
                </a:gridCol>
                <a:gridCol w="801791">
                  <a:extLst>
                    <a:ext uri="{9D8B030D-6E8A-4147-A177-3AD203B41FA5}">
                      <a16:colId xmlns:a16="http://schemas.microsoft.com/office/drawing/2014/main" val="1961915042"/>
                    </a:ext>
                  </a:extLst>
                </a:gridCol>
                <a:gridCol w="1041132">
                  <a:extLst>
                    <a:ext uri="{9D8B030D-6E8A-4147-A177-3AD203B41FA5}">
                      <a16:colId xmlns:a16="http://schemas.microsoft.com/office/drawing/2014/main" val="1615683429"/>
                    </a:ext>
                  </a:extLst>
                </a:gridCol>
              </a:tblGrid>
              <a:tr h="136162">
                <a:tc gridSpan="10">
                  <a:txBody>
                    <a:bodyPr/>
                    <a:lstStyle/>
                    <a:p>
                      <a:pPr algn="ctr" fontAlgn="b"/>
                      <a:r>
                        <a:rPr lang="as-IN" sz="1400" b="1" u="none" strike="noStrike" dirty="0">
                          <a:effectLst/>
                        </a:rPr>
                        <a:t>লেনদেন পঞ্জীয়ন</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3520997"/>
                  </a:ext>
                </a:extLst>
              </a:tr>
              <a:tr h="393846">
                <a:tc>
                  <a:txBody>
                    <a:bodyPr/>
                    <a:lstStyle/>
                    <a:p>
                      <a:pPr algn="ctr" fontAlgn="ctr"/>
                      <a:r>
                        <a:rPr lang="as-IN" sz="1100" u="none" strike="noStrike" dirty="0">
                          <a:effectLst/>
                        </a:rPr>
                        <a:t>তাৰিখ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লেনদেনৰ সময়</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গ্ৰাহকৰ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IN" sz="1100" u="none" strike="noStrike" dirty="0">
                          <a:effectLst/>
                        </a:rPr>
                        <a:t>A/c </a:t>
                      </a:r>
                      <a:r>
                        <a:rPr lang="as-IN" sz="1100" u="none" strike="noStrike" dirty="0">
                          <a:effectLst/>
                        </a:rPr>
                        <a:t>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লেনদেনৰ ধৰণ</a:t>
                      </a:r>
                    </a:p>
                    <a:p>
                      <a:pPr algn="ctr" fontAlgn="ctr"/>
                      <a:r>
                        <a:rPr lang="as-IN" sz="1100" u="none" strike="noStrike" dirty="0">
                          <a:effectLst/>
                        </a:rPr>
                        <a:t>যেনে। নগদ ধন জমা বা নগদ ধন উলিওৱা</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পৰিমাণ</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বেংকৰ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লেনদেনৰ অৱস্থা</a:t>
                      </a:r>
                    </a:p>
                    <a:p>
                      <a:pPr algn="ctr" fontAlgn="ctr"/>
                      <a:r>
                        <a:rPr lang="as-IN" sz="1100" u="none" strike="noStrike" dirty="0">
                          <a:effectLst/>
                        </a:rPr>
                        <a:t>সফলতা/ প্ৰত্যাখ্যান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আৰ আৰ এন নম্বৰ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as-IN" sz="1100" u="none" strike="noStrike" dirty="0">
                          <a:effectLst/>
                        </a:rPr>
                        <a:t>গ্ৰাহকৰ স্বাক্ষৰ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0946489"/>
                  </a:ext>
                </a:extLst>
              </a:tr>
            </a:tbl>
          </a:graphicData>
        </a:graphic>
      </p:graphicFrame>
      <p:graphicFrame>
        <p:nvGraphicFramePr>
          <p:cNvPr id="10" name="Table 9">
            <a:extLst>
              <a:ext uri="{FF2B5EF4-FFF2-40B4-BE49-F238E27FC236}">
                <a16:creationId xmlns:a16="http://schemas.microsoft.com/office/drawing/2014/main" id="{8CDEB668-D1ED-4744-862F-9C9840143CEC}"/>
              </a:ext>
            </a:extLst>
          </p:cNvPr>
          <p:cNvGraphicFramePr>
            <a:graphicFrameLocks noGrp="1"/>
          </p:cNvGraphicFramePr>
          <p:nvPr>
            <p:extLst>
              <p:ext uri="{D42A27DB-BD31-4B8C-83A1-F6EECF244321}">
                <p14:modId xmlns:p14="http://schemas.microsoft.com/office/powerpoint/2010/main" val="145498941"/>
              </p:ext>
            </p:extLst>
          </p:nvPr>
        </p:nvGraphicFramePr>
        <p:xfrm>
          <a:off x="40767" y="4158138"/>
          <a:ext cx="11288294" cy="567690"/>
        </p:xfrm>
        <a:graphic>
          <a:graphicData uri="http://schemas.openxmlformats.org/drawingml/2006/table">
            <a:tbl>
              <a:tblPr>
                <a:tableStyleId>{5C22544A-7EE6-4342-B048-85BDC9FD1C3A}</a:tableStyleId>
              </a:tblPr>
              <a:tblGrid>
                <a:gridCol w="1060537">
                  <a:extLst>
                    <a:ext uri="{9D8B030D-6E8A-4147-A177-3AD203B41FA5}">
                      <a16:colId xmlns:a16="http://schemas.microsoft.com/office/drawing/2014/main" val="1510339191"/>
                    </a:ext>
                  </a:extLst>
                </a:gridCol>
                <a:gridCol w="803437">
                  <a:extLst>
                    <a:ext uri="{9D8B030D-6E8A-4147-A177-3AD203B41FA5}">
                      <a16:colId xmlns:a16="http://schemas.microsoft.com/office/drawing/2014/main" val="2690323238"/>
                    </a:ext>
                  </a:extLst>
                </a:gridCol>
                <a:gridCol w="1205156">
                  <a:extLst>
                    <a:ext uri="{9D8B030D-6E8A-4147-A177-3AD203B41FA5}">
                      <a16:colId xmlns:a16="http://schemas.microsoft.com/office/drawing/2014/main" val="3074538159"/>
                    </a:ext>
                  </a:extLst>
                </a:gridCol>
                <a:gridCol w="1060537">
                  <a:extLst>
                    <a:ext uri="{9D8B030D-6E8A-4147-A177-3AD203B41FA5}">
                      <a16:colId xmlns:a16="http://schemas.microsoft.com/office/drawing/2014/main" val="2805990988"/>
                    </a:ext>
                  </a:extLst>
                </a:gridCol>
                <a:gridCol w="1590806">
                  <a:extLst>
                    <a:ext uri="{9D8B030D-6E8A-4147-A177-3AD203B41FA5}">
                      <a16:colId xmlns:a16="http://schemas.microsoft.com/office/drawing/2014/main" val="1185177078"/>
                    </a:ext>
                  </a:extLst>
                </a:gridCol>
                <a:gridCol w="996263">
                  <a:extLst>
                    <a:ext uri="{9D8B030D-6E8A-4147-A177-3AD203B41FA5}">
                      <a16:colId xmlns:a16="http://schemas.microsoft.com/office/drawing/2014/main" val="1105513086"/>
                    </a:ext>
                  </a:extLst>
                </a:gridCol>
                <a:gridCol w="1269431">
                  <a:extLst>
                    <a:ext uri="{9D8B030D-6E8A-4147-A177-3AD203B41FA5}">
                      <a16:colId xmlns:a16="http://schemas.microsoft.com/office/drawing/2014/main" val="246498379"/>
                    </a:ext>
                  </a:extLst>
                </a:gridCol>
                <a:gridCol w="1446187">
                  <a:extLst>
                    <a:ext uri="{9D8B030D-6E8A-4147-A177-3AD203B41FA5}">
                      <a16:colId xmlns:a16="http://schemas.microsoft.com/office/drawing/2014/main" val="4145062905"/>
                    </a:ext>
                  </a:extLst>
                </a:gridCol>
                <a:gridCol w="807455">
                  <a:extLst>
                    <a:ext uri="{9D8B030D-6E8A-4147-A177-3AD203B41FA5}">
                      <a16:colId xmlns:a16="http://schemas.microsoft.com/office/drawing/2014/main" val="3044856533"/>
                    </a:ext>
                  </a:extLst>
                </a:gridCol>
                <a:gridCol w="1048485">
                  <a:extLst>
                    <a:ext uri="{9D8B030D-6E8A-4147-A177-3AD203B41FA5}">
                      <a16:colId xmlns:a16="http://schemas.microsoft.com/office/drawing/2014/main" val="3182629394"/>
                    </a:ext>
                  </a:extLst>
                </a:gridCol>
              </a:tblGrid>
              <a:tr h="116159">
                <a:tc gridSpan="10">
                  <a:txBody>
                    <a:bodyPr/>
                    <a:lstStyle/>
                    <a:p>
                      <a:pPr algn="ctr" fontAlgn="b"/>
                      <a:r>
                        <a:rPr lang="en-IN" sz="1400" b="1" u="none" strike="noStrike" dirty="0">
                          <a:effectLst/>
                        </a:rPr>
                        <a:t>VISIT REGISTER </a:t>
                      </a:r>
                      <a:r>
                        <a:rPr lang="as-IN" sz="1400" b="1" u="none" strike="noStrike" dirty="0">
                          <a:effectLst/>
                        </a:rPr>
                        <a:t>কৰক</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578039"/>
                  </a:ext>
                </a:extLst>
              </a:tr>
              <a:tr h="335987">
                <a:tc>
                  <a:txBody>
                    <a:bodyPr/>
                    <a:lstStyle/>
                    <a:p>
                      <a:pPr algn="ctr" fontAlgn="ctr"/>
                      <a:r>
                        <a:rPr lang="as-IN" sz="1100" u="none" strike="noStrike" dirty="0">
                          <a:effectLst/>
                        </a:rPr>
                        <a:t>তাৰিখ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সময়</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দৰ্শকৰ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সংস্থাৰ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দৰ্শকৰ পদবী</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মতামত</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ভ্ৰমণকাৰী বিষয়াৰ স্বাক্ষৰ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লাভ কৰা মতামতত গ্ৰহণ কৰা ব্যৱস্থা</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ব্যৱস্থা লোৱাৰ তাৰিখ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বি চি এজেণ্টৰ স্বাক্ষৰ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44376"/>
                  </a:ext>
                </a:extLst>
              </a:tr>
            </a:tbl>
          </a:graphicData>
        </a:graphic>
      </p:graphicFrame>
      <p:graphicFrame>
        <p:nvGraphicFramePr>
          <p:cNvPr id="11" name="Table 10">
            <a:extLst>
              <a:ext uri="{FF2B5EF4-FFF2-40B4-BE49-F238E27FC236}">
                <a16:creationId xmlns:a16="http://schemas.microsoft.com/office/drawing/2014/main" id="{922ED46B-5191-4355-B7CC-DCEAFA3567F9}"/>
              </a:ext>
            </a:extLst>
          </p:cNvPr>
          <p:cNvGraphicFramePr>
            <a:graphicFrameLocks noGrp="1"/>
          </p:cNvGraphicFramePr>
          <p:nvPr>
            <p:extLst>
              <p:ext uri="{D42A27DB-BD31-4B8C-83A1-F6EECF244321}">
                <p14:modId xmlns:p14="http://schemas.microsoft.com/office/powerpoint/2010/main" val="3124811677"/>
              </p:ext>
            </p:extLst>
          </p:nvPr>
        </p:nvGraphicFramePr>
        <p:xfrm>
          <a:off x="119935" y="4898232"/>
          <a:ext cx="11209125" cy="560510"/>
        </p:xfrm>
        <a:graphic>
          <a:graphicData uri="http://schemas.openxmlformats.org/drawingml/2006/table">
            <a:tbl>
              <a:tblPr>
                <a:tableStyleId>{5C22544A-7EE6-4342-B048-85BDC9FD1C3A}</a:tableStyleId>
              </a:tblPr>
              <a:tblGrid>
                <a:gridCol w="1260310">
                  <a:extLst>
                    <a:ext uri="{9D8B030D-6E8A-4147-A177-3AD203B41FA5}">
                      <a16:colId xmlns:a16="http://schemas.microsoft.com/office/drawing/2014/main" val="910881476"/>
                    </a:ext>
                  </a:extLst>
                </a:gridCol>
                <a:gridCol w="954781">
                  <a:extLst>
                    <a:ext uri="{9D8B030D-6E8A-4147-A177-3AD203B41FA5}">
                      <a16:colId xmlns:a16="http://schemas.microsoft.com/office/drawing/2014/main" val="4246079980"/>
                    </a:ext>
                  </a:extLst>
                </a:gridCol>
                <a:gridCol w="1432171">
                  <a:extLst>
                    <a:ext uri="{9D8B030D-6E8A-4147-A177-3AD203B41FA5}">
                      <a16:colId xmlns:a16="http://schemas.microsoft.com/office/drawing/2014/main" val="2321883127"/>
                    </a:ext>
                  </a:extLst>
                </a:gridCol>
                <a:gridCol w="1260310">
                  <a:extLst>
                    <a:ext uri="{9D8B030D-6E8A-4147-A177-3AD203B41FA5}">
                      <a16:colId xmlns:a16="http://schemas.microsoft.com/office/drawing/2014/main" val="2452330937"/>
                    </a:ext>
                  </a:extLst>
                </a:gridCol>
                <a:gridCol w="1890466">
                  <a:extLst>
                    <a:ext uri="{9D8B030D-6E8A-4147-A177-3AD203B41FA5}">
                      <a16:colId xmlns:a16="http://schemas.microsoft.com/office/drawing/2014/main" val="3614659165"/>
                    </a:ext>
                  </a:extLst>
                </a:gridCol>
                <a:gridCol w="1183928">
                  <a:extLst>
                    <a:ext uri="{9D8B030D-6E8A-4147-A177-3AD203B41FA5}">
                      <a16:colId xmlns:a16="http://schemas.microsoft.com/office/drawing/2014/main" val="2871443141"/>
                    </a:ext>
                  </a:extLst>
                </a:gridCol>
                <a:gridCol w="1508554">
                  <a:extLst>
                    <a:ext uri="{9D8B030D-6E8A-4147-A177-3AD203B41FA5}">
                      <a16:colId xmlns:a16="http://schemas.microsoft.com/office/drawing/2014/main" val="1183153692"/>
                    </a:ext>
                  </a:extLst>
                </a:gridCol>
                <a:gridCol w="1718605">
                  <a:extLst>
                    <a:ext uri="{9D8B030D-6E8A-4147-A177-3AD203B41FA5}">
                      <a16:colId xmlns:a16="http://schemas.microsoft.com/office/drawing/2014/main" val="3456909191"/>
                    </a:ext>
                  </a:extLst>
                </a:gridCol>
              </a:tblGrid>
              <a:tr h="190500">
                <a:tc gridSpan="8">
                  <a:txBody>
                    <a:bodyPr/>
                    <a:lstStyle/>
                    <a:p>
                      <a:pPr algn="ctr" fontAlgn="b"/>
                      <a:r>
                        <a:rPr lang="en-IN" sz="1400" u="none" strike="noStrike" dirty="0">
                          <a:effectLst/>
                        </a:rPr>
                        <a:t> </a:t>
                      </a:r>
                      <a:r>
                        <a:rPr lang="as-IN" sz="1400" b="1" u="none" strike="noStrike" dirty="0">
                          <a:effectLst/>
                        </a:rPr>
                        <a:t>একাউণ্ট খোলাৰ পঞ্জীয়ন</a:t>
                      </a:r>
                      <a:endParaRPr lang="en-IN" sz="14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24561147"/>
                  </a:ext>
                </a:extLst>
              </a:tr>
              <a:tr h="337625">
                <a:tc>
                  <a:txBody>
                    <a:bodyPr/>
                    <a:lstStyle/>
                    <a:p>
                      <a:pPr algn="ctr" fontAlgn="ctr"/>
                      <a:r>
                        <a:rPr lang="as-IN" sz="1100" u="none" strike="noStrike" dirty="0">
                          <a:effectLst/>
                        </a:rPr>
                        <a:t>সীহ উৎপাদনৰ তাৰিখ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গ্ৰাহকৰ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গ্ৰাহকৰ যোগাযোগ 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লিড 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CA/ SB/Sal </a:t>
                      </a:r>
                      <a:r>
                        <a:rPr lang="as-IN" sz="1100" u="none" strike="noStrike" dirty="0">
                          <a:effectLst/>
                        </a:rPr>
                        <a:t>ৰ প্ৰকাৰ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A/c </a:t>
                      </a:r>
                      <a:r>
                        <a:rPr lang="as-IN" sz="1100" u="none" strike="noStrike" dirty="0">
                          <a:effectLst/>
                        </a:rPr>
                        <a:t>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একাউণ্ট খোলাৰ তাৰিখ</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বি চি এজেণ্টৰ স্বাক্ষৰ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564377"/>
                  </a:ext>
                </a:extLst>
              </a:tr>
            </a:tbl>
          </a:graphicData>
        </a:graphic>
      </p:graphicFrame>
      <p:graphicFrame>
        <p:nvGraphicFramePr>
          <p:cNvPr id="13" name="Table 12">
            <a:extLst>
              <a:ext uri="{FF2B5EF4-FFF2-40B4-BE49-F238E27FC236}">
                <a16:creationId xmlns:a16="http://schemas.microsoft.com/office/drawing/2014/main" id="{2E3B55F3-C542-4467-9A0B-2716A3AA24C1}"/>
              </a:ext>
            </a:extLst>
          </p:cNvPr>
          <p:cNvGraphicFramePr>
            <a:graphicFrameLocks noGrp="1"/>
          </p:cNvGraphicFramePr>
          <p:nvPr>
            <p:extLst>
              <p:ext uri="{D42A27DB-BD31-4B8C-83A1-F6EECF244321}">
                <p14:modId xmlns:p14="http://schemas.microsoft.com/office/powerpoint/2010/main" val="4076260474"/>
              </p:ext>
            </p:extLst>
          </p:nvPr>
        </p:nvGraphicFramePr>
        <p:xfrm>
          <a:off x="119935" y="5638327"/>
          <a:ext cx="11209124" cy="595510"/>
        </p:xfrm>
        <a:graphic>
          <a:graphicData uri="http://schemas.openxmlformats.org/drawingml/2006/table">
            <a:tbl>
              <a:tblPr>
                <a:tableStyleId>{5C22544A-7EE6-4342-B048-85BDC9FD1C3A}</a:tableStyleId>
              </a:tblPr>
              <a:tblGrid>
                <a:gridCol w="1488536">
                  <a:extLst>
                    <a:ext uri="{9D8B030D-6E8A-4147-A177-3AD203B41FA5}">
                      <a16:colId xmlns:a16="http://schemas.microsoft.com/office/drawing/2014/main" val="2640214383"/>
                    </a:ext>
                  </a:extLst>
                </a:gridCol>
                <a:gridCol w="1127678">
                  <a:extLst>
                    <a:ext uri="{9D8B030D-6E8A-4147-A177-3AD203B41FA5}">
                      <a16:colId xmlns:a16="http://schemas.microsoft.com/office/drawing/2014/main" val="3839048198"/>
                    </a:ext>
                  </a:extLst>
                </a:gridCol>
                <a:gridCol w="1691518">
                  <a:extLst>
                    <a:ext uri="{9D8B030D-6E8A-4147-A177-3AD203B41FA5}">
                      <a16:colId xmlns:a16="http://schemas.microsoft.com/office/drawing/2014/main" val="3200572418"/>
                    </a:ext>
                  </a:extLst>
                </a:gridCol>
                <a:gridCol w="1488536">
                  <a:extLst>
                    <a:ext uri="{9D8B030D-6E8A-4147-A177-3AD203B41FA5}">
                      <a16:colId xmlns:a16="http://schemas.microsoft.com/office/drawing/2014/main" val="626495445"/>
                    </a:ext>
                  </a:extLst>
                </a:gridCol>
                <a:gridCol w="2232803">
                  <a:extLst>
                    <a:ext uri="{9D8B030D-6E8A-4147-A177-3AD203B41FA5}">
                      <a16:colId xmlns:a16="http://schemas.microsoft.com/office/drawing/2014/main" val="2245577560"/>
                    </a:ext>
                  </a:extLst>
                </a:gridCol>
                <a:gridCol w="1398321">
                  <a:extLst>
                    <a:ext uri="{9D8B030D-6E8A-4147-A177-3AD203B41FA5}">
                      <a16:colId xmlns:a16="http://schemas.microsoft.com/office/drawing/2014/main" val="2057237061"/>
                    </a:ext>
                  </a:extLst>
                </a:gridCol>
                <a:gridCol w="1781732">
                  <a:extLst>
                    <a:ext uri="{9D8B030D-6E8A-4147-A177-3AD203B41FA5}">
                      <a16:colId xmlns:a16="http://schemas.microsoft.com/office/drawing/2014/main" val="1288298244"/>
                    </a:ext>
                  </a:extLst>
                </a:gridCol>
              </a:tblGrid>
              <a:tr h="195065">
                <a:tc gridSpan="7">
                  <a:txBody>
                    <a:bodyPr/>
                    <a:lstStyle/>
                    <a:p>
                      <a:pPr algn="ctr" fontAlgn="t"/>
                      <a:r>
                        <a:rPr lang="en-IN" sz="1400" b="1" u="none" strike="noStrike" dirty="0">
                          <a:effectLst/>
                        </a:rPr>
                        <a:t>FIXED / RECURRING </a:t>
                      </a:r>
                      <a:r>
                        <a:rPr lang="as-IN" sz="1400" b="1" u="none" strike="noStrike" dirty="0">
                          <a:effectLst/>
                        </a:rPr>
                        <a:t>জমা পঞ্জীয়ন</a:t>
                      </a:r>
                      <a:endParaRPr lang="en-IN" sz="14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97904278"/>
                  </a:ext>
                </a:extLst>
              </a:tr>
              <a:tr h="372625">
                <a:tc>
                  <a:txBody>
                    <a:bodyPr/>
                    <a:lstStyle/>
                    <a:p>
                      <a:pPr algn="ctr" fontAlgn="ctr"/>
                      <a:r>
                        <a:rPr lang="en-IN" sz="1100" u="none" strike="noStrike" dirty="0">
                          <a:effectLst/>
                        </a:rPr>
                        <a:t>Sr No</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গ্ৰাহকৰ নাম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মাস্কেড এচি নং</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জমা ধনৰ প্ৰকাৰ (</a:t>
                      </a:r>
                      <a:r>
                        <a:rPr lang="en-IN" sz="1100" u="none" strike="noStrike" dirty="0">
                          <a:effectLst/>
                        </a:rPr>
                        <a:t>FD/RD)</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100" u="none" strike="noStrike" dirty="0">
                          <a:effectLst/>
                        </a:rPr>
                        <a:t>INR </a:t>
                      </a:r>
                      <a:r>
                        <a:rPr lang="as-IN" sz="1100" u="none" strike="noStrike" dirty="0">
                          <a:effectLst/>
                        </a:rPr>
                        <a:t>ত </a:t>
                      </a:r>
                      <a:r>
                        <a:rPr lang="en-IN" sz="1100" u="none" strike="noStrike" dirty="0">
                          <a:effectLst/>
                        </a:rPr>
                        <a:t>Amt </a:t>
                      </a:r>
                      <a:r>
                        <a:rPr lang="as-IN" sz="1100" u="none" strike="noStrike" dirty="0">
                          <a:effectLst/>
                        </a:rPr>
                        <a:t>জমা কৰক</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জমা ধনৰ সময়সীমা</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as-IN" sz="1100" u="none" strike="noStrike" dirty="0">
                          <a:effectLst/>
                        </a:rPr>
                        <a:t>গ্ৰাহকৰ স্বাক্ষৰ</a:t>
                      </a:r>
                      <a:endParaRPr lang="en-IN"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84186"/>
                  </a:ext>
                </a:extLst>
              </a:tr>
            </a:tbl>
          </a:graphicData>
        </a:graphic>
      </p:graphicFrame>
    </p:spTree>
    <p:extLst>
      <p:ext uri="{BB962C8B-B14F-4D97-AF65-F5344CB8AC3E}">
        <p14:creationId xmlns:p14="http://schemas.microsoft.com/office/powerpoint/2010/main" val="89508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764"/>
            <a:ext cx="5505033" cy="646331"/>
          </a:xfrm>
          <a:prstGeom prst="rect">
            <a:avLst/>
          </a:prstGeom>
        </p:spPr>
        <p:txBody>
          <a:bodyPr wrap="none">
            <a:spAutoFit/>
          </a:bodyPr>
          <a:lstStyle/>
          <a:p>
            <a:pPr lvl="0">
              <a:defRPr/>
            </a:pPr>
            <a:r>
              <a:rPr lang="as-IN" sz="3600" b="1" dirty="0">
                <a:solidFill>
                  <a:schemeClr val="bg1"/>
                </a:solidFill>
              </a:rPr>
              <a:t>প্ৰতিটো প্ৰয়োজনৰ বাবে ঋণ</a:t>
            </a:r>
            <a:endParaRPr kumimoji="0" lang="en-US" sz="36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40">
            <a:extLst>
              <a:ext uri="{FF2B5EF4-FFF2-40B4-BE49-F238E27FC236}">
                <a16:creationId xmlns:a16="http://schemas.microsoft.com/office/drawing/2014/main" id="{A41BE1CC-4D02-473F-A88D-18B21D5D0A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AC9A59A7-460A-40FD-A0F8-00F011ED59F5}"/>
              </a:ext>
            </a:extLst>
          </p:cNvPr>
          <p:cNvGraphicFramePr/>
          <p:nvPr>
            <p:extLst>
              <p:ext uri="{D42A27DB-BD31-4B8C-83A1-F6EECF244321}">
                <p14:modId xmlns:p14="http://schemas.microsoft.com/office/powerpoint/2010/main" val="1848590872"/>
              </p:ext>
            </p:extLst>
          </p:nvPr>
        </p:nvGraphicFramePr>
        <p:xfrm>
          <a:off x="246063" y="5348907"/>
          <a:ext cx="11900848" cy="800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E11586B0-0559-4736-A086-603FBDA2AFF6}"/>
              </a:ext>
            </a:extLst>
          </p:cNvPr>
          <p:cNvSpPr txBox="1"/>
          <p:nvPr/>
        </p:nvSpPr>
        <p:spPr>
          <a:xfrm>
            <a:off x="246063" y="4906596"/>
            <a:ext cx="5253985" cy="369332"/>
          </a:xfrm>
          <a:prstGeom prst="rect">
            <a:avLst/>
          </a:prstGeom>
          <a:noFill/>
        </p:spPr>
        <p:txBody>
          <a:bodyPr wrap="square" rtlCol="0">
            <a:spAutoFit/>
          </a:bodyPr>
          <a:lstStyle/>
          <a:p>
            <a:r>
              <a:rPr lang="as-IN" b="1" u="sng" dirty="0"/>
              <a:t>ঋণৰ বাবে লিড সৃষ্টি কৰাৰ প্ৰক্ৰিয়া</a:t>
            </a:r>
            <a:endParaRPr lang="en-IN" b="1" u="sng" dirty="0"/>
          </a:p>
        </p:txBody>
      </p:sp>
      <p:sp>
        <p:nvSpPr>
          <p:cNvPr id="17" name="TextBox 16">
            <a:extLst>
              <a:ext uri="{FF2B5EF4-FFF2-40B4-BE49-F238E27FC236}">
                <a16:creationId xmlns:a16="http://schemas.microsoft.com/office/drawing/2014/main" id="{58067E5F-CD47-47A8-9409-BCDB1B21AA1F}"/>
              </a:ext>
            </a:extLst>
          </p:cNvPr>
          <p:cNvSpPr txBox="1"/>
          <p:nvPr/>
        </p:nvSpPr>
        <p:spPr>
          <a:xfrm>
            <a:off x="842219" y="900510"/>
            <a:ext cx="10174286" cy="800219"/>
          </a:xfrm>
          <a:prstGeom prst="rect">
            <a:avLst/>
          </a:prstGeom>
          <a:noFill/>
        </p:spPr>
        <p:txBody>
          <a:bodyPr wrap="square" rtlCol="0">
            <a:spAutoFit/>
          </a:bodyPr>
          <a:lstStyle/>
          <a:p>
            <a:pPr algn="ctr">
              <a:spcBef>
                <a:spcPts val="600"/>
              </a:spcBef>
              <a:spcAft>
                <a:spcPts val="600"/>
              </a:spcAft>
            </a:pPr>
            <a:r>
              <a:rPr lang="as-IN" dirty="0"/>
              <a:t>এতিয়া অল বেষ্ট ইন ক্লাছ এইচ ডি এফ চি বেংক ঋণৰ সুবিধা গ্ৰাহকে বি চি চেণ্টাৰৰ জৰিয়তে ল’ব পাৰিব।</a:t>
            </a:r>
            <a:r>
              <a:rPr lang="en-IN" dirty="0"/>
              <a:t> </a:t>
            </a:r>
          </a:p>
          <a:p>
            <a:pPr algn="ctr">
              <a:spcBef>
                <a:spcPts val="600"/>
              </a:spcBef>
              <a:spcAft>
                <a:spcPts val="600"/>
              </a:spcAft>
            </a:pPr>
            <a:r>
              <a:rPr lang="as-IN" dirty="0"/>
              <a:t>এইচডিএফচি বিচি/বিএফ এজেণ্টৰ বাবে লিড জেনেৰেচনৰ বাবে মুঠ ১৬টা প্ৰডাক্ট উপলব্ধ</a:t>
            </a:r>
            <a:endParaRPr lang="en-IN" dirty="0"/>
          </a:p>
        </p:txBody>
      </p:sp>
      <p:cxnSp>
        <p:nvCxnSpPr>
          <p:cNvPr id="19" name="Straight Connector 18">
            <a:extLst>
              <a:ext uri="{FF2B5EF4-FFF2-40B4-BE49-F238E27FC236}">
                <a16:creationId xmlns:a16="http://schemas.microsoft.com/office/drawing/2014/main" id="{95EA1313-F1FF-4596-B152-B126B0D895F6}"/>
              </a:ext>
            </a:extLst>
          </p:cNvPr>
          <p:cNvCxnSpPr/>
          <p:nvPr/>
        </p:nvCxnSpPr>
        <p:spPr>
          <a:xfrm>
            <a:off x="1392072" y="1760068"/>
            <a:ext cx="91517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30F155C5-E798-41E9-809C-C456ABC1CEED}"/>
              </a:ext>
            </a:extLst>
          </p:cNvPr>
          <p:cNvCxnSpPr/>
          <p:nvPr/>
        </p:nvCxnSpPr>
        <p:spPr>
          <a:xfrm>
            <a:off x="1378424" y="4906596"/>
            <a:ext cx="9165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Rounded Corners 21">
            <a:extLst>
              <a:ext uri="{FF2B5EF4-FFF2-40B4-BE49-F238E27FC236}">
                <a16:creationId xmlns:a16="http://schemas.microsoft.com/office/drawing/2014/main" id="{886D6343-320C-4466-A4CF-D377AEE9A753}"/>
              </a:ext>
            </a:extLst>
          </p:cNvPr>
          <p:cNvSpPr/>
          <p:nvPr/>
        </p:nvSpPr>
        <p:spPr>
          <a:xfrm>
            <a:off x="4640239" y="1719203"/>
            <a:ext cx="2524836" cy="369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s-IN" b="1" dirty="0"/>
              <a:t>ঋণৰ সামগ্ৰী</a:t>
            </a:r>
            <a:endParaRPr lang="en-IN" b="1" dirty="0"/>
          </a:p>
        </p:txBody>
      </p:sp>
      <p:sp>
        <p:nvSpPr>
          <p:cNvPr id="23" name="TextBox 22">
            <a:extLst>
              <a:ext uri="{FF2B5EF4-FFF2-40B4-BE49-F238E27FC236}">
                <a16:creationId xmlns:a16="http://schemas.microsoft.com/office/drawing/2014/main" id="{C3F38583-B97D-4846-8117-8E15679AA6E4}"/>
              </a:ext>
            </a:extLst>
          </p:cNvPr>
          <p:cNvSpPr txBox="1"/>
          <p:nvPr/>
        </p:nvSpPr>
        <p:spPr>
          <a:xfrm>
            <a:off x="471048" y="2274838"/>
            <a:ext cx="2402007" cy="213904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as-IN" dirty="0"/>
              <a:t>টু হুইলাৰ ঋণ</a:t>
            </a:r>
          </a:p>
          <a:p>
            <a:pPr marL="285750" indent="-285750">
              <a:spcBef>
                <a:spcPts val="600"/>
              </a:spcBef>
              <a:buFont typeface="Arial" panose="020B0604020202020204" pitchFamily="34" charset="0"/>
              <a:buChar char="•"/>
            </a:pPr>
            <a:r>
              <a:rPr lang="as-IN" dirty="0"/>
              <a:t>গাড়ী ঋণ</a:t>
            </a:r>
          </a:p>
          <a:p>
            <a:pPr marL="285750" indent="-285750">
              <a:spcBef>
                <a:spcPts val="600"/>
              </a:spcBef>
              <a:buFont typeface="Arial" panose="020B0604020202020204" pitchFamily="34" charset="0"/>
              <a:buChar char="•"/>
            </a:pPr>
            <a:r>
              <a:rPr lang="as-IN" dirty="0"/>
              <a:t>সোণৰ ঋণ</a:t>
            </a:r>
          </a:p>
          <a:p>
            <a:pPr marL="285750" indent="-285750">
              <a:spcBef>
                <a:spcPts val="600"/>
              </a:spcBef>
              <a:buFont typeface="Arial" panose="020B0604020202020204" pitchFamily="34" charset="0"/>
              <a:buChar char="•"/>
            </a:pPr>
            <a:r>
              <a:rPr lang="as-IN" dirty="0"/>
              <a:t>হোম লোন</a:t>
            </a:r>
          </a:p>
          <a:p>
            <a:pPr marL="285750" indent="-285750">
              <a:spcBef>
                <a:spcPts val="600"/>
              </a:spcBef>
              <a:buFont typeface="Arial" panose="020B0604020202020204" pitchFamily="34" charset="0"/>
              <a:buChar char="•"/>
            </a:pPr>
            <a:r>
              <a:rPr lang="as-IN" dirty="0"/>
              <a:t>ব্যক্তিগত ঋণ</a:t>
            </a:r>
          </a:p>
          <a:p>
            <a:pPr marL="285750" indent="-285750">
              <a:spcBef>
                <a:spcPts val="600"/>
              </a:spcBef>
              <a:buFont typeface="Arial" panose="020B0604020202020204" pitchFamily="34" charset="0"/>
              <a:buChar char="•"/>
            </a:pPr>
            <a:r>
              <a:rPr lang="as-IN" dirty="0"/>
              <a:t>ব্যৱসায়িক ঋণ</a:t>
            </a:r>
            <a:endParaRPr lang="en-IN" dirty="0"/>
          </a:p>
        </p:txBody>
      </p:sp>
      <p:sp>
        <p:nvSpPr>
          <p:cNvPr id="24" name="TextBox 23">
            <a:extLst>
              <a:ext uri="{FF2B5EF4-FFF2-40B4-BE49-F238E27FC236}">
                <a16:creationId xmlns:a16="http://schemas.microsoft.com/office/drawing/2014/main" id="{EA46D9A3-06DE-45A4-921E-4878D49ABE61}"/>
              </a:ext>
            </a:extLst>
          </p:cNvPr>
          <p:cNvSpPr txBox="1"/>
          <p:nvPr/>
        </p:nvSpPr>
        <p:spPr>
          <a:xfrm>
            <a:off x="3527946" y="2283203"/>
            <a:ext cx="4208359" cy="27699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as-IN" dirty="0"/>
              <a:t>ট্ৰেক্টৰ ঋণ</a:t>
            </a:r>
          </a:p>
          <a:p>
            <a:pPr marL="285750" indent="-285750">
              <a:spcBef>
                <a:spcPts val="600"/>
              </a:spcBef>
              <a:buFont typeface="Arial" panose="020B0604020202020204" pitchFamily="34" charset="0"/>
              <a:buChar char="•"/>
            </a:pPr>
            <a:r>
              <a:rPr lang="as-IN" dirty="0"/>
              <a:t>গোট ঋণ (আত্ম সহায়ক গোট/ যৌথ দায়বদ্ধতা গোট)</a:t>
            </a:r>
          </a:p>
          <a:p>
            <a:pPr marL="285750" indent="-285750">
              <a:spcBef>
                <a:spcPts val="600"/>
              </a:spcBef>
              <a:buFont typeface="Arial" panose="020B0604020202020204" pitchFamily="34" charset="0"/>
              <a:buChar char="•"/>
            </a:pPr>
            <a:r>
              <a:rPr lang="as-IN" dirty="0"/>
              <a:t>গ্ৰাহক টেকসই ঋণ</a:t>
            </a:r>
          </a:p>
          <a:p>
            <a:pPr marL="285750" indent="-285750">
              <a:spcBef>
                <a:spcPts val="600"/>
              </a:spcBef>
              <a:buFont typeface="Arial" panose="020B0604020202020204" pitchFamily="34" charset="0"/>
              <a:buChar char="•"/>
            </a:pPr>
            <a:r>
              <a:rPr lang="as-IN" dirty="0"/>
              <a:t>কিষাণ গোল্ড কাৰ্ড – এগ্ৰি কাৰ্ড</a:t>
            </a:r>
          </a:p>
          <a:p>
            <a:pPr marL="285750" indent="-285750">
              <a:spcBef>
                <a:spcPts val="600"/>
              </a:spcBef>
              <a:buFont typeface="Arial" panose="020B0604020202020204" pitchFamily="34" charset="0"/>
              <a:buChar char="•"/>
            </a:pPr>
            <a:r>
              <a:rPr lang="as-IN" dirty="0"/>
              <a:t>এম এছ এম ই কোম্পানীসমূহৰ বাবে ঋণ</a:t>
            </a:r>
            <a:endParaRPr lang="en-IN" dirty="0"/>
          </a:p>
          <a:p>
            <a:pPr marL="285750" indent="-285750">
              <a:spcBef>
                <a:spcPts val="600"/>
              </a:spcBef>
              <a:buFont typeface="Arial" panose="020B0604020202020204" pitchFamily="34" charset="0"/>
              <a:buChar char="•"/>
            </a:pPr>
            <a:endParaRPr lang="en-IN" dirty="0"/>
          </a:p>
          <a:p>
            <a:pPr marL="285750" indent="-285750">
              <a:spcBef>
                <a:spcPts val="600"/>
              </a:spcBef>
              <a:buFont typeface="Arial" panose="020B0604020202020204" pitchFamily="34" charset="0"/>
              <a:buChar char="•"/>
            </a:pPr>
            <a:endParaRPr lang="en-IN" dirty="0"/>
          </a:p>
        </p:txBody>
      </p:sp>
      <p:sp>
        <p:nvSpPr>
          <p:cNvPr id="27" name="TextBox 26">
            <a:extLst>
              <a:ext uri="{FF2B5EF4-FFF2-40B4-BE49-F238E27FC236}">
                <a16:creationId xmlns:a16="http://schemas.microsoft.com/office/drawing/2014/main" id="{0639C10E-5706-4DBF-AB8C-BD1ED470E658}"/>
              </a:ext>
            </a:extLst>
          </p:cNvPr>
          <p:cNvSpPr txBox="1"/>
          <p:nvPr/>
        </p:nvSpPr>
        <p:spPr>
          <a:xfrm>
            <a:off x="8001734" y="2268926"/>
            <a:ext cx="3944203" cy="206210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as-IN" dirty="0"/>
              <a:t>ক্ষুদ্ৰ কৃষি ব্যৱসায়</a:t>
            </a:r>
          </a:p>
          <a:p>
            <a:pPr marL="285750" indent="-285750">
              <a:spcBef>
                <a:spcPts val="600"/>
              </a:spcBef>
              <a:buFont typeface="Arial" panose="020B0604020202020204" pitchFamily="34" charset="0"/>
              <a:buChar char="•"/>
            </a:pPr>
            <a:r>
              <a:rPr lang="as-IN" dirty="0"/>
              <a:t>স্বাস্থ্যসেৱা বিত্ত</a:t>
            </a:r>
          </a:p>
          <a:p>
            <a:pPr marL="285750" indent="-285750">
              <a:spcBef>
                <a:spcPts val="600"/>
              </a:spcBef>
              <a:buFont typeface="Arial" panose="020B0604020202020204" pitchFamily="34" charset="0"/>
              <a:buChar char="•"/>
            </a:pPr>
            <a:r>
              <a:rPr lang="as-IN" dirty="0"/>
              <a:t>দোকানীলৈ অভাৰড্ৰাফ্টৰ সুবিধা</a:t>
            </a:r>
          </a:p>
          <a:p>
            <a:pPr marL="285750" indent="-285750">
              <a:spcBef>
                <a:spcPts val="600"/>
              </a:spcBef>
              <a:buFont typeface="Arial" panose="020B0604020202020204" pitchFamily="34" charset="0"/>
              <a:buChar char="•"/>
            </a:pPr>
            <a:r>
              <a:rPr lang="as-IN" dirty="0"/>
              <a:t>সম্পত্তিৰ বিৰুদ্ধে ঋণ</a:t>
            </a:r>
          </a:p>
          <a:p>
            <a:pPr marL="285750" indent="-285750">
              <a:spcBef>
                <a:spcPts val="600"/>
              </a:spcBef>
              <a:buFont typeface="Arial" panose="020B0604020202020204" pitchFamily="34" charset="0"/>
              <a:buChar char="•"/>
            </a:pPr>
            <a:r>
              <a:rPr lang="as-IN" dirty="0"/>
              <a:t>নিৰ্মাণ সঁজুলি আৰু বাণিজ্যিক বাহনৰ বাবে ঋণ</a:t>
            </a:r>
            <a:endParaRPr lang="en-IN" dirty="0"/>
          </a:p>
        </p:txBody>
      </p:sp>
      <p:sp>
        <p:nvSpPr>
          <p:cNvPr id="14" name="Rectangle 13">
            <a:extLst>
              <a:ext uri="{FF2B5EF4-FFF2-40B4-BE49-F238E27FC236}">
                <a16:creationId xmlns:a16="http://schemas.microsoft.com/office/drawing/2014/main" id="{29129B17-F96E-4FD2-AA0C-A145BAA0D551}"/>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5715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C28E8E-2C4E-4496-BF4E-3FF620A282E4}"/>
              </a:ext>
            </a:extLst>
          </p:cNvPr>
          <p:cNvSpPr/>
          <p:nvPr/>
        </p:nvSpPr>
        <p:spPr>
          <a:xfrm>
            <a:off x="487151" y="1776970"/>
            <a:ext cx="11217695" cy="4597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IN" sz="1600" dirty="0">
              <a:solidFill>
                <a:srgbClr val="002060"/>
              </a:solidFill>
            </a:endParaRPr>
          </a:p>
          <a:p>
            <a:r>
              <a:rPr lang="as-IN" sz="1600" b="1" u="sng" dirty="0">
                <a:solidFill>
                  <a:srgbClr val="002060"/>
                </a:solidFill>
              </a:rPr>
              <a:t>একাধিক লেনদেন</a:t>
            </a:r>
            <a:endParaRPr lang="en-IN" sz="1600" b="1" u="sng" dirty="0">
              <a:solidFill>
                <a:srgbClr val="002060"/>
              </a:solidFill>
              <a:highlight>
                <a:srgbClr val="FFFFFF"/>
              </a:highlight>
            </a:endParaRPr>
          </a:p>
          <a:p>
            <a:endParaRPr lang="en-IN" sz="1600" dirty="0">
              <a:solidFill>
                <a:srgbClr val="002060"/>
              </a:solidFill>
              <a:highlight>
                <a:srgbClr val="00FFFF"/>
              </a:highlight>
            </a:endParaRPr>
          </a:p>
          <a:p>
            <a:r>
              <a:rPr lang="as-IN" sz="1600" dirty="0">
                <a:solidFill>
                  <a:srgbClr val="002060"/>
                </a:solidFill>
              </a:rPr>
              <a:t>লেনদেন যি ইচ্ছাকৃতভাৱে/অনিচ্ছাকৃতভাৱে কোনো ব্যৱস্থাপ্ৰণালীৰ সীমাবদ্ধতা অবিহনে সৰু পৰিমাণত বিভক্ত কৰা হয়</a:t>
            </a:r>
            <a:r>
              <a:rPr lang="en-IN" sz="1600" dirty="0">
                <a:solidFill>
                  <a:srgbClr val="002060"/>
                </a:solidFill>
              </a:rPr>
              <a:t> </a:t>
            </a:r>
          </a:p>
          <a:p>
            <a:endParaRPr lang="en-IN" sz="1600" dirty="0">
              <a:solidFill>
                <a:srgbClr val="002060"/>
              </a:solidFill>
            </a:endParaRPr>
          </a:p>
          <a:p>
            <a:r>
              <a:rPr lang="as-IN" sz="1600" dirty="0">
                <a:solidFill>
                  <a:srgbClr val="002060"/>
                </a:solidFill>
              </a:rPr>
              <a:t>যেনে: ব্যৱস্থাটোৱে একক লেনদেন হিচাপে উলিওৱাৰ অনুমতি দিলেও এটাতকৈ অধিক লেনদেনত বিভক্ত ১০,০০০ টকা নগদ ধন উলিওৱা</a:t>
            </a:r>
            <a:endParaRPr lang="en-IN" sz="1600" dirty="0">
              <a:solidFill>
                <a:srgbClr val="002060"/>
              </a:solidFill>
            </a:endParaRPr>
          </a:p>
          <a:p>
            <a:endParaRPr lang="en-IN" sz="1600" dirty="0">
              <a:solidFill>
                <a:srgbClr val="002060"/>
              </a:solidFill>
            </a:endParaRPr>
          </a:p>
          <a:p>
            <a:r>
              <a:rPr lang="as-IN" sz="1600" b="1" u="sng" dirty="0">
                <a:solidFill>
                  <a:srgbClr val="002060"/>
                </a:solidFill>
              </a:rPr>
              <a:t>বিভাজিত লেনদেন</a:t>
            </a:r>
            <a:endParaRPr lang="en-US" sz="1600" b="1" u="sng" dirty="0">
              <a:solidFill>
                <a:srgbClr val="002060"/>
              </a:solidFill>
            </a:endParaRPr>
          </a:p>
          <a:p>
            <a:endParaRPr lang="en-IN" sz="1600" dirty="0">
              <a:solidFill>
                <a:srgbClr val="002060"/>
              </a:solidFill>
              <a:highlight>
                <a:srgbClr val="FFFFFF"/>
              </a:highlight>
            </a:endParaRPr>
          </a:p>
          <a:p>
            <a:r>
              <a:rPr lang="as-IN" sz="1600" dirty="0">
                <a:solidFill>
                  <a:srgbClr val="002060"/>
                </a:solidFill>
              </a:rPr>
              <a:t>লেনদেন যি ইচ্ছাকৃতভাৱে/অনিচ্ছাকৃতভাৱে কোনো ব্যৱস্থাপ্ৰণালীৰ সীমাবদ্ধতা অবিহনে সৰু পৰিমাণত বিভক্ত কৰা হয়</a:t>
            </a:r>
            <a:endParaRPr lang="en-IN" sz="1600" dirty="0">
              <a:solidFill>
                <a:srgbClr val="002060"/>
              </a:solidFill>
              <a:highlight>
                <a:srgbClr val="FFFFFF"/>
              </a:highlight>
            </a:endParaRPr>
          </a:p>
          <a:p>
            <a:endParaRPr lang="en-IN" sz="1600" dirty="0">
              <a:solidFill>
                <a:srgbClr val="002060"/>
              </a:solidFill>
              <a:highlight>
                <a:srgbClr val="FFFFFF"/>
              </a:highlight>
            </a:endParaRPr>
          </a:p>
          <a:p>
            <a:r>
              <a:rPr lang="as-IN" sz="1600" dirty="0">
                <a:solidFill>
                  <a:srgbClr val="002060"/>
                </a:solidFill>
              </a:rPr>
              <a:t>যেনে: ব্যৱস্থাটোৱে একক লেনদেন হিচাপে উলিওৱাৰ অনুমতি দিলেও এটাতকৈ অধিক লেনদেনত বিভক্ত ১০,০০০ টকা নগদ ধন উলিওৱা</a:t>
            </a:r>
            <a:endParaRPr lang="en-IN" sz="1600" dirty="0">
              <a:solidFill>
                <a:srgbClr val="002060"/>
              </a:solidFill>
            </a:endParaRPr>
          </a:p>
          <a:p>
            <a:endParaRPr lang="en-IN" sz="1600" dirty="0">
              <a:solidFill>
                <a:srgbClr val="002060"/>
              </a:solidFill>
            </a:endParaRPr>
          </a:p>
          <a:p>
            <a:r>
              <a:rPr lang="as-IN" sz="2000" b="1" u="sng" dirty="0">
                <a:solidFill>
                  <a:srgbClr val="002060"/>
                </a:solidFill>
              </a:rPr>
              <a:t>গুৰুত্বপূৰ্ণ নিৰ্দেশনা</a:t>
            </a:r>
            <a:endParaRPr lang="en-IN" sz="2000" b="1" u="sng" dirty="0">
              <a:solidFill>
                <a:srgbClr val="002060"/>
              </a:solidFill>
            </a:endParaRPr>
          </a:p>
          <a:p>
            <a:endParaRPr lang="en-IN" sz="1600" dirty="0">
              <a:solidFill>
                <a:srgbClr val="002060"/>
              </a:solidFill>
            </a:endParaRPr>
          </a:p>
          <a:p>
            <a:r>
              <a:rPr lang="as-IN" b="1" dirty="0">
                <a:solidFill>
                  <a:srgbClr val="002060"/>
                </a:solidFill>
              </a:rPr>
              <a:t>বি চি এজেণ্টসকলে তেওঁলোকৰ কেন্দ্ৰত একাধিক আৰু বিভক্ত লেনদেনক উৎসাহিত আৰু সম্পন্ন কৰিব নালাগে</a:t>
            </a:r>
            <a:endParaRPr lang="en-IN" b="1" dirty="0">
              <a:solidFill>
                <a:srgbClr val="002060"/>
              </a:solidFill>
            </a:endParaRPr>
          </a:p>
        </p:txBody>
      </p:sp>
      <p:sp>
        <p:nvSpPr>
          <p:cNvPr id="8" name="TextBox 7">
            <a:extLst>
              <a:ext uri="{FF2B5EF4-FFF2-40B4-BE49-F238E27FC236}">
                <a16:creationId xmlns:a16="http://schemas.microsoft.com/office/drawing/2014/main" id="{B1626746-0FFD-46CA-BA27-BE765F143089}"/>
              </a:ext>
            </a:extLst>
          </p:cNvPr>
          <p:cNvSpPr txBox="1"/>
          <p:nvPr/>
        </p:nvSpPr>
        <p:spPr>
          <a:xfrm>
            <a:off x="82718" y="1049089"/>
            <a:ext cx="5519260" cy="5092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s-IN" sz="2709" b="1" u="sng" dirty="0">
                <a:latin typeface="Bahnschrift SemiBold" panose="020B0502040204020203" pitchFamily="34" charset="0"/>
              </a:rPr>
              <a:t>বিভাজিত/একাধিক লেনদেন</a:t>
            </a:r>
            <a:endParaRPr lang="en-IN" sz="2709" b="1" u="sng" dirty="0">
              <a:latin typeface="Bahnschrift SemiBold" panose="020B0502040204020203" pitchFamily="34" charset="0"/>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149418"/>
            <a:ext cx="7146508" cy="584775"/>
          </a:xfrm>
          <a:prstGeom prst="rect">
            <a:avLst/>
          </a:prstGeom>
        </p:spPr>
        <p:txBody>
          <a:bodyPr wrap="none">
            <a:spAutoFit/>
          </a:bodyPr>
          <a:lstStyle/>
          <a:p>
            <a:r>
              <a:rPr lang="as-IN" sz="3200" b="1" dirty="0">
                <a:solidFill>
                  <a:schemeClr val="bg1"/>
                </a:solidFill>
                <a:latin typeface="Helvetica" panose="020B0604020202020204" pitchFamily="34" charset="0"/>
                <a:cs typeface="Helvetica" panose="020B0604020202020204" pitchFamily="34" charset="0"/>
              </a:rPr>
              <a:t>লেনদেনৰ ওপৰত গুৰুত্বপূৰ্ণ নিৰ্দেশনা</a:t>
            </a:r>
            <a:endParaRPr lang="en-US" sz="32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989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A54CE2-3CD6-45A4-846E-F1F5C2E017F8}"/>
              </a:ext>
            </a:extLst>
          </p:cNvPr>
          <p:cNvSpPr/>
          <p:nvPr/>
        </p:nvSpPr>
        <p:spPr>
          <a:xfrm>
            <a:off x="341279" y="1519794"/>
            <a:ext cx="11042338" cy="4456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002060"/>
              </a:solidFill>
              <a:highlight>
                <a:srgbClr val="FFFFFF"/>
              </a:highlight>
            </a:endParaRPr>
          </a:p>
          <a:p>
            <a:r>
              <a:rPr lang="as-IN" sz="1600" b="1" u="sng" dirty="0">
                <a:solidFill>
                  <a:srgbClr val="002060"/>
                </a:solidFill>
              </a:rPr>
              <a:t>উৎসত কৰ কৰ্তন (টিডিএছ) নিয়ম</a:t>
            </a:r>
            <a:r>
              <a:rPr lang="en-IN" sz="1600" b="1" u="sng" dirty="0">
                <a:solidFill>
                  <a:srgbClr val="002060"/>
                </a:solidFill>
                <a:highlight>
                  <a:srgbClr val="FFFFFF"/>
                </a:highlight>
              </a:rPr>
              <a:t>:- </a:t>
            </a:r>
          </a:p>
          <a:p>
            <a:pPr rtl="0"/>
            <a:endParaRPr lang="en-IN" sz="1600" i="0" u="none" strike="noStrike" baseline="0" dirty="0">
              <a:solidFill>
                <a:srgbClr val="002060"/>
              </a:solidFill>
              <a:highlight>
                <a:srgbClr val="FFFFFF"/>
              </a:highlight>
            </a:endParaRPr>
          </a:p>
          <a:p>
            <a:pPr marL="285750" indent="-285750">
              <a:buFont typeface="Arial" panose="020B0604020202020204" pitchFamily="34" charset="0"/>
              <a:buChar char="•"/>
            </a:pPr>
            <a:r>
              <a:rPr lang="as-IN" sz="1600" dirty="0">
                <a:solidFill>
                  <a:srgbClr val="002060"/>
                </a:solidFill>
              </a:rPr>
              <a:t>১ ছেপ্টেম্বৰ, ২০১৯ৰ পৰা কাৰ্যকৰী হোৱাকৈ আয়কৰ আইন, ১৯৬১ৰ ধাৰা ১৯৪এন অনুসৰি বেংকসমূহে নগদ ধন উলিওৱাৰ সময়ত টিডিএছ কৰ্তন কৰিব লাগিব। 1</a:t>
            </a:r>
            <a:r>
              <a:rPr lang="en-IN" sz="1600" dirty="0" err="1">
                <a:solidFill>
                  <a:srgbClr val="002060"/>
                </a:solidFill>
              </a:rPr>
              <a:t>st</a:t>
            </a:r>
            <a:r>
              <a:rPr lang="en-IN" sz="1600" dirty="0">
                <a:solidFill>
                  <a:srgbClr val="002060"/>
                </a:solidFill>
              </a:rPr>
              <a:t> July'20 </a:t>
            </a:r>
            <a:r>
              <a:rPr lang="as-IN" sz="1600" dirty="0">
                <a:solidFill>
                  <a:srgbClr val="002060"/>
                </a:solidFill>
              </a:rPr>
              <a:t>তাৰিখে অধিক সংশোধন কৰা হৈছে।</a:t>
            </a:r>
            <a:endParaRPr lang="en-US" sz="1600" dirty="0">
              <a:solidFill>
                <a:srgbClr val="002060"/>
              </a:solidFill>
            </a:endParaRPr>
          </a:p>
          <a:p>
            <a:pPr marL="285750" indent="-285750">
              <a:buFont typeface="Arial" panose="020B0604020202020204" pitchFamily="34" charset="0"/>
              <a:buChar char="•"/>
            </a:pPr>
            <a:endParaRPr lang="as-IN" sz="1600" dirty="0">
              <a:solidFill>
                <a:srgbClr val="002060"/>
              </a:solidFill>
            </a:endParaRPr>
          </a:p>
          <a:p>
            <a:pPr marL="285750" indent="-285750">
              <a:buFont typeface="Arial" panose="020B0604020202020204" pitchFamily="34" charset="0"/>
              <a:buChar char="•"/>
            </a:pPr>
            <a:r>
              <a:rPr lang="as-IN" sz="1600" dirty="0">
                <a:solidFill>
                  <a:srgbClr val="002060"/>
                </a:solidFill>
              </a:rPr>
              <a:t>গ্ৰাহকৰ নগদ ধন উলিওৱা / জমা কৰাৰ বাবে কৰা বিচি এজেণ্টৰ নগদ লেনদেন টিডিএছৰ পৰা ৰেহাই দিয়া হয়</a:t>
            </a:r>
            <a:endParaRPr lang="en-US" sz="1600" dirty="0">
              <a:solidFill>
                <a:srgbClr val="002060"/>
              </a:solidFill>
            </a:endParaRPr>
          </a:p>
          <a:p>
            <a:pPr marL="285750" indent="-285750">
              <a:buFont typeface="Arial" panose="020B0604020202020204" pitchFamily="34" charset="0"/>
              <a:buChar char="•"/>
            </a:pPr>
            <a:endParaRPr lang="as-IN" sz="1600" dirty="0">
              <a:solidFill>
                <a:srgbClr val="002060"/>
              </a:solidFill>
            </a:endParaRPr>
          </a:p>
          <a:p>
            <a:pPr marL="285750" indent="-285750">
              <a:buFont typeface="Arial" panose="020B0604020202020204" pitchFamily="34" charset="0"/>
              <a:buChar char="•"/>
            </a:pPr>
            <a:r>
              <a:rPr lang="as-IN" sz="1600" dirty="0">
                <a:solidFill>
                  <a:srgbClr val="002060"/>
                </a:solidFill>
              </a:rPr>
              <a:t>আই টি আইন অনুসৰি বি চি এজেণ্টসকলে কেৱল বি চি সম্পৰ্কীয় লেনদেনৰ বাবে নগদ ধন উলিওৱাৰ বাবে টি ডি এছত ৰেহাই লাভ কৰাৰ যোগ্যতা আছে</a:t>
            </a:r>
            <a:endParaRPr lang="en-US" sz="1600" dirty="0">
              <a:solidFill>
                <a:srgbClr val="002060"/>
              </a:solidFill>
            </a:endParaRPr>
          </a:p>
          <a:p>
            <a:pPr marL="285750" indent="-285750">
              <a:buFont typeface="Arial" panose="020B0604020202020204" pitchFamily="34" charset="0"/>
              <a:buChar char="•"/>
            </a:pPr>
            <a:endParaRPr lang="en-IN" sz="1600" dirty="0">
              <a:solidFill>
                <a:srgbClr val="002060"/>
              </a:solidFill>
              <a:highlight>
                <a:srgbClr val="FFFFFF"/>
              </a:highlight>
            </a:endParaRPr>
          </a:p>
          <a:p>
            <a:r>
              <a:rPr lang="as-IN" sz="1600" b="1" u="sng" dirty="0">
                <a:solidFill>
                  <a:srgbClr val="002060"/>
                </a:solidFill>
              </a:rPr>
              <a:t>টিডিএছ ৰেহাই লাভ কৰাৰ প্ৰক্ৰিয়া</a:t>
            </a:r>
            <a:endParaRPr lang="en-IN" sz="1600" b="1" u="sng" dirty="0">
              <a:solidFill>
                <a:srgbClr val="002060"/>
              </a:solidFill>
              <a:highlight>
                <a:srgbClr val="FFFFFF"/>
              </a:highlight>
            </a:endParaRPr>
          </a:p>
          <a:p>
            <a:endParaRPr lang="en-IN" sz="1600" dirty="0">
              <a:solidFill>
                <a:srgbClr val="002060"/>
              </a:solidFill>
              <a:highlight>
                <a:srgbClr val="FFFFFF"/>
              </a:highlight>
            </a:endParaRPr>
          </a:p>
          <a:p>
            <a:pPr marL="285750" indent="-285750">
              <a:buFont typeface="Arial" panose="020B0604020202020204" pitchFamily="34" charset="0"/>
              <a:buChar char="•"/>
            </a:pPr>
            <a:r>
              <a:rPr lang="as-IN" sz="1600" dirty="0">
                <a:solidFill>
                  <a:srgbClr val="002060"/>
                </a:solidFill>
              </a:rPr>
              <a:t>বি চি এজেণ্টে প্ৰতিটো বিত্তীয় বৰ্ষৰ আৰম্ভণিতে এইচ ডি এফ চি বেংক শাখাত বি চি এজেণ্টৰ প্ৰমাণপত্ৰৰ স্বাক্ষৰিত কপিৰ সৈতে টিডিএছ ৰেহাই ঘোষণাপত্ৰ জমা দিব লাগিব।</a:t>
            </a: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pPr marL="285750" indent="-285750">
              <a:buFont typeface="Arial" panose="020B0604020202020204" pitchFamily="34" charset="0"/>
              <a:buChar char="•"/>
            </a:pPr>
            <a:endParaRPr lang="en-IN" sz="1600" dirty="0">
              <a:solidFill>
                <a:srgbClr val="002060"/>
              </a:solidFill>
              <a:highlight>
                <a:srgbClr val="FFFFFF"/>
              </a:highlight>
            </a:endParaRPr>
          </a:p>
          <a:p>
            <a:endParaRPr lang="en-IN" sz="1600" dirty="0">
              <a:solidFill>
                <a:srgbClr val="002060"/>
              </a:solidFill>
              <a:highlight>
                <a:srgbClr val="FFFFFF"/>
              </a:highlight>
            </a:endParaRPr>
          </a:p>
        </p:txBody>
      </p:sp>
      <p:sp>
        <p:nvSpPr>
          <p:cNvPr id="9" name="Rectangle 8">
            <a:extLst>
              <a:ext uri="{FF2B5EF4-FFF2-40B4-BE49-F238E27FC236}">
                <a16:creationId xmlns:a16="http://schemas.microsoft.com/office/drawing/2014/main" id="{65FADB58-854E-40ED-9660-3129230C5262}"/>
              </a:ext>
            </a:extLst>
          </p:cNvPr>
          <p:cNvSpPr/>
          <p:nvPr/>
        </p:nvSpPr>
        <p:spPr>
          <a:xfrm>
            <a:off x="0" y="245674"/>
            <a:ext cx="9214382" cy="461665"/>
          </a:xfrm>
          <a:prstGeom prst="rect">
            <a:avLst/>
          </a:prstGeom>
        </p:spPr>
        <p:txBody>
          <a:bodyPr wrap="none">
            <a:spAutoFit/>
          </a:bodyPr>
          <a:lstStyle/>
          <a:p>
            <a:r>
              <a:rPr lang="as-IN" sz="2400" b="1" dirty="0">
                <a:solidFill>
                  <a:schemeClr val="bg1"/>
                </a:solidFill>
                <a:latin typeface="Helvetica" panose="020B0604020202020204" pitchFamily="34" charset="0"/>
                <a:cs typeface="Helvetica" panose="020B0604020202020204" pitchFamily="34" charset="0"/>
              </a:rPr>
              <a:t>বিচি এজেণ্টৰ বাবে গ্ৰাহকৰ নগদ লেনদেনৰ বাবে টিডিএছ ৰেহাই</a:t>
            </a:r>
            <a:endParaRPr lang="en-US" sz="24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98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2F1CD-1553-42E7-9109-A112061960E2}"/>
              </a:ext>
            </a:extLst>
          </p:cNvPr>
          <p:cNvPicPr>
            <a:picLocks noChangeAspect="1"/>
          </p:cNvPicPr>
          <p:nvPr/>
        </p:nvPicPr>
        <p:blipFill>
          <a:blip r:embed="rId2"/>
          <a:stretch>
            <a:fillRect/>
          </a:stretch>
        </p:blipFill>
        <p:spPr>
          <a:xfrm>
            <a:off x="6842470" y="1098481"/>
            <a:ext cx="4391025" cy="5191125"/>
          </a:xfrm>
          <a:prstGeom prst="rect">
            <a:avLst/>
          </a:prstGeom>
        </p:spPr>
      </p:pic>
      <p:sp>
        <p:nvSpPr>
          <p:cNvPr id="6" name="Arrow: Right 5">
            <a:extLst>
              <a:ext uri="{FF2B5EF4-FFF2-40B4-BE49-F238E27FC236}">
                <a16:creationId xmlns:a16="http://schemas.microsoft.com/office/drawing/2014/main" id="{9F72D752-4042-4A4B-AF5C-CA17AA7C0FFF}"/>
              </a:ext>
            </a:extLst>
          </p:cNvPr>
          <p:cNvSpPr/>
          <p:nvPr/>
        </p:nvSpPr>
        <p:spPr>
          <a:xfrm rot="19174922">
            <a:off x="8958470" y="2902226"/>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CAE260AD-7BD3-4364-B1CD-B1085842BC1D}"/>
              </a:ext>
            </a:extLst>
          </p:cNvPr>
          <p:cNvSpPr/>
          <p:nvPr/>
        </p:nvSpPr>
        <p:spPr>
          <a:xfrm rot="8265248">
            <a:off x="7878417" y="3837857"/>
            <a:ext cx="1431234" cy="9276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8F846960-313B-4B63-AEAD-691562358529}"/>
              </a:ext>
            </a:extLst>
          </p:cNvPr>
          <p:cNvSpPr txBox="1"/>
          <p:nvPr/>
        </p:nvSpPr>
        <p:spPr>
          <a:xfrm rot="19131633">
            <a:off x="8671936" y="3593222"/>
            <a:ext cx="1004685" cy="369332"/>
          </a:xfrm>
          <a:prstGeom prst="rect">
            <a:avLst/>
          </a:prstGeom>
          <a:noFill/>
        </p:spPr>
        <p:txBody>
          <a:bodyPr wrap="square" rtlCol="0">
            <a:spAutoFit/>
          </a:bodyPr>
          <a:lstStyle/>
          <a:p>
            <a:r>
              <a:rPr lang="as-IN" b="1" dirty="0">
                <a:solidFill>
                  <a:srgbClr val="002060"/>
                </a:solidFill>
              </a:rPr>
              <a:t>নমুনা</a:t>
            </a:r>
            <a:endParaRPr lang="en-IN" b="1" dirty="0">
              <a:solidFill>
                <a:srgbClr val="002060"/>
              </a:solidFill>
            </a:endParaRPr>
          </a:p>
        </p:txBody>
      </p:sp>
      <p:sp>
        <p:nvSpPr>
          <p:cNvPr id="12" name="TextBox 11">
            <a:extLst>
              <a:ext uri="{FF2B5EF4-FFF2-40B4-BE49-F238E27FC236}">
                <a16:creationId xmlns:a16="http://schemas.microsoft.com/office/drawing/2014/main" id="{21BBBB95-EA99-47E3-8ABD-3C19E44731B8}"/>
              </a:ext>
            </a:extLst>
          </p:cNvPr>
          <p:cNvSpPr txBox="1"/>
          <p:nvPr/>
        </p:nvSpPr>
        <p:spPr>
          <a:xfrm>
            <a:off x="285461" y="1155941"/>
            <a:ext cx="6096000" cy="3537250"/>
          </a:xfrm>
          <a:prstGeom prst="rect">
            <a:avLst/>
          </a:prstGeom>
          <a:noFill/>
        </p:spPr>
        <p:txBody>
          <a:bodyPr wrap="square">
            <a:spAutoFit/>
          </a:bodyPr>
          <a:lstStyle/>
          <a:p>
            <a:pPr marL="342900" lvl="0" indent="-342900">
              <a:lnSpc>
                <a:spcPct val="106000"/>
              </a:lnSpc>
              <a:spcAft>
                <a:spcPts val="800"/>
              </a:spcAft>
              <a:buSzPts val="1100"/>
              <a:buFont typeface="Wingdings" panose="05000000000000000000" pitchFamily="2" charset="2"/>
              <a:buChar char=""/>
            </a:pPr>
            <a:endParaRPr lang="en-IN" sz="1800" kern="50" dirty="0">
              <a:effectLst/>
              <a:latin typeface="Calibri" panose="020F0502020204030204" pitchFamily="34" charset="0"/>
              <a:ea typeface="SimSun" panose="02010600030101010101" pitchFamily="2" charset="-122"/>
              <a:cs typeface="Symbol" panose="05050102010706020507" pitchFamily="18" charset="2"/>
            </a:endParaRPr>
          </a:p>
          <a:p>
            <a:pPr marL="342900" indent="-342900">
              <a:lnSpc>
                <a:spcPct val="106000"/>
              </a:lnSpc>
              <a:spcAft>
                <a:spcPts val="800"/>
              </a:spcAft>
              <a:buSzPts val="1100"/>
              <a:buFont typeface="Wingdings" panose="05000000000000000000" pitchFamily="2" charset="2"/>
              <a:buChar char=""/>
            </a:pPr>
            <a:r>
              <a:rPr lang="as-IN" kern="50" dirty="0">
                <a:latin typeface="Calibri" panose="020F0502020204030204" pitchFamily="34" charset="0"/>
                <a:ea typeface="SimSun" panose="02010600030101010101" pitchFamily="2" charset="-122"/>
              </a:rPr>
              <a:t>বিফল / ওলোটা গ্ৰাহক লেনদেনৰ বাবে বিচি এজেণ্টৰ পৰা এটা এককালীন ডেবিট কৰ্তৃপক্ষৰ পত্ৰৰ প্ৰয়োজন।</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as-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as-IN" kern="50" dirty="0">
                <a:latin typeface="Calibri" panose="020F0502020204030204" pitchFamily="34" charset="0"/>
                <a:ea typeface="SimSun" panose="02010600030101010101" pitchFamily="2" charset="-122"/>
              </a:rPr>
              <a:t>বি চি এজেণ্টে ডেবিট কৰ্তৃপক্ষৰ পত্ৰ সহ ঘোষণাৰ হাৰ্ড কপি লৈ ওচৰৰ শাখালৈ যাব লাগিব।</a:t>
            </a:r>
            <a:endParaRPr lang="en-US"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endParaRPr lang="as-IN" kern="50" dirty="0">
              <a:latin typeface="Calibri" panose="020F0502020204030204" pitchFamily="34" charset="0"/>
              <a:ea typeface="SimSun" panose="02010600030101010101" pitchFamily="2" charset="-122"/>
            </a:endParaRPr>
          </a:p>
          <a:p>
            <a:pPr marL="342900" indent="-342900">
              <a:lnSpc>
                <a:spcPct val="106000"/>
              </a:lnSpc>
              <a:spcAft>
                <a:spcPts val="800"/>
              </a:spcAft>
              <a:buSzPts val="1100"/>
              <a:buFont typeface="Wingdings" panose="05000000000000000000" pitchFamily="2" charset="2"/>
              <a:buChar char=""/>
            </a:pPr>
            <a:r>
              <a:rPr lang="as-IN" kern="50" dirty="0">
                <a:latin typeface="Calibri" panose="020F0502020204030204" pitchFamily="34" charset="0"/>
                <a:ea typeface="SimSun" panose="02010600030101010101" pitchFamily="2" charset="-122"/>
              </a:rPr>
              <a:t>বি চি এজেণ্টে প্ৰয়োজনীয় বিৱৰণ পূৰণ কৰিব লাগিব আৰু বৈধ ফটো চিনাক্তকৰণ প্ৰমাণৰ স্বাক্ষৰিত কপিৰ সৈতে যথাযথভাৱে স্বাক্ষৰিত অনুৰোধ দাখিল কৰিব লাগিব</a:t>
            </a:r>
            <a:endParaRPr lang="en-IN" sz="2000" kern="50" dirty="0">
              <a:effectLst/>
              <a:latin typeface="Symbol" panose="05050102010706020507" pitchFamily="18" charset="2"/>
              <a:ea typeface="SimSun" panose="02010600030101010101" pitchFamily="2" charset="-122"/>
              <a:cs typeface="Symbol" panose="05050102010706020507" pitchFamily="18" charset="2"/>
            </a:endParaRPr>
          </a:p>
        </p:txBody>
      </p:sp>
      <p:sp>
        <p:nvSpPr>
          <p:cNvPr id="11" name="Rectangle 10">
            <a:extLst>
              <a:ext uri="{FF2B5EF4-FFF2-40B4-BE49-F238E27FC236}">
                <a16:creationId xmlns:a16="http://schemas.microsoft.com/office/drawing/2014/main" id="{5C752F48-7BF7-4ED7-A706-A8A10B82C17E}"/>
              </a:ext>
            </a:extLst>
          </p:cNvPr>
          <p:cNvSpPr>
            <a:spLocks noChangeArrowheads="1"/>
          </p:cNvSpPr>
          <p:nvPr/>
        </p:nvSpPr>
        <p:spPr bwMode="auto">
          <a:xfrm>
            <a:off x="0" y="8099"/>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5C779A2A-9C82-4E36-9A97-05EE4D549FA3}"/>
              </a:ext>
            </a:extLst>
          </p:cNvPr>
          <p:cNvSpPr/>
          <p:nvPr/>
        </p:nvSpPr>
        <p:spPr>
          <a:xfrm>
            <a:off x="0" y="198379"/>
            <a:ext cx="11875367" cy="523220"/>
          </a:xfrm>
          <a:prstGeom prst="rect">
            <a:avLst/>
          </a:prstGeom>
        </p:spPr>
        <p:txBody>
          <a:bodyPr wrap="none">
            <a:spAutoFit/>
          </a:bodyPr>
          <a:lstStyle/>
          <a:p>
            <a:r>
              <a:rPr lang="as-IN" sz="2800" b="1" dirty="0">
                <a:solidFill>
                  <a:schemeClr val="bg1"/>
                </a:solidFill>
                <a:latin typeface="Helvetica" panose="020B0604020202020204" pitchFamily="34" charset="0"/>
                <a:cs typeface="Helvetica" panose="020B0604020202020204" pitchFamily="34" charset="0"/>
              </a:rPr>
              <a:t>ব্যৱসায়িক সংবাদদাতাৰ বাবে ব্যৱস্থা গ্ৰহণযোগ্য – ডেবিট কৰ্তৃপক্ষৰ পত্ৰ</a:t>
            </a:r>
            <a:endParaRPr lang="en-US" sz="28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69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71995-90A6-4FBA-BA83-A6F49EAB024A}"/>
              </a:ext>
            </a:extLst>
          </p:cNvPr>
          <p:cNvSpPr>
            <a:spLocks noChangeArrowheads="1"/>
          </p:cNvSpPr>
          <p:nvPr/>
        </p:nvSpPr>
        <p:spPr bwMode="auto">
          <a:xfrm>
            <a:off x="0" y="0"/>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3" name="Rectangle 1">
            <a:extLst>
              <a:ext uri="{FF2B5EF4-FFF2-40B4-BE49-F238E27FC236}">
                <a16:creationId xmlns:a16="http://schemas.microsoft.com/office/drawing/2014/main" id="{631A96FE-8A60-451E-802C-D23A586D4F63}"/>
              </a:ext>
            </a:extLst>
          </p:cNvPr>
          <p:cNvSpPr>
            <a:spLocks noChangeArrowheads="1"/>
          </p:cNvSpPr>
          <p:nvPr/>
        </p:nvSpPr>
        <p:spPr bwMode="auto">
          <a:xfrm>
            <a:off x="14066" y="137400"/>
            <a:ext cx="12177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100000"/>
            </a:pPr>
            <a:r>
              <a:rPr lang="as-IN" altLang="en-US" sz="3600" b="1" dirty="0">
                <a:solidFill>
                  <a:schemeClr val="bg1"/>
                </a:solidFill>
                <a:latin typeface="Helvetica" panose="020B0604020202020204" pitchFamily="34" charset="0"/>
                <a:cs typeface="Helvetica" panose="020B0604020202020204" pitchFamily="34" charset="0"/>
              </a:rPr>
              <a:t>ইএমআই সংগ্ৰহ – খুচুৰা ঋণ আৰু এছএলআই</a:t>
            </a:r>
            <a:endParaRPr lang="en-US" altLang="en-US" sz="3600" b="1" dirty="0">
              <a:solidFill>
                <a:schemeClr val="bg1"/>
              </a:solidFill>
              <a:latin typeface="Helvetica" panose="020B0604020202020204" pitchFamily="34" charset="0"/>
              <a:cs typeface="Helvetica" panose="020B0604020202020204" pitchFamily="34" charset="0"/>
            </a:endParaRPr>
          </a:p>
        </p:txBody>
      </p:sp>
      <p:grpSp>
        <p:nvGrpSpPr>
          <p:cNvPr id="40" name="Group 39">
            <a:extLst>
              <a:ext uri="{FF2B5EF4-FFF2-40B4-BE49-F238E27FC236}">
                <a16:creationId xmlns:a16="http://schemas.microsoft.com/office/drawing/2014/main" id="{239A455A-A706-459E-A680-C7BDF0E34B76}"/>
              </a:ext>
            </a:extLst>
          </p:cNvPr>
          <p:cNvGrpSpPr/>
          <p:nvPr/>
        </p:nvGrpSpPr>
        <p:grpSpPr>
          <a:xfrm>
            <a:off x="390843" y="1472798"/>
            <a:ext cx="11471305" cy="3912403"/>
            <a:chOff x="1753952" y="4117052"/>
            <a:chExt cx="20783563" cy="7113353"/>
          </a:xfrm>
        </p:grpSpPr>
        <p:sp>
          <p:nvSpPr>
            <p:cNvPr id="5" name="Freeform: Shape 122">
              <a:extLst>
                <a:ext uri="{FF2B5EF4-FFF2-40B4-BE49-F238E27FC236}">
                  <a16:creationId xmlns:a16="http://schemas.microsoft.com/office/drawing/2014/main" id="{951539D9-C8C1-45C4-850F-BD32E5624BAF}"/>
                </a:ext>
              </a:extLst>
            </p:cNvPr>
            <p:cNvSpPr>
              <a:spLocks noChangeArrowheads="1"/>
            </p:cNvSpPr>
            <p:nvPr/>
          </p:nvSpPr>
          <p:spPr bwMode="auto">
            <a:xfrm>
              <a:off x="12172347" y="4320291"/>
              <a:ext cx="4338217" cy="927064"/>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a:p>
          </p:txBody>
        </p:sp>
        <p:sp>
          <p:nvSpPr>
            <p:cNvPr id="6" name="Freeform: Shape 121">
              <a:extLst>
                <a:ext uri="{FF2B5EF4-FFF2-40B4-BE49-F238E27FC236}">
                  <a16:creationId xmlns:a16="http://schemas.microsoft.com/office/drawing/2014/main" id="{C0A0DA44-BB64-48A6-86E3-25E388AE9AA2}"/>
                </a:ext>
              </a:extLst>
            </p:cNvPr>
            <p:cNvSpPr>
              <a:spLocks noChangeArrowheads="1"/>
            </p:cNvSpPr>
            <p:nvPr/>
          </p:nvSpPr>
          <p:spPr bwMode="auto">
            <a:xfrm>
              <a:off x="3559424" y="4320291"/>
              <a:ext cx="4343709" cy="927064"/>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a:p>
          </p:txBody>
        </p:sp>
        <p:sp>
          <p:nvSpPr>
            <p:cNvPr id="7" name="Freeform: Shape 120">
              <a:extLst>
                <a:ext uri="{FF2B5EF4-FFF2-40B4-BE49-F238E27FC236}">
                  <a16:creationId xmlns:a16="http://schemas.microsoft.com/office/drawing/2014/main" id="{AECFED29-010D-4BAD-B5D9-FDAE3D019909}"/>
                </a:ext>
              </a:extLst>
            </p:cNvPr>
            <p:cNvSpPr>
              <a:spLocks noChangeArrowheads="1"/>
            </p:cNvSpPr>
            <p:nvPr/>
          </p:nvSpPr>
          <p:spPr bwMode="auto">
            <a:xfrm>
              <a:off x="7865885" y="9796747"/>
              <a:ext cx="4343629" cy="1234709"/>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a:p>
          </p:txBody>
        </p:sp>
        <p:sp>
          <p:nvSpPr>
            <p:cNvPr id="8" name="Freeform: Shape 119">
              <a:extLst>
                <a:ext uri="{FF2B5EF4-FFF2-40B4-BE49-F238E27FC236}">
                  <a16:creationId xmlns:a16="http://schemas.microsoft.com/office/drawing/2014/main" id="{43B81CAA-B8AA-487A-B324-37520173D628}"/>
                </a:ext>
              </a:extLst>
            </p:cNvPr>
            <p:cNvSpPr>
              <a:spLocks noChangeArrowheads="1"/>
            </p:cNvSpPr>
            <p:nvPr/>
          </p:nvSpPr>
          <p:spPr bwMode="auto">
            <a:xfrm>
              <a:off x="16473314" y="9796747"/>
              <a:ext cx="4343674" cy="1234709"/>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a:p>
          </p:txBody>
        </p:sp>
        <p:sp>
          <p:nvSpPr>
            <p:cNvPr id="9" name="Freeform 7">
              <a:extLst>
                <a:ext uri="{FF2B5EF4-FFF2-40B4-BE49-F238E27FC236}">
                  <a16:creationId xmlns:a16="http://schemas.microsoft.com/office/drawing/2014/main" id="{EFCF6191-CA79-4C28-8280-0E08F4DABDC4}"/>
                </a:ext>
              </a:extLst>
            </p:cNvPr>
            <p:cNvSpPr>
              <a:spLocks noChangeArrowheads="1"/>
            </p:cNvSpPr>
            <p:nvPr/>
          </p:nvSpPr>
          <p:spPr bwMode="auto">
            <a:xfrm>
              <a:off x="3559424" y="9796747"/>
              <a:ext cx="38449" cy="121394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a:p>
          </p:txBody>
        </p:sp>
        <p:sp>
          <p:nvSpPr>
            <p:cNvPr id="10" name="Freeform 8">
              <a:extLst>
                <a:ext uri="{FF2B5EF4-FFF2-40B4-BE49-F238E27FC236}">
                  <a16:creationId xmlns:a16="http://schemas.microsoft.com/office/drawing/2014/main" id="{E4160DC9-E3AF-4A1B-BE3F-83A2AA1FCC55}"/>
                </a:ext>
              </a:extLst>
            </p:cNvPr>
            <p:cNvSpPr>
              <a:spLocks noChangeArrowheads="1"/>
            </p:cNvSpPr>
            <p:nvPr/>
          </p:nvSpPr>
          <p:spPr bwMode="auto">
            <a:xfrm>
              <a:off x="3361678" y="10790970"/>
              <a:ext cx="439435" cy="439435"/>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a:p>
          </p:txBody>
        </p:sp>
        <p:sp>
          <p:nvSpPr>
            <p:cNvPr id="11" name="Freeform 9">
              <a:extLst>
                <a:ext uri="{FF2B5EF4-FFF2-40B4-BE49-F238E27FC236}">
                  <a16:creationId xmlns:a16="http://schemas.microsoft.com/office/drawing/2014/main" id="{93FDA6E1-A447-4ADE-A563-A580195EAC8A}"/>
                </a:ext>
              </a:extLst>
            </p:cNvPr>
            <p:cNvSpPr>
              <a:spLocks noChangeArrowheads="1"/>
            </p:cNvSpPr>
            <p:nvPr/>
          </p:nvSpPr>
          <p:spPr bwMode="auto">
            <a:xfrm>
              <a:off x="20779776" y="4336769"/>
              <a:ext cx="38452" cy="121394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a:p>
          </p:txBody>
        </p:sp>
        <p:sp>
          <p:nvSpPr>
            <p:cNvPr id="12" name="Freeform 10">
              <a:extLst>
                <a:ext uri="{FF2B5EF4-FFF2-40B4-BE49-F238E27FC236}">
                  <a16:creationId xmlns:a16="http://schemas.microsoft.com/office/drawing/2014/main" id="{A960FFBB-B9BC-4AFF-90B0-F1F0DF28455C}"/>
                </a:ext>
              </a:extLst>
            </p:cNvPr>
            <p:cNvSpPr>
              <a:spLocks noChangeArrowheads="1"/>
            </p:cNvSpPr>
            <p:nvPr/>
          </p:nvSpPr>
          <p:spPr bwMode="auto">
            <a:xfrm>
              <a:off x="20576539" y="4117052"/>
              <a:ext cx="439435" cy="444929"/>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a:p>
          </p:txBody>
        </p:sp>
        <p:sp>
          <p:nvSpPr>
            <p:cNvPr id="13" name="Freeform 11">
              <a:extLst>
                <a:ext uri="{FF2B5EF4-FFF2-40B4-BE49-F238E27FC236}">
                  <a16:creationId xmlns:a16="http://schemas.microsoft.com/office/drawing/2014/main" id="{E0BFB5CC-ADB9-41A6-89F1-38D3C0B026D2}"/>
                </a:ext>
              </a:extLst>
            </p:cNvPr>
            <p:cNvSpPr>
              <a:spLocks noChangeArrowheads="1"/>
            </p:cNvSpPr>
            <p:nvPr/>
          </p:nvSpPr>
          <p:spPr bwMode="auto">
            <a:xfrm>
              <a:off x="19054994" y="5550709"/>
              <a:ext cx="3482521" cy="4251532"/>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a:p>
          </p:txBody>
        </p:sp>
        <p:sp>
          <p:nvSpPr>
            <p:cNvPr id="14" name="Freeform 12">
              <a:extLst>
                <a:ext uri="{FF2B5EF4-FFF2-40B4-BE49-F238E27FC236}">
                  <a16:creationId xmlns:a16="http://schemas.microsoft.com/office/drawing/2014/main" id="{B30A741F-217A-40F7-9181-F251389C3E9E}"/>
                </a:ext>
              </a:extLst>
            </p:cNvPr>
            <p:cNvSpPr>
              <a:spLocks noChangeArrowheads="1"/>
            </p:cNvSpPr>
            <p:nvPr/>
          </p:nvSpPr>
          <p:spPr bwMode="auto">
            <a:xfrm>
              <a:off x="14754027" y="5550709"/>
              <a:ext cx="3482521" cy="4251532"/>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4"/>
            </a:solidFill>
            <a:ln>
              <a:noFill/>
            </a:ln>
            <a:effectLst/>
          </p:spPr>
          <p:txBody>
            <a:bodyPr wrap="none" anchor="ctr"/>
            <a:lstStyle/>
            <a:p>
              <a:endParaRPr lang="en-US"/>
            </a:p>
          </p:txBody>
        </p:sp>
        <p:sp>
          <p:nvSpPr>
            <p:cNvPr id="15" name="Freeform 13">
              <a:extLst>
                <a:ext uri="{FF2B5EF4-FFF2-40B4-BE49-F238E27FC236}">
                  <a16:creationId xmlns:a16="http://schemas.microsoft.com/office/drawing/2014/main" id="{9566FC7D-39A1-4724-842D-982EB79FCA0C}"/>
                </a:ext>
              </a:extLst>
            </p:cNvPr>
            <p:cNvSpPr>
              <a:spLocks noChangeArrowheads="1"/>
            </p:cNvSpPr>
            <p:nvPr/>
          </p:nvSpPr>
          <p:spPr bwMode="auto">
            <a:xfrm>
              <a:off x="16110781" y="5039865"/>
              <a:ext cx="763520" cy="76352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4"/>
            </a:solidFill>
            <a:ln>
              <a:noFill/>
            </a:ln>
            <a:effectLst/>
          </p:spPr>
          <p:txBody>
            <a:bodyPr wrap="none" anchor="ctr"/>
            <a:lstStyle/>
            <a:p>
              <a:endParaRPr lang="en-US"/>
            </a:p>
          </p:txBody>
        </p:sp>
        <p:sp>
          <p:nvSpPr>
            <p:cNvPr id="16" name="Freeform 14">
              <a:extLst>
                <a:ext uri="{FF2B5EF4-FFF2-40B4-BE49-F238E27FC236}">
                  <a16:creationId xmlns:a16="http://schemas.microsoft.com/office/drawing/2014/main" id="{BAE653AF-C7B0-4A73-AC48-AED79F8A29EF}"/>
                </a:ext>
              </a:extLst>
            </p:cNvPr>
            <p:cNvSpPr>
              <a:spLocks noChangeArrowheads="1"/>
            </p:cNvSpPr>
            <p:nvPr/>
          </p:nvSpPr>
          <p:spPr bwMode="auto">
            <a:xfrm>
              <a:off x="6146595" y="5550709"/>
              <a:ext cx="3477030" cy="4251532"/>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a:p>
          </p:txBody>
        </p:sp>
        <p:sp>
          <p:nvSpPr>
            <p:cNvPr id="17" name="Freeform 15">
              <a:extLst>
                <a:ext uri="{FF2B5EF4-FFF2-40B4-BE49-F238E27FC236}">
                  <a16:creationId xmlns:a16="http://schemas.microsoft.com/office/drawing/2014/main" id="{EA9D371A-24B9-4191-9139-D8E52948BC07}"/>
                </a:ext>
              </a:extLst>
            </p:cNvPr>
            <p:cNvSpPr>
              <a:spLocks noChangeArrowheads="1"/>
            </p:cNvSpPr>
            <p:nvPr/>
          </p:nvSpPr>
          <p:spPr bwMode="auto">
            <a:xfrm>
              <a:off x="10447565" y="5550709"/>
              <a:ext cx="3477027" cy="4251532"/>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rgbClr val="00B050"/>
            </a:solidFill>
            <a:ln>
              <a:noFill/>
            </a:ln>
            <a:effectLst/>
          </p:spPr>
          <p:txBody>
            <a:bodyPr wrap="none" anchor="ctr"/>
            <a:lstStyle/>
            <a:p>
              <a:endParaRPr lang="en-US"/>
            </a:p>
          </p:txBody>
        </p:sp>
        <p:sp>
          <p:nvSpPr>
            <p:cNvPr id="18" name="Freeform 16">
              <a:extLst>
                <a:ext uri="{FF2B5EF4-FFF2-40B4-BE49-F238E27FC236}">
                  <a16:creationId xmlns:a16="http://schemas.microsoft.com/office/drawing/2014/main" id="{49AC238A-D902-4D1B-9496-297B07A369B7}"/>
                </a:ext>
              </a:extLst>
            </p:cNvPr>
            <p:cNvSpPr>
              <a:spLocks noChangeArrowheads="1"/>
            </p:cNvSpPr>
            <p:nvPr/>
          </p:nvSpPr>
          <p:spPr bwMode="auto">
            <a:xfrm>
              <a:off x="1840133" y="5550709"/>
              <a:ext cx="3482521" cy="4251532"/>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rgbClr val="002060"/>
            </a:solidFill>
            <a:ln>
              <a:noFill/>
            </a:ln>
            <a:effectLst/>
          </p:spPr>
          <p:txBody>
            <a:bodyPr wrap="none" anchor="ctr"/>
            <a:lstStyle/>
            <a:p>
              <a:endParaRPr lang="en-US" dirty="0"/>
            </a:p>
          </p:txBody>
        </p:sp>
        <p:sp>
          <p:nvSpPr>
            <p:cNvPr id="19" name="Freeform 17">
              <a:extLst>
                <a:ext uri="{FF2B5EF4-FFF2-40B4-BE49-F238E27FC236}">
                  <a16:creationId xmlns:a16="http://schemas.microsoft.com/office/drawing/2014/main" id="{E7259DB1-E1D7-476F-A287-6A79ADB112EC}"/>
                </a:ext>
              </a:extLst>
            </p:cNvPr>
            <p:cNvSpPr>
              <a:spLocks noChangeArrowheads="1"/>
            </p:cNvSpPr>
            <p:nvPr/>
          </p:nvSpPr>
          <p:spPr bwMode="auto">
            <a:xfrm>
              <a:off x="3202381"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a:p>
          </p:txBody>
        </p:sp>
        <p:sp>
          <p:nvSpPr>
            <p:cNvPr id="20" name="Freeform 18">
              <a:extLst>
                <a:ext uri="{FF2B5EF4-FFF2-40B4-BE49-F238E27FC236}">
                  <a16:creationId xmlns:a16="http://schemas.microsoft.com/office/drawing/2014/main" id="{4BE7A5F8-4EDA-4865-A96F-0B8E0D66BF40}"/>
                </a:ext>
              </a:extLst>
            </p:cNvPr>
            <p:cNvSpPr>
              <a:spLocks noChangeArrowheads="1"/>
            </p:cNvSpPr>
            <p:nvPr/>
          </p:nvSpPr>
          <p:spPr bwMode="auto">
            <a:xfrm>
              <a:off x="7503352" y="5039865"/>
              <a:ext cx="763516" cy="76352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a:p>
          </p:txBody>
        </p:sp>
        <p:sp>
          <p:nvSpPr>
            <p:cNvPr id="21" name="Freeform 19">
              <a:extLst>
                <a:ext uri="{FF2B5EF4-FFF2-40B4-BE49-F238E27FC236}">
                  <a16:creationId xmlns:a16="http://schemas.microsoft.com/office/drawing/2014/main" id="{82188613-B8B9-4551-8B21-7957EB278CEF}"/>
                </a:ext>
              </a:extLst>
            </p:cNvPr>
            <p:cNvSpPr>
              <a:spLocks noChangeArrowheads="1"/>
            </p:cNvSpPr>
            <p:nvPr/>
          </p:nvSpPr>
          <p:spPr bwMode="auto">
            <a:xfrm>
              <a:off x="11805745" y="5039865"/>
              <a:ext cx="763516" cy="763519"/>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rgbClr val="00B050"/>
            </a:solidFill>
            <a:ln>
              <a:noFill/>
            </a:ln>
            <a:effectLst/>
          </p:spPr>
          <p:txBody>
            <a:bodyPr wrap="none" anchor="ctr"/>
            <a:lstStyle/>
            <a:p>
              <a:endParaRPr lang="en-US"/>
            </a:p>
          </p:txBody>
        </p:sp>
        <p:sp>
          <p:nvSpPr>
            <p:cNvPr id="22" name="Freeform 20">
              <a:extLst>
                <a:ext uri="{FF2B5EF4-FFF2-40B4-BE49-F238E27FC236}">
                  <a16:creationId xmlns:a16="http://schemas.microsoft.com/office/drawing/2014/main" id="{AC4D6D78-A2B6-436C-8D4B-AB1BDEBC37ED}"/>
                </a:ext>
              </a:extLst>
            </p:cNvPr>
            <p:cNvSpPr>
              <a:spLocks noChangeArrowheads="1"/>
            </p:cNvSpPr>
            <p:nvPr/>
          </p:nvSpPr>
          <p:spPr bwMode="auto">
            <a:xfrm>
              <a:off x="20417242" y="5039865"/>
              <a:ext cx="763520" cy="76352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a:p>
          </p:txBody>
        </p:sp>
        <p:sp>
          <p:nvSpPr>
            <p:cNvPr id="23" name="Subtitle 2">
              <a:extLst>
                <a:ext uri="{FF2B5EF4-FFF2-40B4-BE49-F238E27FC236}">
                  <a16:creationId xmlns:a16="http://schemas.microsoft.com/office/drawing/2014/main" id="{FCEBB881-8B71-4936-9FE5-DD14DA9E04BA}"/>
                </a:ext>
              </a:extLst>
            </p:cNvPr>
            <p:cNvSpPr txBox="1">
              <a:spLocks/>
            </p:cNvSpPr>
            <p:nvPr/>
          </p:nvSpPr>
          <p:spPr>
            <a:xfrm>
              <a:off x="1753952" y="6958644"/>
              <a:ext cx="3563207" cy="295426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গ্ৰাহকে ইএমআই জমা ধনৰ বাবে কেন্দ্ৰত থকা বিচি এজেণ্টৰ সৈতে লোন এচি নং আৰু মোবাইল নং/ড’ব/পেন শ্বেয়াৰ কৰে</a:t>
              </a:r>
              <a:endParaRPr lang="en-IN" sz="1400" dirty="0">
                <a:solidFill>
                  <a:srgbClr val="002060"/>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76602D79-EEA1-4116-A662-A05972D644E6}"/>
                </a:ext>
              </a:extLst>
            </p:cNvPr>
            <p:cNvSpPr txBox="1"/>
            <p:nvPr/>
          </p:nvSpPr>
          <p:spPr>
            <a:xfrm>
              <a:off x="2317737" y="6047732"/>
              <a:ext cx="2527323"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গ্ৰাহকৰ বিৱৰণ</a:t>
              </a:r>
              <a:endParaRPr lang="en-US" sz="1400" b="1" dirty="0">
                <a:solidFill>
                  <a:schemeClr val="bg1"/>
                </a:solidFill>
                <a:latin typeface="Poppins" pitchFamily="2" charset="77"/>
                <a:cs typeface="Poppins" pitchFamily="2" charset="77"/>
              </a:endParaRPr>
            </a:p>
          </p:txBody>
        </p:sp>
        <p:sp>
          <p:nvSpPr>
            <p:cNvPr id="26" name="TextBox 25">
              <a:extLst>
                <a:ext uri="{FF2B5EF4-FFF2-40B4-BE49-F238E27FC236}">
                  <a16:creationId xmlns:a16="http://schemas.microsoft.com/office/drawing/2014/main" id="{BB319CB4-FE98-411E-9643-B30257BF4D0D}"/>
                </a:ext>
              </a:extLst>
            </p:cNvPr>
            <p:cNvSpPr txBox="1"/>
            <p:nvPr/>
          </p:nvSpPr>
          <p:spPr>
            <a:xfrm>
              <a:off x="6609833" y="6047732"/>
              <a:ext cx="2550558"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চিস্টেম ইনপুট</a:t>
              </a:r>
              <a:endParaRPr lang="en-US" sz="1400" b="1" dirty="0">
                <a:solidFill>
                  <a:schemeClr val="bg1"/>
                </a:solidFill>
                <a:latin typeface="Poppins" pitchFamily="2" charset="77"/>
                <a:cs typeface="Poppins" pitchFamily="2" charset="77"/>
              </a:endParaRPr>
            </a:p>
          </p:txBody>
        </p:sp>
        <p:sp>
          <p:nvSpPr>
            <p:cNvPr id="28" name="TextBox 27">
              <a:extLst>
                <a:ext uri="{FF2B5EF4-FFF2-40B4-BE49-F238E27FC236}">
                  <a16:creationId xmlns:a16="http://schemas.microsoft.com/office/drawing/2014/main" id="{E175BDD3-4C3D-46E8-9F51-1AB056B94400}"/>
                </a:ext>
              </a:extLst>
            </p:cNvPr>
            <p:cNvSpPr txBox="1"/>
            <p:nvPr/>
          </p:nvSpPr>
          <p:spPr>
            <a:xfrm>
              <a:off x="10858525" y="6047732"/>
              <a:ext cx="2655112"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পৰিমাণ পৰীক্ষা</a:t>
              </a:r>
              <a:endParaRPr lang="en-US" sz="1400" b="1" dirty="0">
                <a:solidFill>
                  <a:schemeClr val="bg1"/>
                </a:solidFill>
                <a:latin typeface="Poppins" pitchFamily="2" charset="77"/>
                <a:cs typeface="Poppins" pitchFamily="2" charset="77"/>
              </a:endParaRPr>
            </a:p>
          </p:txBody>
        </p:sp>
        <p:sp>
          <p:nvSpPr>
            <p:cNvPr id="30" name="TextBox 29">
              <a:extLst>
                <a:ext uri="{FF2B5EF4-FFF2-40B4-BE49-F238E27FC236}">
                  <a16:creationId xmlns:a16="http://schemas.microsoft.com/office/drawing/2014/main" id="{39D4B933-F3C0-47AF-AEA8-D7FB8BB4976F}"/>
                </a:ext>
              </a:extLst>
            </p:cNvPr>
            <p:cNvSpPr txBox="1"/>
            <p:nvPr/>
          </p:nvSpPr>
          <p:spPr>
            <a:xfrm>
              <a:off x="15880741" y="6047732"/>
              <a:ext cx="1229100"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cs typeface="Poppins" pitchFamily="2" charset="77"/>
                </a:rPr>
                <a:t>সংগ্ৰহ</a:t>
              </a:r>
              <a:endParaRPr lang="en-US" sz="1400" b="1" dirty="0">
                <a:solidFill>
                  <a:schemeClr val="bg1"/>
                </a:solidFill>
                <a:latin typeface="Poppins" pitchFamily="2" charset="77"/>
                <a:cs typeface="Poppins" pitchFamily="2" charset="77"/>
              </a:endParaRPr>
            </a:p>
          </p:txBody>
        </p:sp>
        <p:sp>
          <p:nvSpPr>
            <p:cNvPr id="32" name="TextBox 31">
              <a:extLst>
                <a:ext uri="{FF2B5EF4-FFF2-40B4-BE49-F238E27FC236}">
                  <a16:creationId xmlns:a16="http://schemas.microsoft.com/office/drawing/2014/main" id="{EBDD3A2D-E0E6-4CE7-B2EF-ED7749D99886}"/>
                </a:ext>
              </a:extLst>
            </p:cNvPr>
            <p:cNvSpPr txBox="1"/>
            <p:nvPr/>
          </p:nvSpPr>
          <p:spPr>
            <a:xfrm>
              <a:off x="19687472" y="6047732"/>
              <a:ext cx="2184613" cy="559586"/>
            </a:xfrm>
            <a:prstGeom prst="rect">
              <a:avLst/>
            </a:prstGeom>
            <a:noFill/>
          </p:spPr>
          <p:txBody>
            <a:bodyPr wrap="none" rtlCol="0" anchor="b" anchorCtr="0">
              <a:spAutoFit/>
            </a:bodyPr>
            <a:lstStyle/>
            <a:p>
              <a:pPr algn="ctr"/>
              <a:r>
                <a:rPr lang="as-IN" sz="1400" b="1" dirty="0">
                  <a:solidFill>
                    <a:schemeClr val="bg1"/>
                  </a:solidFill>
                  <a:latin typeface="Poppins" pitchFamily="2" charset="77"/>
                  <a:ea typeface="League Spartan" charset="0"/>
                  <a:cs typeface="Poppins" pitchFamily="2" charset="77"/>
                </a:rPr>
                <a:t>নিশ্চিতকৰণ</a:t>
              </a:r>
              <a:endParaRPr lang="en-US" sz="14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706F975D-0970-452F-B44A-646165D21F03}"/>
                </a:ext>
              </a:extLst>
            </p:cNvPr>
            <p:cNvSpPr txBox="1"/>
            <p:nvPr/>
          </p:nvSpPr>
          <p:spPr>
            <a:xfrm>
              <a:off x="3324230" y="4991728"/>
              <a:ext cx="508835" cy="727462"/>
            </a:xfrm>
            <a:prstGeom prst="rect">
              <a:avLst/>
            </a:prstGeom>
            <a:solidFill>
              <a:srgbClr val="002060"/>
            </a:solidFill>
          </p:spPr>
          <p:txBody>
            <a:bodyPr wrap="none" rtlCol="0" anchor="b" anchorCtr="0">
              <a:spAutoFit/>
            </a:bodyPr>
            <a:lstStyle/>
            <a:p>
              <a:pPr algn="ctr"/>
              <a:r>
                <a:rPr lang="en-US" sz="2000" b="1" dirty="0">
                  <a:solidFill>
                    <a:schemeClr val="bg1"/>
                  </a:solidFill>
                  <a:latin typeface="Poppins" pitchFamily="2" charset="77"/>
                  <a:ea typeface="League Spartan" charset="0"/>
                  <a:cs typeface="Poppins" pitchFamily="2" charset="77"/>
                </a:rPr>
                <a:t>1</a:t>
              </a:r>
            </a:p>
          </p:txBody>
        </p:sp>
        <p:sp>
          <p:nvSpPr>
            <p:cNvPr id="34" name="TextBox 33">
              <a:extLst>
                <a:ext uri="{FF2B5EF4-FFF2-40B4-BE49-F238E27FC236}">
                  <a16:creationId xmlns:a16="http://schemas.microsoft.com/office/drawing/2014/main" id="{EA1D9C23-C0C8-4C3E-AD20-84D2E4A31C5E}"/>
                </a:ext>
              </a:extLst>
            </p:cNvPr>
            <p:cNvSpPr txBox="1"/>
            <p:nvPr/>
          </p:nvSpPr>
          <p:spPr>
            <a:xfrm>
              <a:off x="7585676" y="4991728"/>
              <a:ext cx="598868"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2</a:t>
              </a:r>
            </a:p>
          </p:txBody>
        </p:sp>
        <p:sp>
          <p:nvSpPr>
            <p:cNvPr id="35" name="TextBox 34">
              <a:extLst>
                <a:ext uri="{FF2B5EF4-FFF2-40B4-BE49-F238E27FC236}">
                  <a16:creationId xmlns:a16="http://schemas.microsoft.com/office/drawing/2014/main" id="{7BC98CF8-63CB-40C4-B8C1-6EFC071C91F2}"/>
                </a:ext>
              </a:extLst>
            </p:cNvPr>
            <p:cNvSpPr txBox="1"/>
            <p:nvPr/>
          </p:nvSpPr>
          <p:spPr>
            <a:xfrm>
              <a:off x="11880679" y="4991728"/>
              <a:ext cx="61629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3</a:t>
              </a:r>
            </a:p>
          </p:txBody>
        </p:sp>
        <p:sp>
          <p:nvSpPr>
            <p:cNvPr id="36" name="TextBox 35">
              <a:extLst>
                <a:ext uri="{FF2B5EF4-FFF2-40B4-BE49-F238E27FC236}">
                  <a16:creationId xmlns:a16="http://schemas.microsoft.com/office/drawing/2014/main" id="{228ADD85-0BAE-44BF-B1C4-F0DE4AC561B9}"/>
                </a:ext>
              </a:extLst>
            </p:cNvPr>
            <p:cNvSpPr txBox="1"/>
            <p:nvPr/>
          </p:nvSpPr>
          <p:spPr>
            <a:xfrm>
              <a:off x="16168420" y="4991728"/>
              <a:ext cx="648241"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4</a:t>
              </a:r>
            </a:p>
          </p:txBody>
        </p:sp>
        <p:sp>
          <p:nvSpPr>
            <p:cNvPr id="37" name="TextBox 36">
              <a:extLst>
                <a:ext uri="{FF2B5EF4-FFF2-40B4-BE49-F238E27FC236}">
                  <a16:creationId xmlns:a16="http://schemas.microsoft.com/office/drawing/2014/main" id="{A751DD4B-B87F-4560-BB1C-65453F1777CD}"/>
                </a:ext>
              </a:extLst>
            </p:cNvPr>
            <p:cNvSpPr txBox="1"/>
            <p:nvPr/>
          </p:nvSpPr>
          <p:spPr>
            <a:xfrm>
              <a:off x="20477941" y="4991728"/>
              <a:ext cx="636624" cy="727462"/>
            </a:xfrm>
            <a:prstGeom prst="rect">
              <a:avLst/>
            </a:prstGeom>
            <a:noFill/>
          </p:spPr>
          <p:txBody>
            <a:bodyPr wrap="none" rtlCol="0" anchor="b" anchorCtr="0">
              <a:spAutoFit/>
            </a:bodyPr>
            <a:lstStyle/>
            <a:p>
              <a:pPr algn="ctr"/>
              <a:r>
                <a:rPr lang="en-US" sz="2000" b="1" dirty="0">
                  <a:solidFill>
                    <a:schemeClr val="bg1"/>
                  </a:solidFill>
                  <a:latin typeface="Poppins" pitchFamily="2" charset="77"/>
                  <a:cs typeface="Poppins" pitchFamily="2" charset="77"/>
                </a:rPr>
                <a:t>5</a:t>
              </a:r>
            </a:p>
          </p:txBody>
        </p:sp>
      </p:grpSp>
      <p:sp>
        <p:nvSpPr>
          <p:cNvPr id="41" name="Subtitle 2">
            <a:extLst>
              <a:ext uri="{FF2B5EF4-FFF2-40B4-BE49-F238E27FC236}">
                <a16:creationId xmlns:a16="http://schemas.microsoft.com/office/drawing/2014/main" id="{71009441-BB45-46F8-A7EF-C32BDD1F049D}"/>
              </a:ext>
            </a:extLst>
          </p:cNvPr>
          <p:cNvSpPr txBox="1">
            <a:spLocks/>
          </p:cNvSpPr>
          <p:nvPr/>
        </p:nvSpPr>
        <p:spPr>
          <a:xfrm>
            <a:off x="2799122" y="2970361"/>
            <a:ext cx="1914376" cy="136633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বিচি এজেণ্টে ডিএছপিত বিৱৰণ ইনপুট কৰে আৰু এই তথ্যৰ ভিত্তিত সন্ধান কৰে।</a:t>
            </a:r>
            <a:endParaRPr lang="en-IN" sz="1400" dirty="0">
              <a:solidFill>
                <a:srgbClr val="002060"/>
              </a:solidFill>
              <a:latin typeface="Calibri" pitchFamily="34" charset="0"/>
              <a:cs typeface="Calibri" pitchFamily="34" charset="0"/>
            </a:endParaRPr>
          </a:p>
        </p:txBody>
      </p:sp>
      <p:sp>
        <p:nvSpPr>
          <p:cNvPr id="42" name="Subtitle 2">
            <a:extLst>
              <a:ext uri="{FF2B5EF4-FFF2-40B4-BE49-F238E27FC236}">
                <a16:creationId xmlns:a16="http://schemas.microsoft.com/office/drawing/2014/main" id="{AA3B2AB1-ED7F-4FE8-AB31-26C349D9895B}"/>
              </a:ext>
            </a:extLst>
          </p:cNvPr>
          <p:cNvSpPr txBox="1">
            <a:spLocks/>
          </p:cNvSpPr>
          <p:nvPr/>
        </p:nvSpPr>
        <p:spPr>
          <a:xfrm>
            <a:off x="5153157" y="2967638"/>
            <a:ext cx="1988003" cy="162627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IN" sz="1400" dirty="0">
                <a:solidFill>
                  <a:srgbClr val="002060"/>
                </a:solidFill>
                <a:latin typeface="Calibri" pitchFamily="34" charset="0"/>
                <a:cs typeface="Calibri" pitchFamily="34" charset="0"/>
              </a:rPr>
              <a:t>BC </a:t>
            </a:r>
            <a:r>
              <a:rPr lang="as-IN" sz="1400" dirty="0">
                <a:solidFill>
                  <a:srgbClr val="002060"/>
                </a:solidFill>
                <a:latin typeface="Calibri" pitchFamily="34" charset="0"/>
                <a:cs typeface="Calibri" pitchFamily="34" charset="0"/>
              </a:rPr>
              <a:t>এজেণ্টে চিস্টেমৰ পৰা </a:t>
            </a:r>
            <a:r>
              <a:rPr lang="en-IN" sz="1400" dirty="0">
                <a:solidFill>
                  <a:srgbClr val="002060"/>
                </a:solidFill>
                <a:latin typeface="Calibri" pitchFamily="34" charset="0"/>
                <a:cs typeface="Calibri" pitchFamily="34" charset="0"/>
              </a:rPr>
              <a:t>EMI </a:t>
            </a:r>
            <a:r>
              <a:rPr lang="as-IN" sz="1400" dirty="0">
                <a:solidFill>
                  <a:srgbClr val="002060"/>
                </a:solidFill>
                <a:latin typeface="Calibri" pitchFamily="34" charset="0"/>
                <a:cs typeface="Calibri" pitchFamily="34" charset="0"/>
              </a:rPr>
              <a:t>অভাৰডু / সংগ্ৰহযোগ্য পৰিমাণ পৰীক্ষা কৰে। গ্ৰাহকৰ বৰ্তমান/বিকল্প মোবাইল নং. বন্দী কৰা হয়।</a:t>
            </a:r>
            <a:endParaRPr lang="en-IN" sz="1400" dirty="0">
              <a:solidFill>
                <a:srgbClr val="002060"/>
              </a:solidFill>
              <a:latin typeface="Calibri" pitchFamily="34" charset="0"/>
              <a:cs typeface="Calibri" pitchFamily="34" charset="0"/>
            </a:endParaRPr>
          </a:p>
        </p:txBody>
      </p:sp>
      <p:sp>
        <p:nvSpPr>
          <p:cNvPr id="43" name="Subtitle 2">
            <a:extLst>
              <a:ext uri="{FF2B5EF4-FFF2-40B4-BE49-F238E27FC236}">
                <a16:creationId xmlns:a16="http://schemas.microsoft.com/office/drawing/2014/main" id="{318593AE-5A9C-4303-BC0D-4A7CAC7C6114}"/>
              </a:ext>
            </a:extLst>
          </p:cNvPr>
          <p:cNvSpPr txBox="1">
            <a:spLocks/>
          </p:cNvSpPr>
          <p:nvPr/>
        </p:nvSpPr>
        <p:spPr>
          <a:xfrm>
            <a:off x="7643318" y="3005247"/>
            <a:ext cx="1844950" cy="110921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বি চি এজেণ্টে গ্ৰাহকৰ পৰা ধন সংগ্ৰহ কৰি তেওঁক ৰচিদ প্ৰদান কৰে</a:t>
            </a:r>
            <a:endParaRPr lang="en-IN" sz="1400" dirty="0">
              <a:solidFill>
                <a:srgbClr val="002060"/>
              </a:solidFill>
              <a:latin typeface="Calibri" pitchFamily="34" charset="0"/>
              <a:cs typeface="Calibri" pitchFamily="34" charset="0"/>
            </a:endParaRPr>
          </a:p>
        </p:txBody>
      </p:sp>
      <p:sp>
        <p:nvSpPr>
          <p:cNvPr id="44" name="Subtitle 2">
            <a:extLst>
              <a:ext uri="{FF2B5EF4-FFF2-40B4-BE49-F238E27FC236}">
                <a16:creationId xmlns:a16="http://schemas.microsoft.com/office/drawing/2014/main" id="{59887DC2-52DD-4139-8080-F52A7B51F0D4}"/>
              </a:ext>
            </a:extLst>
          </p:cNvPr>
          <p:cNvSpPr txBox="1">
            <a:spLocks/>
          </p:cNvSpPr>
          <p:nvPr/>
        </p:nvSpPr>
        <p:spPr>
          <a:xfrm>
            <a:off x="9940001" y="3000967"/>
            <a:ext cx="1922147" cy="136774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as-IN" sz="1400" dirty="0">
                <a:solidFill>
                  <a:srgbClr val="002060"/>
                </a:solidFill>
                <a:latin typeface="Calibri" pitchFamily="34" charset="0"/>
                <a:cs typeface="Calibri" pitchFamily="34" charset="0"/>
              </a:rPr>
              <a:t>বেংকে পেমেণ্ট লাভ কৰাৰ পিছত গ্ৰাহকে পেমেণ্ট লাভ কৰাৰ বাবে নিশ্চিতকৰণ এছএমএছ লাভ কৰে।</a:t>
            </a:r>
            <a:endParaRPr lang="en-IN" sz="1400"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5279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7357"/>
            <a:ext cx="12192000" cy="646331"/>
          </a:xfrm>
          <a:prstGeom prst="rect">
            <a:avLst/>
          </a:prstGeom>
        </p:spPr>
        <p:txBody>
          <a:bodyPr wrap="square">
            <a:spAutoFit/>
          </a:bodyPr>
          <a:lstStyle/>
          <a:p>
            <a:r>
              <a:rPr lang="as-IN" dirty="0"/>
              <a:t>ভাৰত চৰকাৰে সুলভ জীৱন, দুৰ্ঘটনা কভাৰ &amp; নিশ্চিত পেঞ্চন পৰিকল্পনাকে ধৰি বিভিন্ন ধৰণৰ সামাজিক সুৰক্ষা আঁচনি আগবঢ়ায়</a:t>
            </a:r>
            <a:endParaRPr lang="en-IN" dirty="0"/>
          </a:p>
          <a:p>
            <a:r>
              <a:rPr lang="as-IN" dirty="0"/>
              <a:t>কোনোবাই এইচ ডি এফ চি বেংক চেভিংছ একাউণ্টৰ জৰিয়তে সেইবোৰত বিনিয়োগ কৰিব পাৰে</a:t>
            </a:r>
            <a:endParaRPr lang="en-IN" dirty="0"/>
          </a:p>
        </p:txBody>
      </p:sp>
      <p:sp>
        <p:nvSpPr>
          <p:cNvPr id="17" name="Rectangle 16"/>
          <p:cNvSpPr/>
          <p:nvPr/>
        </p:nvSpPr>
        <p:spPr>
          <a:xfrm>
            <a:off x="1449978" y="2055610"/>
            <a:ext cx="10633165" cy="1323439"/>
          </a:xfrm>
          <a:prstGeom prst="rect">
            <a:avLst/>
          </a:prstGeom>
        </p:spPr>
        <p:txBody>
          <a:bodyPr wrap="square">
            <a:spAutoFit/>
          </a:bodyPr>
          <a:lstStyle/>
          <a:p>
            <a:r>
              <a:rPr lang="as-IN" sz="1600" b="1" dirty="0"/>
              <a:t>প্ৰধানমন্ত্ৰী জীৱন জ্যোতি বীমা যোজনা (</a:t>
            </a:r>
            <a:r>
              <a:rPr lang="en-IN" sz="1600" b="1" dirty="0"/>
              <a:t>PMJJBY)</a:t>
            </a:r>
          </a:p>
          <a:p>
            <a:endParaRPr lang="en-IN" sz="1600" b="1" dirty="0"/>
          </a:p>
          <a:p>
            <a:pPr lvl="0" defTabSz="914400" eaLnBrk="0" fontAlgn="base" hangingPunct="0">
              <a:spcBef>
                <a:spcPct val="0"/>
              </a:spcBef>
              <a:spcAft>
                <a:spcPct val="0"/>
              </a:spcAft>
              <a:buFont typeface="Wingdings" pitchFamily="2" charset="2"/>
              <a:buChar char="ü"/>
            </a:pPr>
            <a:r>
              <a:rPr lang="as-IN" sz="1600" dirty="0">
                <a:cs typeface="Arial" pitchFamily="34" charset="0"/>
              </a:rPr>
              <a:t>বছৰি ৩৩০ </a:t>
            </a:r>
            <a:r>
              <a:rPr lang="en-US" sz="1600" dirty="0">
                <a:cs typeface="Arial" pitchFamily="34" charset="0"/>
              </a:rPr>
              <a:t>₹ </a:t>
            </a:r>
            <a:r>
              <a:rPr lang="as-IN" sz="1600" dirty="0">
                <a:cs typeface="Arial" pitchFamily="34" charset="0"/>
              </a:rPr>
              <a:t>প্ৰিমিয়ামত ২ লাখ </a:t>
            </a:r>
            <a:r>
              <a:rPr lang="en-US" sz="1600" dirty="0">
                <a:cs typeface="Arial" pitchFamily="34" charset="0"/>
              </a:rPr>
              <a:t>₹ </a:t>
            </a:r>
            <a:r>
              <a:rPr lang="as-IN" sz="1600" dirty="0">
                <a:cs typeface="Arial" pitchFamily="34" charset="0"/>
              </a:rPr>
              <a:t>লাইফ কভাৰ লাভ কৰক</a:t>
            </a:r>
          </a:p>
          <a:p>
            <a:pPr lvl="0" defTabSz="914400" eaLnBrk="0" fontAlgn="base" hangingPunct="0">
              <a:spcBef>
                <a:spcPct val="0"/>
              </a:spcBef>
              <a:spcAft>
                <a:spcPct val="0"/>
              </a:spcAft>
              <a:buFont typeface="Wingdings" pitchFamily="2" charset="2"/>
              <a:buChar char="ü"/>
            </a:pPr>
            <a:r>
              <a:rPr lang="as-IN" sz="1600" dirty="0">
                <a:cs typeface="Arial" pitchFamily="34" charset="0"/>
              </a:rPr>
              <a:t>এছএমএছ বা নেটবেংকিঙৰ জৰিয়তে চাবস্ক্ৰাইব কৰক</a:t>
            </a:r>
          </a:p>
          <a:p>
            <a:pPr lvl="0" defTabSz="914400" eaLnBrk="0" fontAlgn="base" hangingPunct="0">
              <a:spcBef>
                <a:spcPct val="0"/>
              </a:spcBef>
              <a:spcAft>
                <a:spcPct val="0"/>
              </a:spcAft>
              <a:buFont typeface="Wingdings" pitchFamily="2" charset="2"/>
              <a:buChar char="ü"/>
            </a:pPr>
            <a:r>
              <a:rPr lang="as-IN" sz="1600" dirty="0">
                <a:cs typeface="Arial" pitchFamily="34" charset="0"/>
              </a:rPr>
              <a:t>স্বয়ংক্ৰিয়ভাৱে আপোনাৰ প্ৰিমিয়াম পৰিশোধ কৰক</a:t>
            </a:r>
            <a:endParaRPr lang="en-IN" sz="1600" dirty="0"/>
          </a:p>
        </p:txBody>
      </p:sp>
      <p:pic>
        <p:nvPicPr>
          <p:cNvPr id="1038" name="Picture 14" descr="https://www.hdfcbank.com/content/api/contentstream-id/723fb80a-2dde-42a3-9793-7ae1be57c87f/03fd5057-07f3-4d92-a421-c54e8bc46e7d/Personal/Insure/Social%20Security%20Schemes/pradhan_mantri_jeevan_jyoti_bima_yojana_thumb.png">
            <a:hlinkClick r:id="rId2" tooltip="Card Image"/>
          </p:cNvPr>
          <p:cNvPicPr>
            <a:picLocks noChangeAspect="1" noChangeArrowheads="1"/>
          </p:cNvPicPr>
          <p:nvPr/>
        </p:nvPicPr>
        <p:blipFill>
          <a:blip r:embed="rId3"/>
          <a:srcRect/>
          <a:stretch>
            <a:fillRect/>
          </a:stretch>
        </p:blipFill>
        <p:spPr bwMode="auto">
          <a:xfrm>
            <a:off x="0" y="2249619"/>
            <a:ext cx="1390650" cy="933450"/>
          </a:xfrm>
          <a:prstGeom prst="rect">
            <a:avLst/>
          </a:prstGeom>
          <a:noFill/>
        </p:spPr>
      </p:pic>
      <p:sp>
        <p:nvSpPr>
          <p:cNvPr id="1039" name="Rectangle 15"/>
          <p:cNvSpPr>
            <a:spLocks noChangeArrowheads="1"/>
          </p:cNvSpPr>
          <p:nvPr/>
        </p:nvSpPr>
        <p:spPr bwMode="auto">
          <a:xfrm>
            <a:off x="0" y="0"/>
            <a:ext cx="65" cy="430887"/>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a:ln>
                <a:noFill/>
              </a:ln>
              <a:solidFill>
                <a:srgbClr val="444444"/>
              </a:solidFill>
              <a:effectLst/>
              <a:latin typeface="&amp;quot"/>
              <a:cs typeface="Arial" pitchFamily="34" charset="0"/>
            </a:endParaRPr>
          </a:p>
        </p:txBody>
      </p:sp>
      <p:sp>
        <p:nvSpPr>
          <p:cNvPr id="22" name="Rectangle 21"/>
          <p:cNvSpPr/>
          <p:nvPr/>
        </p:nvSpPr>
        <p:spPr>
          <a:xfrm>
            <a:off x="1449973" y="3858287"/>
            <a:ext cx="9836332" cy="1107996"/>
          </a:xfrm>
          <a:prstGeom prst="rect">
            <a:avLst/>
          </a:prstGeom>
        </p:spPr>
        <p:txBody>
          <a:bodyPr wrap="square">
            <a:spAutoFit/>
          </a:bodyPr>
          <a:lstStyle/>
          <a:p>
            <a:r>
              <a:rPr lang="as-IN" b="1" dirty="0"/>
              <a:t>প্ৰধানমন্ত্ৰী সুৰক্ষা বীমা যোজনা (</a:t>
            </a:r>
            <a:r>
              <a:rPr lang="en-IN" b="1" dirty="0"/>
              <a:t>PMSBY)</a:t>
            </a:r>
          </a:p>
          <a:p>
            <a:pPr>
              <a:buFont typeface="Wingdings" pitchFamily="2" charset="2"/>
              <a:buChar char="ü"/>
            </a:pPr>
            <a:r>
              <a:rPr lang="as-IN" sz="1600" dirty="0"/>
              <a:t>বছৰি মাত্ৰ </a:t>
            </a:r>
            <a:r>
              <a:rPr lang="en-IN" sz="1600" dirty="0"/>
              <a:t>₹12 </a:t>
            </a:r>
            <a:r>
              <a:rPr lang="as-IN" sz="1600" dirty="0"/>
              <a:t>প্ৰিমিয়াম দিব</a:t>
            </a:r>
          </a:p>
          <a:p>
            <a:pPr>
              <a:buFont typeface="Wingdings" pitchFamily="2" charset="2"/>
              <a:buChar char="ü"/>
            </a:pPr>
            <a:r>
              <a:rPr lang="en-IN" sz="1600" dirty="0"/>
              <a:t>₹ </a:t>
            </a:r>
            <a:r>
              <a:rPr lang="as-IN" sz="1600" dirty="0"/>
              <a:t>২ লাখ পৰ্যন্ত দুৰ্ঘটনা বীমা কভাৰ লাভ কৰক</a:t>
            </a:r>
          </a:p>
          <a:p>
            <a:pPr>
              <a:buFont typeface="Wingdings" pitchFamily="2" charset="2"/>
              <a:buChar char="ü"/>
            </a:pPr>
            <a:r>
              <a:rPr lang="as-IN" sz="1600" dirty="0"/>
              <a:t>সহজে এছএমএছ বা নেটবেংকিঙৰ জৰিয়তে ধন পৰিশোধ কৰিব পাৰিব</a:t>
            </a:r>
            <a:endParaRPr lang="en-IN" dirty="0"/>
          </a:p>
        </p:txBody>
      </p:sp>
      <p:pic>
        <p:nvPicPr>
          <p:cNvPr id="1043" name="Picture 19" descr="https://www.hdfcbank.com/content/api/contentstream-id/723fb80a-2dde-42a3-9793-7ae1be57c87f/93d2505d-ddd4-4928-b947-92be371ec8e2/Personal/Insure/Social%20Security%20Schemes/pradhan_mantri-suraksha_bima_yojana_thumb.png">
            <a:hlinkClick r:id="rId4" tooltip="Card Image"/>
          </p:cNvPr>
          <p:cNvPicPr>
            <a:picLocks noChangeAspect="1" noChangeArrowheads="1"/>
          </p:cNvPicPr>
          <p:nvPr/>
        </p:nvPicPr>
        <p:blipFill>
          <a:blip r:embed="rId5"/>
          <a:srcRect/>
          <a:stretch>
            <a:fillRect/>
          </a:stretch>
        </p:blipFill>
        <p:spPr bwMode="auto">
          <a:xfrm>
            <a:off x="74112" y="3986984"/>
            <a:ext cx="1390650" cy="933450"/>
          </a:xfrm>
          <a:prstGeom prst="rect">
            <a:avLst/>
          </a:prstGeom>
          <a:noFill/>
        </p:spPr>
      </p:pic>
      <p:sp>
        <p:nvSpPr>
          <p:cNvPr id="24" name="Rectangle 23"/>
          <p:cNvSpPr/>
          <p:nvPr/>
        </p:nvSpPr>
        <p:spPr>
          <a:xfrm>
            <a:off x="1528354" y="5282140"/>
            <a:ext cx="10463349" cy="1384995"/>
          </a:xfrm>
          <a:prstGeom prst="rect">
            <a:avLst/>
          </a:prstGeom>
        </p:spPr>
        <p:txBody>
          <a:bodyPr wrap="square">
            <a:spAutoFit/>
          </a:bodyPr>
          <a:lstStyle/>
          <a:p>
            <a:r>
              <a:rPr lang="as-IN" b="1" dirty="0"/>
              <a:t>অটল পেঞ্চন যোজনা</a:t>
            </a:r>
            <a:endParaRPr lang="en-IN" b="1" dirty="0"/>
          </a:p>
          <a:p>
            <a:pPr>
              <a:buFont typeface="Wingdings" pitchFamily="2" charset="2"/>
              <a:buChar char="ü"/>
            </a:pPr>
            <a:r>
              <a:rPr lang="as-IN" sz="1600" dirty="0"/>
              <a:t>৬০ বছৰ বয়সত নিশ্চিত মাহিলী পেঞ্চন লাভ কৰক</a:t>
            </a:r>
          </a:p>
          <a:p>
            <a:pPr>
              <a:buFont typeface="Wingdings" pitchFamily="2" charset="2"/>
              <a:buChar char="ü"/>
            </a:pPr>
            <a:r>
              <a:rPr lang="as-IN" sz="1600" dirty="0"/>
              <a:t>মাহিলী বিনিয়োগ </a:t>
            </a:r>
            <a:r>
              <a:rPr lang="en-IN" sz="1600" dirty="0"/>
              <a:t>₹ </a:t>
            </a:r>
            <a:r>
              <a:rPr lang="as-IN" sz="1600" dirty="0"/>
              <a:t>৪২ লৈকে কম হ’ব পাৰে</a:t>
            </a:r>
          </a:p>
          <a:p>
            <a:pPr>
              <a:buFont typeface="Wingdings" pitchFamily="2" charset="2"/>
              <a:buChar char="ü"/>
            </a:pPr>
            <a:r>
              <a:rPr lang="as-IN" sz="1600" dirty="0"/>
              <a:t>আপোনাৰ পেঞ্চনৰ পৰিমাণ </a:t>
            </a:r>
            <a:r>
              <a:rPr lang="en-IN" sz="1600" dirty="0"/>
              <a:t>₹ 1,000 </a:t>
            </a:r>
            <a:r>
              <a:rPr lang="as-IN" sz="1600" dirty="0"/>
              <a:t>ৰ পৰা </a:t>
            </a:r>
            <a:r>
              <a:rPr lang="en-IN" sz="1600" dirty="0"/>
              <a:t>₹ 5,000 </a:t>
            </a:r>
            <a:r>
              <a:rPr lang="as-IN" sz="1600" dirty="0"/>
              <a:t>লৈকে বাছি লওক</a:t>
            </a:r>
            <a:endParaRPr lang="en-IN" sz="1600" dirty="0"/>
          </a:p>
          <a:p>
            <a:endParaRPr lang="en-IN" dirty="0"/>
          </a:p>
        </p:txBody>
      </p:sp>
      <p:pic>
        <p:nvPicPr>
          <p:cNvPr id="1045" name="Picture 21" descr="https://www.hdfcbank.com/content/api/contentstream-id/723fb80a-2dde-42a3-9793-7ae1be57c87f/653cfea2-ea0f-45b3-833f-173b7510bf55/Personal/Insure/Social%20Security%20Schemes/atal_pension_yojana_thumb.png">
            <a:hlinkClick r:id="rId6" tooltip="Card Image"/>
          </p:cNvPr>
          <p:cNvPicPr>
            <a:picLocks noChangeAspect="1" noChangeArrowheads="1"/>
          </p:cNvPicPr>
          <p:nvPr/>
        </p:nvPicPr>
        <p:blipFill>
          <a:blip r:embed="rId7"/>
          <a:srcRect/>
          <a:stretch>
            <a:fillRect/>
          </a:stretch>
        </p:blipFill>
        <p:spPr bwMode="auto">
          <a:xfrm>
            <a:off x="34923" y="5457009"/>
            <a:ext cx="1390650" cy="933450"/>
          </a:xfrm>
          <a:prstGeom prst="rect">
            <a:avLst/>
          </a:prstGeom>
          <a:noFill/>
        </p:spPr>
      </p:pic>
      <p:sp>
        <p:nvSpPr>
          <p:cNvPr id="27" name="TextBox 26"/>
          <p:cNvSpPr txBox="1"/>
          <p:nvPr/>
        </p:nvSpPr>
        <p:spPr>
          <a:xfrm>
            <a:off x="17411" y="119847"/>
            <a:ext cx="9314916" cy="646331"/>
          </a:xfrm>
          <a:prstGeom prst="rect">
            <a:avLst/>
          </a:prstGeom>
          <a:noFill/>
        </p:spPr>
        <p:txBody>
          <a:bodyPr wrap="square" rtlCol="0">
            <a:spAutoFit/>
          </a:bodyPr>
          <a:lstStyle/>
          <a:p>
            <a:pPr lvl="0" defTabSz="914400">
              <a:defRPr/>
            </a:pPr>
            <a:r>
              <a:rPr lang="as-IN" sz="3600" b="1" dirty="0">
                <a:solidFill>
                  <a:srgbClr val="FEFEFE"/>
                </a:solidFill>
                <a:latin typeface="Helvetica" panose="020B0604020202020204" pitchFamily="34" charset="0"/>
                <a:ea typeface="Helvetica" charset="0"/>
                <a:cs typeface="Helvetica" panose="020B0604020202020204" pitchFamily="34" charset="0"/>
              </a:rPr>
              <a:t>সামাজিক সুৰক্ষা আঁচনি</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pic>
        <p:nvPicPr>
          <p:cNvPr id="12" name="Picture 40">
            <a:extLst>
              <a:ext uri="{FF2B5EF4-FFF2-40B4-BE49-F238E27FC236}">
                <a16:creationId xmlns:a16="http://schemas.microsoft.com/office/drawing/2014/main" id="{16CCC5B9-8759-476D-902D-3B9B90D5CF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47EDF217-7F9E-4B95-B2D3-4ADEE8F1E769}"/>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43840-AC7B-4735-B540-F9E6F4E291FC}"/>
              </a:ext>
            </a:extLst>
          </p:cNvPr>
          <p:cNvSpPr/>
          <p:nvPr/>
        </p:nvSpPr>
        <p:spPr>
          <a:xfrm>
            <a:off x="0" y="1573492"/>
            <a:ext cx="9144000" cy="3657155"/>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গ্ৰাহকৰ প্ৰতি ন্যায্য আৰু সন্মানজনক ব্যৱহাৰ</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প্ৰতিজন গ্ৰাহকলৈ উপযুক্ত সামগ্ৰী ডেলিভাৰী</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সকলো পণ্যৰ বিৱৰণৰ ওপৰত গ্ৰাহকৰ সৈতে স্বচ্ছতা</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গ্ৰাহকৰ তথ্য ব্যৱহাৰ কৰাত গোপনীয়তা, সুৰক্ষা</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গ্ৰাহকৰ অভিযোগ নিষ্পত্তি আৰু মতামত</a:t>
            </a:r>
          </a:p>
          <a:p>
            <a:pPr marL="342900" lvl="0" indent="-342900">
              <a:lnSpc>
                <a:spcPct val="150000"/>
              </a:lnSpc>
              <a:buFont typeface="Wingdings" panose="05000000000000000000" pitchFamily="2" charset="2"/>
              <a:buChar char="ü"/>
            </a:pPr>
            <a:r>
              <a:rPr lang="as-IN" sz="2000" dirty="0">
                <a:latin typeface="Calibri" panose="020F0502020204030204" pitchFamily="34" charset="0"/>
              </a:rPr>
              <a:t>গ্ৰাহকৰ সজাগতা বৃদ্ধি কৰা আৰু তেওঁলোকক উপলব্ধ বিত্তীয় সামগ্ৰী আৰু সেৱাসমূহ বুজিবলৈ সক্ষম কৰা।</a:t>
            </a:r>
            <a:r>
              <a:rPr lang="en-US" sz="2000" dirty="0">
                <a:latin typeface="Calibri" panose="020F0502020204030204" pitchFamily="34" charset="0"/>
                <a:cs typeface="Times New Roman" panose="02020603050405020304" pitchFamily="18" charset="0"/>
              </a:rPr>
              <a:t>.</a:t>
            </a:r>
            <a:endParaRPr lang="en-IN" sz="2000" dirty="0"/>
          </a:p>
          <a:p>
            <a:pPr marL="285750" indent="-285750">
              <a:lnSpc>
                <a:spcPct val="115000"/>
              </a:lnSpc>
              <a:spcAft>
                <a:spcPts val="1000"/>
              </a:spcAft>
              <a:buFont typeface="Wingdings" panose="05000000000000000000" pitchFamily="2" charset="2"/>
              <a:buChar char="ü"/>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95765-4887-4583-A090-AA872610E3FD}"/>
              </a:ext>
            </a:extLst>
          </p:cNvPr>
          <p:cNvSpPr/>
          <p:nvPr/>
        </p:nvSpPr>
        <p:spPr>
          <a:xfrm>
            <a:off x="14303" y="160361"/>
            <a:ext cx="7765774" cy="646331"/>
          </a:xfrm>
          <a:prstGeom prst="rect">
            <a:avLst/>
          </a:prstGeom>
        </p:spPr>
        <p:txBody>
          <a:bodyPr wrap="square">
            <a:spAutoFit/>
          </a:bodyPr>
          <a:lstStyle/>
          <a:p>
            <a:r>
              <a:rPr lang="as-IN" sz="3600" b="1" dirty="0">
                <a:solidFill>
                  <a:schemeClr val="bg1"/>
                </a:solidFill>
                <a:latin typeface="Arial" panose="020B0604020202020204" pitchFamily="34" charset="0"/>
                <a:cs typeface="Arial" panose="020B0604020202020204" pitchFamily="34" charset="0"/>
              </a:rPr>
              <a:t>আচৰণ বিধি</a:t>
            </a:r>
            <a:endParaRPr lang="en-IN" sz="3600" b="1" dirty="0">
              <a:solidFill>
                <a:schemeClr val="bg1"/>
              </a:solidFill>
            </a:endParaRPr>
          </a:p>
        </p:txBody>
      </p:sp>
      <p:sp>
        <p:nvSpPr>
          <p:cNvPr id="6" name="Rectangle: Rounded Corners 5">
            <a:hlinkClick r:id="" action="ppaction://noaction"/>
            <a:extLst>
              <a:ext uri="{FF2B5EF4-FFF2-40B4-BE49-F238E27FC236}">
                <a16:creationId xmlns:a16="http://schemas.microsoft.com/office/drawing/2014/main" id="{FEB3B352-107F-41A5-A91F-FBD705C554D5}"/>
              </a:ext>
            </a:extLst>
          </p:cNvPr>
          <p:cNvSpPr/>
          <p:nvPr/>
        </p:nvSpPr>
        <p:spPr>
          <a:xfrm>
            <a:off x="10515600" y="5804452"/>
            <a:ext cx="1504122" cy="530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a:t>পিছলৈ</a:t>
            </a:r>
            <a:endParaRPr lang="en-IN" dirty="0"/>
          </a:p>
        </p:txBody>
      </p:sp>
      <p:pic>
        <p:nvPicPr>
          <p:cNvPr id="8" name="Picture 40">
            <a:extLst>
              <a:ext uri="{FF2B5EF4-FFF2-40B4-BE49-F238E27FC236}">
                <a16:creationId xmlns:a16="http://schemas.microsoft.com/office/drawing/2014/main" id="{D14A7FE7-9E76-40C4-8EDD-A1E05D2CA1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B99C01A-2D3F-43AF-B46E-20E78F773652}"/>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47062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0567"/>
            <a:ext cx="9314916" cy="646331"/>
          </a:xfrm>
          <a:prstGeom prst="rect">
            <a:avLst/>
          </a:prstGeom>
          <a:noFill/>
        </p:spPr>
        <p:txBody>
          <a:bodyPr wrap="square" rtlCol="0">
            <a:spAutoFit/>
          </a:bodyPr>
          <a:lstStyle/>
          <a:p>
            <a:r>
              <a:rPr lang="as-IN" sz="3600" b="1" dirty="0">
                <a:solidFill>
                  <a:schemeClr val="bg1"/>
                </a:solidFill>
                <a:latin typeface="Helvetica" panose="020B0604020202020204" pitchFamily="34" charset="0"/>
                <a:cs typeface="Helvetica" panose="020B0604020202020204" pitchFamily="34" charset="0"/>
              </a:rPr>
              <a:t>গ্ৰুমিং, কমিউনিকেচন আৰু কোমল দক্ষতা</a:t>
            </a:r>
            <a:endParaRPr lang="en-IN" sz="3600" b="1" dirty="0">
              <a:solidFill>
                <a:schemeClr val="bg1"/>
              </a:solidFill>
              <a:latin typeface="Helvetica" panose="020B0604020202020204" pitchFamily="34" charset="0"/>
              <a:cs typeface="Helvetica" panose="020B0604020202020204" pitchFamily="34" charset="0"/>
            </a:endParaRPr>
          </a:p>
        </p:txBody>
      </p:sp>
      <p:sp>
        <p:nvSpPr>
          <p:cNvPr id="5" name="Rectangle 4"/>
          <p:cNvSpPr/>
          <p:nvPr/>
        </p:nvSpPr>
        <p:spPr>
          <a:xfrm>
            <a:off x="444137" y="1114094"/>
            <a:ext cx="10894424" cy="5016758"/>
          </a:xfrm>
          <a:prstGeom prst="rect">
            <a:avLst/>
          </a:prstGeom>
        </p:spPr>
        <p:txBody>
          <a:bodyPr wrap="square">
            <a:spAutoFit/>
          </a:bodyPr>
          <a:lstStyle/>
          <a:p>
            <a:endParaRPr lang="en-IN" sz="2000" dirty="0"/>
          </a:p>
          <a:p>
            <a:pPr>
              <a:buFont typeface="Wingdings" pitchFamily="2" charset="2"/>
              <a:buChar char="ü"/>
            </a:pPr>
            <a:r>
              <a:rPr lang="as-IN" sz="2000" dirty="0"/>
              <a:t>ব্যক্তিগত শিষ্টাচাৰ</a:t>
            </a:r>
            <a:endParaRPr lang="en-US" sz="2000" dirty="0"/>
          </a:p>
          <a:p>
            <a:pPr>
              <a:buFont typeface="Wingdings" pitchFamily="2" charset="2"/>
              <a:buChar char="ü"/>
            </a:pPr>
            <a:endParaRPr lang="as-IN" sz="2000" dirty="0"/>
          </a:p>
          <a:p>
            <a:pPr>
              <a:buFont typeface="Wingdings" pitchFamily="2" charset="2"/>
              <a:buChar char="ü"/>
            </a:pPr>
            <a:r>
              <a:rPr lang="as-IN" sz="2000" dirty="0"/>
              <a:t>ভদ্ৰতা</a:t>
            </a:r>
            <a:endParaRPr lang="en-US" sz="2000" dirty="0"/>
          </a:p>
          <a:p>
            <a:pPr>
              <a:buFont typeface="Wingdings" pitchFamily="2" charset="2"/>
              <a:buChar char="ü"/>
            </a:pPr>
            <a:endParaRPr lang="as-IN" sz="2000" dirty="0"/>
          </a:p>
          <a:p>
            <a:pPr>
              <a:buFont typeface="Wingdings" pitchFamily="2" charset="2"/>
              <a:buChar char="ü"/>
            </a:pPr>
            <a:r>
              <a:rPr lang="as-IN" sz="2000" dirty="0"/>
              <a:t>কেন্দ্ৰত ব্যক্তিগত পৰিষ্কাৰ-পৰিচ্ছন্নতা আৰু সামাজিক দূৰত্ব বজাই ৰখা</a:t>
            </a:r>
            <a:endParaRPr lang="en-US" sz="2000" dirty="0"/>
          </a:p>
          <a:p>
            <a:pPr>
              <a:buFont typeface="Wingdings" pitchFamily="2" charset="2"/>
              <a:buChar char="ü"/>
            </a:pPr>
            <a:endParaRPr lang="as-IN" sz="2000" dirty="0"/>
          </a:p>
          <a:p>
            <a:pPr>
              <a:buFont typeface="Wingdings" pitchFamily="2" charset="2"/>
              <a:buChar char="ü"/>
            </a:pPr>
            <a:r>
              <a:rPr lang="as-IN" sz="2000" dirty="0"/>
              <a:t>আন্তঃব্যক্তিগত দক্ষতা</a:t>
            </a:r>
            <a:endParaRPr lang="en-US" sz="2000" dirty="0"/>
          </a:p>
          <a:p>
            <a:pPr>
              <a:buFont typeface="Wingdings" pitchFamily="2" charset="2"/>
              <a:buChar char="ü"/>
            </a:pPr>
            <a:endParaRPr lang="as-IN" sz="2000" dirty="0"/>
          </a:p>
          <a:p>
            <a:pPr>
              <a:buFont typeface="Wingdings" pitchFamily="2" charset="2"/>
              <a:buChar char="ü"/>
            </a:pPr>
            <a:r>
              <a:rPr lang="as-IN" sz="2000" dirty="0"/>
              <a:t>টেলিফোনৰ শিষ্টাচাৰ</a:t>
            </a:r>
            <a:endParaRPr lang="en-US" sz="2000" dirty="0"/>
          </a:p>
          <a:p>
            <a:pPr>
              <a:buFont typeface="Wingdings" pitchFamily="2" charset="2"/>
              <a:buChar char="ü"/>
            </a:pPr>
            <a:endParaRPr lang="as-IN" sz="2000" dirty="0"/>
          </a:p>
          <a:p>
            <a:pPr>
              <a:buFont typeface="Wingdings" pitchFamily="2" charset="2"/>
              <a:buChar char="ü"/>
            </a:pPr>
            <a:r>
              <a:rPr lang="as-IN" sz="2000" dirty="0"/>
              <a:t>ই-মেইল শিষ্টাচাৰ</a:t>
            </a:r>
            <a:endParaRPr lang="en-US" sz="2000" dirty="0"/>
          </a:p>
          <a:p>
            <a:pPr>
              <a:buFont typeface="Wingdings" pitchFamily="2" charset="2"/>
              <a:buChar char="ü"/>
            </a:pPr>
            <a:endParaRPr lang="as-IN" sz="2000" dirty="0"/>
          </a:p>
          <a:p>
            <a:pPr>
              <a:buFont typeface="Wingdings" pitchFamily="2" charset="2"/>
              <a:buChar char="ü"/>
            </a:pPr>
            <a:r>
              <a:rPr lang="as-IN" sz="2000" dirty="0"/>
              <a:t>আলোচনা/বনিব পৰা দক্ষতা</a:t>
            </a:r>
            <a:endParaRPr lang="en-US" sz="2000" dirty="0"/>
          </a:p>
          <a:p>
            <a:pPr>
              <a:buFont typeface="Wingdings" pitchFamily="2" charset="2"/>
              <a:buChar char="ü"/>
            </a:pPr>
            <a:endParaRPr lang="as-IN" sz="2000" dirty="0"/>
          </a:p>
          <a:p>
            <a:pPr>
              <a:buFont typeface="Wingdings" pitchFamily="2" charset="2"/>
              <a:buChar char="ü"/>
            </a:pPr>
            <a:r>
              <a:rPr lang="as-IN" sz="2000" dirty="0"/>
              <a:t>বিশ্লেষণাত্মক ক্ষমতা</a:t>
            </a:r>
            <a:r>
              <a:rPr lang="en-IN" sz="2000" dirty="0"/>
              <a:t>	</a:t>
            </a:r>
          </a:p>
        </p:txBody>
      </p:sp>
      <p:pic>
        <p:nvPicPr>
          <p:cNvPr id="7" name="Picture 40">
            <a:extLst>
              <a:ext uri="{FF2B5EF4-FFF2-40B4-BE49-F238E27FC236}">
                <a16:creationId xmlns:a16="http://schemas.microsoft.com/office/drawing/2014/main" id="{337E4D17-04D9-4021-AEDE-A0E1D8DCFD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980042B-F59F-4CA6-9DAB-74873D3C21D7}"/>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a:extLst>
              <a:ext uri="{FF2B5EF4-FFF2-40B4-BE49-F238E27FC236}">
                <a16:creationId xmlns:a16="http://schemas.microsoft.com/office/drawing/2014/main" id="{B7D7426B-32F3-ED41-A5A0-0B5E1F1B4BBE}"/>
              </a:ext>
            </a:extLst>
          </p:cNvPr>
          <p:cNvGrpSpPr/>
          <p:nvPr/>
        </p:nvGrpSpPr>
        <p:grpSpPr>
          <a:xfrm>
            <a:off x="6093" y="122749"/>
            <a:ext cx="12185902" cy="6735251"/>
            <a:chOff x="6093" y="122089"/>
            <a:chExt cx="12185902" cy="6759826"/>
          </a:xfrm>
        </p:grpSpPr>
        <p:sp>
          <p:nvSpPr>
            <p:cNvPr id="2" name="Right Triangle 41"/>
            <p:cNvSpPr/>
            <p:nvPr/>
          </p:nvSpPr>
          <p:spPr>
            <a:xfrm flipH="1">
              <a:off x="7203687" y="3658283"/>
              <a:ext cx="4988308" cy="2868897"/>
            </a:xfrm>
            <a:custGeom>
              <a:avLst/>
              <a:gdLst>
                <a:gd name="connsiteX0" fmla="*/ 0 w 5248019"/>
                <a:gd name="connsiteY0" fmla="*/ 3739375 h 3739375"/>
                <a:gd name="connsiteX1" fmla="*/ 0 w 5248019"/>
                <a:gd name="connsiteY1" fmla="*/ 0 h 3739375"/>
                <a:gd name="connsiteX2" fmla="*/ 5248019 w 5248019"/>
                <a:gd name="connsiteY2" fmla="*/ 3739375 h 3739375"/>
                <a:gd name="connsiteX3" fmla="*/ 0 w 5248019"/>
                <a:gd name="connsiteY3" fmla="*/ 3739375 h 3739375"/>
                <a:gd name="connsiteX0" fmla="*/ 0 w 5248019"/>
                <a:gd name="connsiteY0" fmla="*/ 3018263 h 3018263"/>
                <a:gd name="connsiteX1" fmla="*/ 7434 w 5248019"/>
                <a:gd name="connsiteY1" fmla="*/ 0 h 3018263"/>
                <a:gd name="connsiteX2" fmla="*/ 5248019 w 5248019"/>
                <a:gd name="connsiteY2" fmla="*/ 3018263 h 3018263"/>
                <a:gd name="connsiteX3" fmla="*/ 0 w 5248019"/>
                <a:gd name="connsiteY3" fmla="*/ 3018263 h 3018263"/>
              </a:gdLst>
              <a:ahLst/>
              <a:cxnLst>
                <a:cxn ang="0">
                  <a:pos x="connsiteX0" y="connsiteY0"/>
                </a:cxn>
                <a:cxn ang="0">
                  <a:pos x="connsiteX1" y="connsiteY1"/>
                </a:cxn>
                <a:cxn ang="0">
                  <a:pos x="connsiteX2" y="connsiteY2"/>
                </a:cxn>
                <a:cxn ang="0">
                  <a:pos x="connsiteX3" y="connsiteY3"/>
                </a:cxn>
              </a:cxnLst>
              <a:rect l="l" t="t" r="r" b="b"/>
              <a:pathLst>
                <a:path w="5248019" h="3018263">
                  <a:moveTo>
                    <a:pt x="0" y="3018263"/>
                  </a:moveTo>
                  <a:lnTo>
                    <a:pt x="7434" y="0"/>
                  </a:lnTo>
                  <a:lnTo>
                    <a:pt x="5248019" y="3018263"/>
                  </a:lnTo>
                  <a:lnTo>
                    <a:pt x="0" y="3018263"/>
                  </a:lnTo>
                  <a:close/>
                </a:path>
              </a:pathLst>
            </a:custGeom>
            <a:solidFill>
              <a:srgbClr val="E2F4FE"/>
            </a:solidFill>
            <a:ln>
              <a:noFill/>
            </a:ln>
            <a:effectLst>
              <a:outerShdw blurRad="50800" dist="76200" dir="105000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1767559" y="6566380"/>
              <a:ext cx="350377" cy="261610"/>
            </a:xfrm>
            <a:prstGeom prst="rect">
              <a:avLst/>
            </a:prstGeom>
            <a:noFill/>
          </p:spPr>
          <p:txBody>
            <a:bodyPr wrap="square" rtlCol="0">
              <a:spAutoFit/>
            </a:bodyPr>
            <a:lstStyle/>
            <a:p>
              <a:r>
                <a:rPr lang="en-US" sz="1100" b="1" dirty="0">
                  <a:solidFill>
                    <a:srgbClr val="004277"/>
                  </a:solidFill>
                  <a:latin typeface="Helvetica" charset="0"/>
                  <a:ea typeface="Helvetica" charset="0"/>
                  <a:cs typeface="Helvetica" charset="0"/>
                </a:rPr>
                <a:t>07</a:t>
              </a:r>
            </a:p>
          </p:txBody>
        </p:sp>
        <p:grpSp>
          <p:nvGrpSpPr>
            <p:cNvPr id="5" name="Group 3">
              <a:extLst>
                <a:ext uri="{FF2B5EF4-FFF2-40B4-BE49-F238E27FC236}">
                  <a16:creationId xmlns:a16="http://schemas.microsoft.com/office/drawing/2014/main" id="{8D50B033-1147-964F-B096-4CC5EC36F72A}"/>
                </a:ext>
              </a:extLst>
            </p:cNvPr>
            <p:cNvGrpSpPr/>
            <p:nvPr/>
          </p:nvGrpSpPr>
          <p:grpSpPr>
            <a:xfrm>
              <a:off x="6093" y="122089"/>
              <a:ext cx="11819552" cy="6271862"/>
              <a:chOff x="6093" y="122089"/>
              <a:chExt cx="11819552" cy="6271862"/>
            </a:xfrm>
          </p:grpSpPr>
          <p:sp>
            <p:nvSpPr>
              <p:cNvPr id="3" name="TextBox 2"/>
              <p:cNvSpPr txBox="1"/>
              <p:nvPr/>
            </p:nvSpPr>
            <p:spPr>
              <a:xfrm>
                <a:off x="6093" y="122089"/>
                <a:ext cx="9571044" cy="571465"/>
              </a:xfrm>
              <a:prstGeom prst="rect">
                <a:avLst/>
              </a:prstGeom>
              <a:noFill/>
            </p:spPr>
            <p:txBody>
              <a:bodyPr wrap="square" rtlCol="0">
                <a:spAutoFit/>
              </a:bodyPr>
              <a:lstStyle/>
              <a:p>
                <a:r>
                  <a:rPr lang="as-IN" sz="3100" b="1" dirty="0">
                    <a:solidFill>
                      <a:srgbClr val="FEFEFE"/>
                    </a:solidFill>
                    <a:latin typeface="Helvetica" charset="0"/>
                    <a:ea typeface="Helvetica" charset="0"/>
                    <a:cs typeface="Helvetica" charset="0"/>
                  </a:rPr>
                  <a:t>বঁটা আৰু প্ৰশংসা - ভাৰতৰ সৰ্বাধিক মূল্যৱান ব্ৰেণ্ড</a:t>
                </a:r>
                <a:endParaRPr lang="en-US" sz="3100" b="1" dirty="0">
                  <a:solidFill>
                    <a:srgbClr val="FEFEFE"/>
                  </a:solidFill>
                  <a:latin typeface="Helvetica" charset="0"/>
                  <a:ea typeface="Helvetica" charset="0"/>
                  <a:cs typeface="Helvetica" charset="0"/>
                </a:endParaRPr>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9102" y="3900317"/>
                <a:ext cx="1688786" cy="2493634"/>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791" y="2848896"/>
                <a:ext cx="1018854" cy="2102841"/>
              </a:xfrm>
              <a:prstGeom prst="rect">
                <a:avLst/>
              </a:prstGeom>
            </p:spPr>
          </p:pic>
        </p:grpSp>
        <p:grpSp>
          <p:nvGrpSpPr>
            <p:cNvPr id="6" name="Group 33"/>
            <p:cNvGrpSpPr/>
            <p:nvPr/>
          </p:nvGrpSpPr>
          <p:grpSpPr>
            <a:xfrm>
              <a:off x="246490" y="6512455"/>
              <a:ext cx="1709532" cy="369460"/>
              <a:chOff x="246490" y="6512455"/>
              <a:chExt cx="1709532" cy="369460"/>
            </a:xfrm>
          </p:grpSpPr>
          <p:pic>
            <p:nvPicPr>
              <p:cNvPr id="35" name="Picture 3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6490" y="6512455"/>
                <a:ext cx="1296064" cy="369460"/>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6164" y="6512455"/>
                <a:ext cx="349858" cy="369460"/>
              </a:xfrm>
              <a:prstGeom prst="rect">
                <a:avLst/>
              </a:prstGeom>
            </p:spPr>
          </p:pic>
        </p:grpSp>
      </p:grpSp>
      <p:sp>
        <p:nvSpPr>
          <p:cNvPr id="38" name="Rectangle 37">
            <a:extLst>
              <a:ext uri="{FF2B5EF4-FFF2-40B4-BE49-F238E27FC236}">
                <a16:creationId xmlns:a16="http://schemas.microsoft.com/office/drawing/2014/main" id="{EE1B4966-B48F-5747-A1F5-D3BBDFADAD1B}"/>
              </a:ext>
            </a:extLst>
          </p:cNvPr>
          <p:cNvSpPr/>
          <p:nvPr/>
        </p:nvSpPr>
        <p:spPr>
          <a:xfrm>
            <a:off x="924932" y="1237285"/>
            <a:ext cx="2521350" cy="1323439"/>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৭ টাৰ বাবে সৰ্বাধিক মূল্যৱান ব্ৰেণ্ডৰ স্থানথবছৰ</a:t>
            </a:r>
            <a:endParaRPr lang="en-US" sz="1600" b="1" dirty="0">
              <a:solidFill>
                <a:srgbClr val="D9222A"/>
              </a:solidFill>
              <a:latin typeface="Helvetica" charset="0"/>
              <a:ea typeface="Helvetica" charset="0"/>
              <a:cs typeface="Helvetica" charset="0"/>
            </a:endParaRPr>
          </a:p>
          <a:p>
            <a:pPr algn="ctr"/>
            <a:r>
              <a:rPr lang="en-US" sz="1600" b="1" dirty="0">
                <a:solidFill>
                  <a:srgbClr val="004277"/>
                </a:solidFill>
                <a:latin typeface="Helvetica" charset="0"/>
                <a:ea typeface="Helvetica" charset="0"/>
                <a:cs typeface="Helvetica" charset="0"/>
              </a:rPr>
              <a:t>2020 </a:t>
            </a:r>
            <a:r>
              <a:rPr lang="en-US" sz="1600" b="1" dirty="0" err="1">
                <a:solidFill>
                  <a:srgbClr val="004277"/>
                </a:solidFill>
                <a:latin typeface="Helvetica" charset="0"/>
                <a:ea typeface="Helvetica" charset="0"/>
                <a:cs typeface="Helvetica" charset="0"/>
              </a:rPr>
              <a:t>BrandZTM</a:t>
            </a:r>
            <a:r>
              <a:rPr lang="en-US" sz="1600" b="1" dirty="0">
                <a:solidFill>
                  <a:srgbClr val="004277"/>
                </a:solidFill>
                <a:latin typeface="Helvetica" charset="0"/>
                <a:ea typeface="Helvetica" charset="0"/>
                <a:cs typeface="Helvetica" charset="0"/>
              </a:rPr>
              <a:t> </a:t>
            </a:r>
            <a:r>
              <a:rPr lang="as-IN" sz="1600" b="1" dirty="0">
                <a:solidFill>
                  <a:srgbClr val="004277"/>
                </a:solidFill>
                <a:latin typeface="Helvetica" charset="0"/>
                <a:ea typeface="Helvetica" charset="0"/>
                <a:cs typeface="Helvetica" charset="0"/>
              </a:rPr>
              <a:t>সৰ্বাধিক মূল্যৱান ভাৰতীয় ব্ৰেণ্ড</a:t>
            </a:r>
            <a:endParaRPr lang="en-US" sz="1600" b="1" dirty="0">
              <a:solidFill>
                <a:srgbClr val="004277"/>
              </a:solidFill>
              <a:latin typeface="Helvetica" charset="0"/>
              <a:ea typeface="Helvetica" charset="0"/>
              <a:cs typeface="Helvetica" charset="0"/>
            </a:endParaRPr>
          </a:p>
        </p:txBody>
      </p:sp>
      <p:sp>
        <p:nvSpPr>
          <p:cNvPr id="39" name="Rectangle 38">
            <a:extLst>
              <a:ext uri="{FF2B5EF4-FFF2-40B4-BE49-F238E27FC236}">
                <a16:creationId xmlns:a16="http://schemas.microsoft.com/office/drawing/2014/main" id="{4D664A3A-73B2-B542-83E4-15AA0120CAF6}"/>
              </a:ext>
            </a:extLst>
          </p:cNvPr>
          <p:cNvSpPr/>
          <p:nvPr/>
        </p:nvSpPr>
        <p:spPr>
          <a:xfrm>
            <a:off x="4427967" y="1237285"/>
            <a:ext cx="2992409" cy="1323439"/>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২০২০ চনত ভাৰতৰ আটাইতকৈ শক্তিশালী বেংক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এছিয়ান বেংকাৰ ৫০০ বৃহত্তম আৰু শক্তিশালী বেংকৰ ৰেংকিং</a:t>
            </a:r>
            <a:endParaRPr lang="en-US" sz="1600" b="1" dirty="0">
              <a:solidFill>
                <a:srgbClr val="004277"/>
              </a:solidFill>
              <a:latin typeface="Helvetica" charset="0"/>
              <a:ea typeface="Helvetica" charset="0"/>
              <a:cs typeface="Helvetica" charset="0"/>
            </a:endParaRPr>
          </a:p>
        </p:txBody>
      </p:sp>
      <p:sp>
        <p:nvSpPr>
          <p:cNvPr id="40" name="Rectangle 39">
            <a:extLst>
              <a:ext uri="{FF2B5EF4-FFF2-40B4-BE49-F238E27FC236}">
                <a16:creationId xmlns:a16="http://schemas.microsoft.com/office/drawing/2014/main" id="{1CBE0659-4A35-B349-A90B-3C6C15E15833}"/>
              </a:ext>
            </a:extLst>
          </p:cNvPr>
          <p:cNvSpPr/>
          <p:nvPr/>
        </p:nvSpPr>
        <p:spPr>
          <a:xfrm>
            <a:off x="1240165" y="2637072"/>
            <a:ext cx="1890884" cy="830997"/>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ভাৰতৰ শ্ৰেষ্ঠ ব্যক্তিগত বেংক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বেংকাৰ</a:t>
            </a:r>
            <a:endParaRPr lang="en-US" sz="1600" b="1" dirty="0">
              <a:solidFill>
                <a:srgbClr val="004277"/>
              </a:solidFill>
              <a:latin typeface="Helvetica" charset="0"/>
              <a:ea typeface="Helvetica" charset="0"/>
              <a:cs typeface="Helvetica" charset="0"/>
            </a:endParaRPr>
          </a:p>
        </p:txBody>
      </p:sp>
      <p:sp>
        <p:nvSpPr>
          <p:cNvPr id="41" name="Rectangle 40">
            <a:extLst>
              <a:ext uri="{FF2B5EF4-FFF2-40B4-BE49-F238E27FC236}">
                <a16:creationId xmlns:a16="http://schemas.microsoft.com/office/drawing/2014/main" id="{7CDA27CA-D3EA-3C4B-B486-30AE2F665EDF}"/>
              </a:ext>
            </a:extLst>
          </p:cNvPr>
          <p:cNvSpPr/>
          <p:nvPr/>
        </p:nvSpPr>
        <p:spPr>
          <a:xfrm>
            <a:off x="4603727" y="2741130"/>
            <a:ext cx="2640888" cy="584775"/>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ভাৰতৰ শ্ৰেষ্ঠ বেংক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এছিয়ামানি</a:t>
            </a:r>
            <a:endParaRPr lang="en-US" sz="1600" b="1" dirty="0">
              <a:solidFill>
                <a:srgbClr val="004277"/>
              </a:solidFill>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C0F203F0-2E19-FF44-92B3-588ADEFF0D19}"/>
              </a:ext>
            </a:extLst>
          </p:cNvPr>
          <p:cNvSpPr/>
          <p:nvPr/>
        </p:nvSpPr>
        <p:spPr>
          <a:xfrm>
            <a:off x="860804" y="3915715"/>
            <a:ext cx="2649606" cy="830997"/>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ভাৰতত কাম কৰিবলৈ শ্ৰেষ্ঠ কোম্পানী</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বিজনেছ টুডে</a:t>
            </a:r>
            <a:endParaRPr lang="en-US" sz="1600" b="1" dirty="0">
              <a:solidFill>
                <a:srgbClr val="004277"/>
              </a:solidFill>
              <a:latin typeface="Helvetica" charset="0"/>
              <a:ea typeface="Helvetica" charset="0"/>
              <a:cs typeface="Helvetica" charset="0"/>
            </a:endParaRPr>
          </a:p>
        </p:txBody>
      </p:sp>
      <p:sp>
        <p:nvSpPr>
          <p:cNvPr id="43" name="Rectangle 42">
            <a:extLst>
              <a:ext uri="{FF2B5EF4-FFF2-40B4-BE49-F238E27FC236}">
                <a16:creationId xmlns:a16="http://schemas.microsoft.com/office/drawing/2014/main" id="{95C0B2D1-91A0-B744-8B4A-6CA0FE4E29F7}"/>
              </a:ext>
            </a:extLst>
          </p:cNvPr>
          <p:cNvSpPr/>
          <p:nvPr/>
        </p:nvSpPr>
        <p:spPr>
          <a:xfrm>
            <a:off x="4391690" y="3896662"/>
            <a:ext cx="3064962" cy="830997"/>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বছৰৰ বিপণন আৰু ব্ৰেণ্ড উদ্ভাৱনৰ বঁটা</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ইটি ইনোভেচন এৱাৰ্ড ২০২০</a:t>
            </a:r>
            <a:endParaRPr lang="en-US" sz="1600" b="1" dirty="0">
              <a:solidFill>
                <a:srgbClr val="004277"/>
              </a:solidFill>
              <a:latin typeface="Helvetica" charset="0"/>
              <a:ea typeface="Helvetica" charset="0"/>
              <a:cs typeface="Helvetica" charset="0"/>
            </a:endParaRPr>
          </a:p>
        </p:txBody>
      </p:sp>
      <p:grpSp>
        <p:nvGrpSpPr>
          <p:cNvPr id="7" name="Group 43">
            <a:extLst>
              <a:ext uri="{FF2B5EF4-FFF2-40B4-BE49-F238E27FC236}">
                <a16:creationId xmlns:a16="http://schemas.microsoft.com/office/drawing/2014/main" id="{80747D31-6147-0346-8FE1-B3D025F98DB3}"/>
              </a:ext>
            </a:extLst>
          </p:cNvPr>
          <p:cNvGrpSpPr/>
          <p:nvPr/>
        </p:nvGrpSpPr>
        <p:grpSpPr>
          <a:xfrm>
            <a:off x="459966" y="1118954"/>
            <a:ext cx="3451282" cy="1272823"/>
            <a:chOff x="644190" y="933213"/>
            <a:chExt cx="3451282" cy="1272823"/>
          </a:xfrm>
        </p:grpSpPr>
        <p:pic>
          <p:nvPicPr>
            <p:cNvPr id="45" name="Picture 44">
              <a:extLst>
                <a:ext uri="{FF2B5EF4-FFF2-40B4-BE49-F238E27FC236}">
                  <a16:creationId xmlns:a16="http://schemas.microsoft.com/office/drawing/2014/main" id="{4CF9C360-0D0C-E646-AAC7-8BFCD5DA58C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46" name="Picture 45">
              <a:extLst>
                <a:ext uri="{FF2B5EF4-FFF2-40B4-BE49-F238E27FC236}">
                  <a16:creationId xmlns:a16="http://schemas.microsoft.com/office/drawing/2014/main" id="{5DD0F449-8C9D-304F-A738-C5175B9CB29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7" name="Rectangle 46">
            <a:extLst>
              <a:ext uri="{FF2B5EF4-FFF2-40B4-BE49-F238E27FC236}">
                <a16:creationId xmlns:a16="http://schemas.microsoft.com/office/drawing/2014/main" id="{1BC67FDF-9A31-CE43-B3AF-DEDEF8F19C08}"/>
              </a:ext>
            </a:extLst>
          </p:cNvPr>
          <p:cNvSpPr/>
          <p:nvPr/>
        </p:nvSpPr>
        <p:spPr>
          <a:xfrm>
            <a:off x="860805" y="5373432"/>
            <a:ext cx="2649605" cy="584775"/>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ভাৰতৰ শ্ৰেষ্ঠ বেংক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বিত্ত এছিয়া</a:t>
            </a:r>
            <a:endParaRPr lang="en-US" sz="1600" b="1" dirty="0">
              <a:solidFill>
                <a:srgbClr val="004277"/>
              </a:solidFill>
              <a:latin typeface="Helvetica" charset="0"/>
              <a:ea typeface="Helvetica" charset="0"/>
              <a:cs typeface="Helvetica" charset="0"/>
            </a:endParaRPr>
          </a:p>
        </p:txBody>
      </p:sp>
      <p:sp>
        <p:nvSpPr>
          <p:cNvPr id="48" name="Rectangle 47">
            <a:extLst>
              <a:ext uri="{FF2B5EF4-FFF2-40B4-BE49-F238E27FC236}">
                <a16:creationId xmlns:a16="http://schemas.microsoft.com/office/drawing/2014/main" id="{3AED39D0-E6F1-D34F-83CF-730D08A6E926}"/>
              </a:ext>
            </a:extLst>
          </p:cNvPr>
          <p:cNvSpPr/>
          <p:nvPr/>
        </p:nvSpPr>
        <p:spPr>
          <a:xfrm>
            <a:off x="4391691" y="5164508"/>
            <a:ext cx="3064960" cy="830997"/>
          </a:xfrm>
          <a:prstGeom prst="rect">
            <a:avLst/>
          </a:prstGeom>
        </p:spPr>
        <p:txBody>
          <a:bodyPr wrap="square">
            <a:spAutoFit/>
          </a:bodyPr>
          <a:lstStyle/>
          <a:p>
            <a:pPr algn="ctr"/>
            <a:r>
              <a:rPr lang="as-IN" sz="1600" b="1" dirty="0">
                <a:solidFill>
                  <a:srgbClr val="D9222A"/>
                </a:solidFill>
                <a:latin typeface="Helvetica" charset="0"/>
                <a:ea typeface="Helvetica" charset="0"/>
                <a:cs typeface="Helvetica" charset="0"/>
              </a:rPr>
              <a:t>গ্ৰেট প্লেচ টু ৱৰ্ক</a:t>
            </a:r>
            <a:endParaRPr lang="en-US" sz="1600" b="1" dirty="0">
              <a:solidFill>
                <a:srgbClr val="D9222A"/>
              </a:solidFill>
              <a:latin typeface="Helvetica" charset="0"/>
              <a:ea typeface="Helvetica" charset="0"/>
              <a:cs typeface="Helvetica" charset="0"/>
            </a:endParaRPr>
          </a:p>
          <a:p>
            <a:pPr algn="ctr"/>
            <a:r>
              <a:rPr lang="as-IN" sz="1600" b="1" dirty="0">
                <a:solidFill>
                  <a:srgbClr val="004277"/>
                </a:solidFill>
                <a:latin typeface="Helvetica" charset="0"/>
                <a:ea typeface="Helvetica" charset="0"/>
                <a:cs typeface="Helvetica" charset="0"/>
              </a:rPr>
              <a:t>প্ৰমাণিত: এপ্ৰিল ২০২০ – মাৰ্চ ২০২১ ভাৰত</a:t>
            </a:r>
            <a:endParaRPr lang="en-US" sz="1600" b="1" dirty="0">
              <a:solidFill>
                <a:srgbClr val="004277"/>
              </a:solidFill>
              <a:latin typeface="Helvetica" charset="0"/>
              <a:ea typeface="Helvetica" charset="0"/>
              <a:cs typeface="Helvetica" charset="0"/>
            </a:endParaRPr>
          </a:p>
        </p:txBody>
      </p:sp>
      <p:grpSp>
        <p:nvGrpSpPr>
          <p:cNvPr id="8" name="Group 48">
            <a:extLst>
              <a:ext uri="{FF2B5EF4-FFF2-40B4-BE49-F238E27FC236}">
                <a16:creationId xmlns:a16="http://schemas.microsoft.com/office/drawing/2014/main" id="{B241BFE1-E948-8F4A-BD85-BC559832476D}"/>
              </a:ext>
            </a:extLst>
          </p:cNvPr>
          <p:cNvGrpSpPr/>
          <p:nvPr/>
        </p:nvGrpSpPr>
        <p:grpSpPr>
          <a:xfrm>
            <a:off x="459966" y="2416159"/>
            <a:ext cx="3451282" cy="1272823"/>
            <a:chOff x="644190" y="933213"/>
            <a:chExt cx="3451282" cy="1272823"/>
          </a:xfrm>
        </p:grpSpPr>
        <p:pic>
          <p:nvPicPr>
            <p:cNvPr id="50" name="Picture 49">
              <a:extLst>
                <a:ext uri="{FF2B5EF4-FFF2-40B4-BE49-F238E27FC236}">
                  <a16:creationId xmlns:a16="http://schemas.microsoft.com/office/drawing/2014/main" id="{0C6BD722-EEFA-7243-9724-49650AB674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1" name="Picture 50">
              <a:extLst>
                <a:ext uri="{FF2B5EF4-FFF2-40B4-BE49-F238E27FC236}">
                  <a16:creationId xmlns:a16="http://schemas.microsoft.com/office/drawing/2014/main" id="{18D1114C-67E3-0044-9CCC-B260A808D76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9" name="Group 51">
            <a:extLst>
              <a:ext uri="{FF2B5EF4-FFF2-40B4-BE49-F238E27FC236}">
                <a16:creationId xmlns:a16="http://schemas.microsoft.com/office/drawing/2014/main" id="{3D0B5E30-735D-2845-99E7-287F2C30D0F3}"/>
              </a:ext>
            </a:extLst>
          </p:cNvPr>
          <p:cNvGrpSpPr/>
          <p:nvPr/>
        </p:nvGrpSpPr>
        <p:grpSpPr>
          <a:xfrm>
            <a:off x="459966" y="3694802"/>
            <a:ext cx="3451282" cy="1272823"/>
            <a:chOff x="644190" y="933213"/>
            <a:chExt cx="3451282" cy="1272823"/>
          </a:xfrm>
        </p:grpSpPr>
        <p:pic>
          <p:nvPicPr>
            <p:cNvPr id="53" name="Picture 52">
              <a:extLst>
                <a:ext uri="{FF2B5EF4-FFF2-40B4-BE49-F238E27FC236}">
                  <a16:creationId xmlns:a16="http://schemas.microsoft.com/office/drawing/2014/main" id="{7B297943-BBB2-C14D-A33F-BDEA58020F0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4" name="Picture 53">
              <a:extLst>
                <a:ext uri="{FF2B5EF4-FFF2-40B4-BE49-F238E27FC236}">
                  <a16:creationId xmlns:a16="http://schemas.microsoft.com/office/drawing/2014/main" id="{35DA6900-27E7-B242-892F-576D6E80EF0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0" name="Group 54">
            <a:extLst>
              <a:ext uri="{FF2B5EF4-FFF2-40B4-BE49-F238E27FC236}">
                <a16:creationId xmlns:a16="http://schemas.microsoft.com/office/drawing/2014/main" id="{60E9438A-59BC-9742-BC20-50C113AFB1AC}"/>
              </a:ext>
            </a:extLst>
          </p:cNvPr>
          <p:cNvGrpSpPr/>
          <p:nvPr/>
        </p:nvGrpSpPr>
        <p:grpSpPr>
          <a:xfrm>
            <a:off x="459966" y="5029408"/>
            <a:ext cx="3451282" cy="1272823"/>
            <a:chOff x="644190" y="933213"/>
            <a:chExt cx="3451282" cy="1272823"/>
          </a:xfrm>
        </p:grpSpPr>
        <p:pic>
          <p:nvPicPr>
            <p:cNvPr id="56" name="Picture 55">
              <a:extLst>
                <a:ext uri="{FF2B5EF4-FFF2-40B4-BE49-F238E27FC236}">
                  <a16:creationId xmlns:a16="http://schemas.microsoft.com/office/drawing/2014/main" id="{23D660DE-3E8E-0D4F-B83A-5821FC455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57" name="Picture 56">
              <a:extLst>
                <a:ext uri="{FF2B5EF4-FFF2-40B4-BE49-F238E27FC236}">
                  <a16:creationId xmlns:a16="http://schemas.microsoft.com/office/drawing/2014/main" id="{E63CEC08-5A75-AE4E-ADA5-8D248E93421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1" name="Group 57">
            <a:extLst>
              <a:ext uri="{FF2B5EF4-FFF2-40B4-BE49-F238E27FC236}">
                <a16:creationId xmlns:a16="http://schemas.microsoft.com/office/drawing/2014/main" id="{39701CA0-2D7D-224A-A8F8-48BFDADFA415}"/>
              </a:ext>
            </a:extLst>
          </p:cNvPr>
          <p:cNvGrpSpPr/>
          <p:nvPr/>
        </p:nvGrpSpPr>
        <p:grpSpPr>
          <a:xfrm>
            <a:off x="4198530" y="1099901"/>
            <a:ext cx="3451282" cy="1272823"/>
            <a:chOff x="644190" y="933213"/>
            <a:chExt cx="3451282" cy="1272823"/>
          </a:xfrm>
        </p:grpSpPr>
        <p:pic>
          <p:nvPicPr>
            <p:cNvPr id="59" name="Picture 58">
              <a:extLst>
                <a:ext uri="{FF2B5EF4-FFF2-40B4-BE49-F238E27FC236}">
                  <a16:creationId xmlns:a16="http://schemas.microsoft.com/office/drawing/2014/main" id="{66F13618-5A58-7E4E-ADE3-5F0A8A02DF5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0" name="Picture 59">
              <a:extLst>
                <a:ext uri="{FF2B5EF4-FFF2-40B4-BE49-F238E27FC236}">
                  <a16:creationId xmlns:a16="http://schemas.microsoft.com/office/drawing/2014/main" id="{0307D51F-6C73-1744-B637-1184946782E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2" name="Group 60">
            <a:extLst>
              <a:ext uri="{FF2B5EF4-FFF2-40B4-BE49-F238E27FC236}">
                <a16:creationId xmlns:a16="http://schemas.microsoft.com/office/drawing/2014/main" id="{C825914D-06C5-FB4F-8D0B-67CD7410442C}"/>
              </a:ext>
            </a:extLst>
          </p:cNvPr>
          <p:cNvGrpSpPr/>
          <p:nvPr/>
        </p:nvGrpSpPr>
        <p:grpSpPr>
          <a:xfrm>
            <a:off x="4198530" y="2397106"/>
            <a:ext cx="3451282" cy="1272823"/>
            <a:chOff x="644190" y="933213"/>
            <a:chExt cx="3451282" cy="1272823"/>
          </a:xfrm>
        </p:grpSpPr>
        <p:pic>
          <p:nvPicPr>
            <p:cNvPr id="62" name="Picture 61">
              <a:extLst>
                <a:ext uri="{FF2B5EF4-FFF2-40B4-BE49-F238E27FC236}">
                  <a16:creationId xmlns:a16="http://schemas.microsoft.com/office/drawing/2014/main" id="{55C5D4A8-C2D2-B74D-AA8B-00D55C97B1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3" name="Picture 62">
              <a:extLst>
                <a:ext uri="{FF2B5EF4-FFF2-40B4-BE49-F238E27FC236}">
                  <a16:creationId xmlns:a16="http://schemas.microsoft.com/office/drawing/2014/main" id="{8B0447FC-3AF2-2B41-876D-B60DFD4B9FB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3" name="Group 63">
            <a:extLst>
              <a:ext uri="{FF2B5EF4-FFF2-40B4-BE49-F238E27FC236}">
                <a16:creationId xmlns:a16="http://schemas.microsoft.com/office/drawing/2014/main" id="{02042EE1-3BE7-F346-AF53-8552825F0577}"/>
              </a:ext>
            </a:extLst>
          </p:cNvPr>
          <p:cNvGrpSpPr/>
          <p:nvPr/>
        </p:nvGrpSpPr>
        <p:grpSpPr>
          <a:xfrm>
            <a:off x="4198530" y="3675749"/>
            <a:ext cx="3451282" cy="1272823"/>
            <a:chOff x="644190" y="933213"/>
            <a:chExt cx="3451282" cy="1272823"/>
          </a:xfrm>
        </p:grpSpPr>
        <p:pic>
          <p:nvPicPr>
            <p:cNvPr id="65" name="Picture 64">
              <a:extLst>
                <a:ext uri="{FF2B5EF4-FFF2-40B4-BE49-F238E27FC236}">
                  <a16:creationId xmlns:a16="http://schemas.microsoft.com/office/drawing/2014/main" id="{8B6A7A46-D954-0E49-8634-621DC08E29F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6" name="Picture 65">
              <a:extLst>
                <a:ext uri="{FF2B5EF4-FFF2-40B4-BE49-F238E27FC236}">
                  <a16:creationId xmlns:a16="http://schemas.microsoft.com/office/drawing/2014/main" id="{2C5B43BD-9975-2A45-8E0C-F406085ABB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grpSp>
        <p:nvGrpSpPr>
          <p:cNvPr id="14" name="Group 66">
            <a:extLst>
              <a:ext uri="{FF2B5EF4-FFF2-40B4-BE49-F238E27FC236}">
                <a16:creationId xmlns:a16="http://schemas.microsoft.com/office/drawing/2014/main" id="{4EEE995B-74B3-7943-A2AE-7A049044734D}"/>
              </a:ext>
            </a:extLst>
          </p:cNvPr>
          <p:cNvGrpSpPr/>
          <p:nvPr/>
        </p:nvGrpSpPr>
        <p:grpSpPr>
          <a:xfrm>
            <a:off x="4198530" y="5010355"/>
            <a:ext cx="3451282" cy="1272823"/>
            <a:chOff x="644190" y="933213"/>
            <a:chExt cx="3451282" cy="1272823"/>
          </a:xfrm>
        </p:grpSpPr>
        <p:pic>
          <p:nvPicPr>
            <p:cNvPr id="68" name="Picture 67">
              <a:extLst>
                <a:ext uri="{FF2B5EF4-FFF2-40B4-BE49-F238E27FC236}">
                  <a16:creationId xmlns:a16="http://schemas.microsoft.com/office/drawing/2014/main" id="{DB9FBDE6-E6E4-7542-909C-1FA597B3A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190" y="946036"/>
              <a:ext cx="742378" cy="1260000"/>
            </a:xfrm>
            <a:prstGeom prst="rect">
              <a:avLst/>
            </a:prstGeom>
          </p:spPr>
        </p:pic>
        <p:pic>
          <p:nvPicPr>
            <p:cNvPr id="69" name="Picture 68">
              <a:extLst>
                <a:ext uri="{FF2B5EF4-FFF2-40B4-BE49-F238E27FC236}">
                  <a16:creationId xmlns:a16="http://schemas.microsoft.com/office/drawing/2014/main" id="{FD8C58B7-2C8F-6942-9BD6-D62DED3F95F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53094" y="933213"/>
              <a:ext cx="742378" cy="1260000"/>
            </a:xfrm>
            <a:prstGeom prst="rect">
              <a:avLst/>
            </a:prstGeom>
          </p:spPr>
        </p:pic>
      </p:grpSp>
      <p:sp>
        <p:nvSpPr>
          <p:cNvPr id="49" name="Rectangle 48">
            <a:extLst>
              <a:ext uri="{FF2B5EF4-FFF2-40B4-BE49-F238E27FC236}">
                <a16:creationId xmlns:a16="http://schemas.microsoft.com/office/drawing/2014/main" id="{95F2D563-5F0E-4781-A8C2-5216D94C4E71}"/>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281093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B8BF-AB02-45F4-B3A2-041BD599A972}"/>
              </a:ext>
            </a:extLst>
          </p:cNvPr>
          <p:cNvSpPr txBox="1"/>
          <p:nvPr/>
        </p:nvSpPr>
        <p:spPr>
          <a:xfrm>
            <a:off x="2014330" y="2319130"/>
            <a:ext cx="7686261" cy="523220"/>
          </a:xfrm>
          <a:prstGeom prst="rect">
            <a:avLst/>
          </a:prstGeom>
          <a:noFill/>
        </p:spPr>
        <p:txBody>
          <a:bodyPr wrap="square" rtlCol="0">
            <a:spAutoFit/>
          </a:bodyPr>
          <a:lstStyle/>
          <a:p>
            <a:pPr algn="ctr"/>
            <a:r>
              <a:rPr lang="as-IN" sz="2800" b="1" dirty="0"/>
              <a:t>ধন্যবাদ</a:t>
            </a:r>
            <a:endParaRPr lang="en-IN" sz="2800" b="1" dirty="0"/>
          </a:p>
        </p:txBody>
      </p:sp>
    </p:spTree>
    <p:extLst>
      <p:ext uri="{BB962C8B-B14F-4D97-AF65-F5344CB8AC3E}">
        <p14:creationId xmlns:p14="http://schemas.microsoft.com/office/powerpoint/2010/main" val="328016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6884" y="908331"/>
            <a:ext cx="1438951" cy="1606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13947"/>
            <a:ext cx="2353235" cy="1538403"/>
          </a:xfrm>
          <a:prstGeom prst="rect">
            <a:avLst/>
          </a:prstGeom>
        </p:spPr>
      </p:pic>
      <p:sp>
        <p:nvSpPr>
          <p:cNvPr id="2" name="Rectangle 1"/>
          <p:cNvSpPr/>
          <p:nvPr/>
        </p:nvSpPr>
        <p:spPr>
          <a:xfrm>
            <a:off x="-2196" y="128060"/>
            <a:ext cx="3804247"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আৰ্থিক অন্তৰ্ভুক্তি</a:t>
            </a:r>
            <a:endParaRPr lang="en-US" sz="3600" b="1" dirty="0">
              <a:solidFill>
                <a:schemeClr val="bg1"/>
              </a:solidFill>
              <a:latin typeface="Helvetica" panose="020B0604020202020204" pitchFamily="34" charset="0"/>
              <a:cs typeface="Helvetica" panose="020B0604020202020204" pitchFamily="34" charset="0"/>
            </a:endParaRPr>
          </a:p>
        </p:txBody>
      </p:sp>
      <p:sp>
        <p:nvSpPr>
          <p:cNvPr id="6" name="Content Placeholder 4"/>
          <p:cNvSpPr>
            <a:spLocks noGrp="1"/>
          </p:cNvSpPr>
          <p:nvPr>
            <p:ph idx="4294967295"/>
          </p:nvPr>
        </p:nvSpPr>
        <p:spPr>
          <a:xfrm>
            <a:off x="416860" y="1269534"/>
            <a:ext cx="10932458" cy="5023690"/>
          </a:xfrm>
          <a:prstGeom prst="rect">
            <a:avLst/>
          </a:prstGeom>
        </p:spPr>
        <p:txBody>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r>
              <a:rPr lang="as-IN" sz="2000" b="1" dirty="0"/>
              <a:t>আৰ্থিক অন্তৰ্ভুক্তি</a:t>
            </a:r>
            <a:r>
              <a:rPr lang="en-IN" sz="2000" dirty="0"/>
              <a:t> </a:t>
            </a:r>
            <a:r>
              <a:rPr lang="as-IN" sz="2000" dirty="0"/>
              <a:t>আৰ্থিক অন্তৰ্ভুক্তিবেংকিং আৰু...</a:t>
            </a:r>
            <a:r>
              <a:rPr lang="en-IN" sz="2000" dirty="0"/>
              <a:t> </a:t>
            </a:r>
            <a:r>
              <a:rPr lang="as-IN" sz="2000" b="1" dirty="0"/>
              <a:t>অৰ্থনৈতিক</a:t>
            </a:r>
            <a:r>
              <a:rPr lang="en-IN" sz="2000" dirty="0"/>
              <a:t> </a:t>
            </a:r>
            <a:r>
              <a:rPr lang="as-IN" sz="2000" dirty="0"/>
              <a:t>কোনো ধৰণৰ বৈষম্য নোহোৱাকৈ সমাজৰ প্ৰতিজন ব্যক্তিক সমাধান আৰু সেৱা আগবঢ়োৱা।</a:t>
            </a:r>
            <a:r>
              <a:rPr lang="en-IN" sz="2000" dirty="0"/>
              <a:t> </a:t>
            </a:r>
          </a:p>
          <a:p>
            <a:pPr marL="0" indent="0">
              <a:buNone/>
            </a:pPr>
            <a:r>
              <a:rPr lang="as-IN" sz="2000" dirty="0"/>
              <a:t>প্ৰৱেশ নিশ্চিত কৰাৰ প্ৰক্ৰিয়া</a:t>
            </a:r>
            <a:r>
              <a:rPr lang="en-US" sz="2000" dirty="0"/>
              <a:t> </a:t>
            </a:r>
            <a:r>
              <a:rPr lang="as-IN" sz="2000" b="1" dirty="0">
                <a:solidFill>
                  <a:srgbClr val="FF0000"/>
                </a:solidFill>
              </a:rPr>
              <a:t>অৰ্থনৈতিক</a:t>
            </a:r>
            <a:r>
              <a:rPr lang="en-US" sz="2000" dirty="0">
                <a:solidFill>
                  <a:srgbClr val="FF0000"/>
                </a:solidFill>
              </a:rPr>
              <a:t> </a:t>
            </a:r>
            <a:r>
              <a:rPr lang="as-IN" sz="2000" dirty="0"/>
              <a:t>সেৱা আৰু সময়মতে আৰু পৰ্যাপ্ত ঋণৰ প্ৰয়োজন য'ত দুৰ্বল গোট যেনে...</a:t>
            </a:r>
            <a:r>
              <a:rPr lang="en-US" sz="2000" dirty="0"/>
              <a:t> </a:t>
            </a:r>
            <a:r>
              <a:rPr lang="as-IN" sz="2000" b="1" dirty="0">
                <a:solidFill>
                  <a:srgbClr val="FF0000"/>
                </a:solidFill>
              </a:rPr>
              <a:t>বেংকৰ অধীনত</a:t>
            </a:r>
            <a:r>
              <a:rPr lang="en-US" sz="2000" b="1" dirty="0">
                <a:solidFill>
                  <a:srgbClr val="FF0000"/>
                </a:solidFill>
              </a:rPr>
              <a:t> </a:t>
            </a:r>
            <a:r>
              <a:rPr lang="as-IN" sz="2000" b="1" dirty="0"/>
              <a:t>আৰু</a:t>
            </a:r>
            <a:r>
              <a:rPr lang="en-US" sz="2000" b="1" dirty="0">
                <a:solidFill>
                  <a:srgbClr val="FF0000"/>
                </a:solidFill>
              </a:rPr>
              <a:t> </a:t>
            </a:r>
            <a:r>
              <a:rPr lang="as-IN" sz="2000" b="1" dirty="0">
                <a:solidFill>
                  <a:srgbClr val="FF0000"/>
                </a:solidFill>
              </a:rPr>
              <a:t>কম আয়ৰ গোট</a:t>
            </a:r>
            <a:r>
              <a:rPr lang="en-US" sz="2000" b="1" dirty="0">
                <a:solidFill>
                  <a:srgbClr val="FF0000"/>
                </a:solidFill>
              </a:rPr>
              <a:t>s</a:t>
            </a:r>
            <a:r>
              <a:rPr lang="en-US" sz="2000" dirty="0"/>
              <a:t> at an </a:t>
            </a:r>
            <a:r>
              <a:rPr lang="as-IN" sz="2000" b="1" dirty="0">
                <a:solidFill>
                  <a:srgbClr val="FF0000"/>
                </a:solidFill>
              </a:rPr>
              <a:t>সুলভ খৰচ।</a:t>
            </a:r>
            <a:r>
              <a:rPr lang="en-US" sz="2000" b="1" dirty="0">
                <a:solidFill>
                  <a:srgbClr val="FF0000"/>
                </a:solidFill>
              </a:rPr>
              <a:t> </a:t>
            </a:r>
            <a:endParaRPr lang="en-US" sz="2000" dirty="0"/>
          </a:p>
          <a:p>
            <a:pPr marL="0" indent="0">
              <a:buNone/>
            </a:pPr>
            <a:r>
              <a:rPr lang="as-IN" sz="2000" dirty="0">
                <a:solidFill>
                  <a:schemeClr val="tx1">
                    <a:lumMod val="95000"/>
                    <a:lumOff val="5000"/>
                  </a:schemeClr>
                </a:solidFill>
              </a:rPr>
              <a:t>(কমিটি অন...</a:t>
            </a:r>
            <a:r>
              <a:rPr lang="en-US" sz="2000" dirty="0">
                <a:solidFill>
                  <a:schemeClr val="tx1">
                    <a:lumMod val="95000"/>
                    <a:lumOff val="5000"/>
                  </a:schemeClr>
                </a:solidFill>
              </a:rPr>
              <a:t> </a:t>
            </a:r>
            <a:r>
              <a:rPr lang="as-IN" sz="2000" b="1" dirty="0">
                <a:solidFill>
                  <a:schemeClr val="tx1">
                    <a:lumMod val="95000"/>
                    <a:lumOff val="5000"/>
                  </a:schemeClr>
                </a:solidFill>
              </a:rPr>
              <a:t>বিত্তীয় অন্তৰ্ভুক্তি, অধ্যক্ষ: ড° চি ৰঙাৰাজন</a:t>
            </a:r>
            <a:r>
              <a:rPr lang="en-US" sz="2000" dirty="0">
                <a:solidFill>
                  <a:schemeClr val="tx1">
                    <a:lumMod val="95000"/>
                    <a:lumOff val="5000"/>
                  </a:schemeClr>
                </a:solidFill>
              </a:rPr>
              <a:t>).</a:t>
            </a:r>
          </a:p>
        </p:txBody>
      </p:sp>
      <p:pic>
        <p:nvPicPr>
          <p:cNvPr id="11" name="Picture 40">
            <a:extLst>
              <a:ext uri="{FF2B5EF4-FFF2-40B4-BE49-F238E27FC236}">
                <a16:creationId xmlns:a16="http://schemas.microsoft.com/office/drawing/2014/main" id="{207ECD32-498F-4B97-B60E-E9449C253E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41954E2-E61C-413E-A987-941ED070B97D}"/>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4870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6" y="128060"/>
            <a:ext cx="3804247"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আৰ্থিক অন্তৰ্ভুক্তি</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10" name="Picture 40">
            <a:extLst>
              <a:ext uri="{FF2B5EF4-FFF2-40B4-BE49-F238E27FC236}">
                <a16:creationId xmlns:a16="http://schemas.microsoft.com/office/drawing/2014/main" id="{DF6500FC-D3EC-40AF-BA58-C97977B4F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F1CAD8A-F300-46B2-9BB6-DAEA73193FA6}"/>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pic>
        <p:nvPicPr>
          <p:cNvPr id="3" name="Picture 2">
            <a:extLst>
              <a:ext uri="{FF2B5EF4-FFF2-40B4-BE49-F238E27FC236}">
                <a16:creationId xmlns:a16="http://schemas.microsoft.com/office/drawing/2014/main" id="{ED006ABC-9ACA-4A28-BD8A-55F590FE8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20" y="936931"/>
            <a:ext cx="10936955" cy="55162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6449266" y="1434516"/>
            <a:ext cx="5551604" cy="3477875"/>
          </a:xfrm>
          <a:prstGeom prst="rect">
            <a:avLst/>
          </a:prstGeom>
          <a:noFill/>
        </p:spPr>
        <p:txBody>
          <a:bodyPr wrap="square" rtlCol="0">
            <a:spAutoFit/>
          </a:bodyPr>
          <a:lstStyle/>
          <a:p>
            <a:pPr marL="285750" indent="-285750">
              <a:buFont typeface="Wingdings" panose="05000000000000000000" pitchFamily="2" charset="2"/>
              <a:buChar char="q"/>
            </a:pPr>
            <a:endParaRPr lang="en-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গ্ৰাহক কেন্দ্ৰ – সকলো ছেগমেণ্টৰ বাবে উপলব্ধ সামগ্ৰী</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সুলভতা – গাঁৱৰ বেংক</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উপলব্ধতা – বেংকৰ শাখাতকৈ কামৰ সময় বেছি</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ব্যয়সাধ্যতা – বিশ্বমানৰ বেংকিং সামগ্ৰী আৰু সেৱা</a:t>
            </a:r>
            <a:endParaRPr lang="en-US" sz="2000" dirty="0">
              <a:solidFill>
                <a:srgbClr val="002060"/>
              </a:solidFill>
            </a:endParaRPr>
          </a:p>
          <a:p>
            <a:pPr marL="285750" indent="-285750">
              <a:buFont typeface="Wingdings" panose="05000000000000000000" pitchFamily="2" charset="2"/>
              <a:buChar char="q"/>
            </a:pPr>
            <a:endParaRPr lang="as-IN" sz="2000" dirty="0">
              <a:solidFill>
                <a:srgbClr val="002060"/>
              </a:solidFill>
            </a:endParaRPr>
          </a:p>
          <a:p>
            <a:pPr marL="285750" indent="-285750">
              <a:buFont typeface="Wingdings" panose="05000000000000000000" pitchFamily="2" charset="2"/>
              <a:buChar char="q"/>
            </a:pPr>
            <a:r>
              <a:rPr lang="as-IN" sz="2000" dirty="0">
                <a:solidFill>
                  <a:srgbClr val="002060"/>
                </a:solidFill>
              </a:rPr>
              <a:t>স্বচ্ছতা – গ্ৰাহকৰ বিশ্বাস গঢ়ি তোলাত সহায় কৰে</a:t>
            </a:r>
            <a:endParaRPr lang="en-IN" sz="2000" dirty="0">
              <a:solidFill>
                <a:srgbClr val="002060"/>
              </a:solidFill>
            </a:endParaRPr>
          </a:p>
        </p:txBody>
      </p:sp>
      <p:pic>
        <p:nvPicPr>
          <p:cNvPr id="7" name="Picture 40">
            <a:extLst>
              <a:ext uri="{FF2B5EF4-FFF2-40B4-BE49-F238E27FC236}">
                <a16:creationId xmlns:a16="http://schemas.microsoft.com/office/drawing/2014/main" id="{E216670A-FD53-43EA-9D77-780C84ABF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7466D29-1416-45DE-8861-7B5FF5867C0B}"/>
              </a:ext>
            </a:extLst>
          </p:cNvPr>
          <p:cNvSpPr>
            <a:spLocks noChangeArrowheads="1"/>
          </p:cNvSpPr>
          <p:nvPr/>
        </p:nvSpPr>
        <p:spPr bwMode="auto">
          <a:xfrm>
            <a:off x="0" y="-375"/>
            <a:ext cx="12192000" cy="90099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lin ang="2700000" scaled="1"/>
            <a:tileRect/>
          </a:gradFill>
          <a:ln>
            <a:noFill/>
          </a:ln>
          <a:effectLst>
            <a:innerShdw blurRad="279400" dist="50800" dir="5400000">
              <a:prstClr val="black">
                <a:alpha val="12000"/>
              </a:prstClr>
            </a:innerShdw>
          </a:effectLst>
        </p:spPr>
        <p:txBody>
          <a:bodyPr vert="horz" wrap="square" lIns="91441" tIns="45720" rIns="91441"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EA589B5B-BDCB-4F2D-B3A1-77DD4A24C932}"/>
              </a:ext>
            </a:extLst>
          </p:cNvPr>
          <p:cNvSpPr txBox="1"/>
          <p:nvPr/>
        </p:nvSpPr>
        <p:spPr>
          <a:xfrm>
            <a:off x="-3744" y="152678"/>
            <a:ext cx="12191999" cy="646331"/>
          </a:xfrm>
          <a:prstGeom prst="rect">
            <a:avLst/>
          </a:prstGeom>
          <a:noFill/>
        </p:spPr>
        <p:txBody>
          <a:bodyPr wrap="square" rtlCol="0">
            <a:spAutoFit/>
          </a:bodyPr>
          <a:lstStyle/>
          <a:p>
            <a:r>
              <a:rPr lang="as-IN" sz="3600" b="1" dirty="0">
                <a:solidFill>
                  <a:srgbClr val="FEFEFE"/>
                </a:solidFill>
                <a:latin typeface="Helvetica" charset="0"/>
                <a:ea typeface="Helvetica" charset="0"/>
                <a:cs typeface="Helvetica" charset="0"/>
              </a:rPr>
              <a:t>ব্যৱসায়িক সংবাদদাতা – এজন পৰিৱৰ্তন এজেণ্ট</a:t>
            </a:r>
            <a:endParaRPr lang="en-US" sz="3600" b="1" dirty="0">
              <a:solidFill>
                <a:srgbClr val="FEFEFE"/>
              </a:solidFill>
              <a:latin typeface="Helvetica" charset="0"/>
              <a:ea typeface="Helvetica" charset="0"/>
              <a:cs typeface="Helvetica" charset="0"/>
            </a:endParaRPr>
          </a:p>
        </p:txBody>
      </p:sp>
      <p:sp>
        <p:nvSpPr>
          <p:cNvPr id="25" name="Rectangle 24">
            <a:extLst>
              <a:ext uri="{FF2B5EF4-FFF2-40B4-BE49-F238E27FC236}">
                <a16:creationId xmlns:a16="http://schemas.microsoft.com/office/drawing/2014/main" id="{A3733B82-ADB6-4B9A-A044-20AF94B4AA37}"/>
              </a:ext>
            </a:extLst>
          </p:cNvPr>
          <p:cNvSpPr/>
          <p:nvPr/>
        </p:nvSpPr>
        <p:spPr>
          <a:xfrm>
            <a:off x="191130" y="1434516"/>
            <a:ext cx="6166582" cy="4596860"/>
          </a:xfrm>
          <a:prstGeom prst="rect">
            <a:avLst/>
          </a:prstGeom>
          <a:solidFill>
            <a:schemeClr val="bg1"/>
          </a:solidFill>
          <a:ln>
            <a:solidFill>
              <a:schemeClr val="bg1">
                <a:lumMod val="9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6" name="Group 25">
            <a:extLst>
              <a:ext uri="{FF2B5EF4-FFF2-40B4-BE49-F238E27FC236}">
                <a16:creationId xmlns:a16="http://schemas.microsoft.com/office/drawing/2014/main" id="{9F1454F8-B2B5-439F-8312-B1A7AC20988C}"/>
              </a:ext>
            </a:extLst>
          </p:cNvPr>
          <p:cNvGrpSpPr/>
          <p:nvPr/>
        </p:nvGrpSpPr>
        <p:grpSpPr>
          <a:xfrm>
            <a:off x="290574" y="2005984"/>
            <a:ext cx="5866309" cy="3396626"/>
            <a:chOff x="229691" y="331037"/>
            <a:chExt cx="5866309" cy="3396626"/>
          </a:xfrm>
        </p:grpSpPr>
        <p:sp>
          <p:nvSpPr>
            <p:cNvPr id="11" name="Arrow: Pentagon 10">
              <a:extLst>
                <a:ext uri="{FF2B5EF4-FFF2-40B4-BE49-F238E27FC236}">
                  <a16:creationId xmlns:a16="http://schemas.microsoft.com/office/drawing/2014/main" id="{FFECC2EB-7A43-44F2-A5C6-837CCC53DCE2}"/>
                </a:ext>
              </a:extLst>
            </p:cNvPr>
            <p:cNvSpPr/>
            <p:nvPr/>
          </p:nvSpPr>
          <p:spPr>
            <a:xfrm>
              <a:off x="239087" y="1288410"/>
              <a:ext cx="1494463"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b="1" dirty="0">
                  <a:solidFill>
                    <a:schemeClr val="bg1"/>
                  </a:solidFill>
                </a:rPr>
                <a:t>অভিগম্যতা</a:t>
              </a:r>
              <a:r>
                <a:rPr lang="en-US" sz="1800" b="1" dirty="0">
                  <a:solidFill>
                    <a:schemeClr val="bg1"/>
                  </a:solidFill>
                </a:rPr>
                <a:t> </a:t>
              </a:r>
            </a:p>
          </p:txBody>
        </p:sp>
        <p:grpSp>
          <p:nvGrpSpPr>
            <p:cNvPr id="19" name="Group 18">
              <a:extLst>
                <a:ext uri="{FF2B5EF4-FFF2-40B4-BE49-F238E27FC236}">
                  <a16:creationId xmlns:a16="http://schemas.microsoft.com/office/drawing/2014/main" id="{0261E6B0-D9CE-4348-AF8A-1BBAE61DB5E0}"/>
                </a:ext>
              </a:extLst>
            </p:cNvPr>
            <p:cNvGrpSpPr/>
            <p:nvPr/>
          </p:nvGrpSpPr>
          <p:grpSpPr>
            <a:xfrm>
              <a:off x="1824883" y="557564"/>
              <a:ext cx="2702979" cy="3170099"/>
              <a:chOff x="5844210" y="2536347"/>
              <a:chExt cx="2146851" cy="2146851"/>
            </a:xfrm>
          </p:grpSpPr>
          <p:pic>
            <p:nvPicPr>
              <p:cNvPr id="15" name="Graphic 14" descr="Internet with solid fill">
                <a:extLst>
                  <a:ext uri="{FF2B5EF4-FFF2-40B4-BE49-F238E27FC236}">
                    <a16:creationId xmlns:a16="http://schemas.microsoft.com/office/drawing/2014/main" id="{ABF836E0-6DFD-4C97-8F23-255E5D66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4210" y="2536347"/>
                <a:ext cx="2146851" cy="2146851"/>
              </a:xfrm>
              <a:prstGeom prst="rect">
                <a:avLst/>
              </a:prstGeom>
            </p:spPr>
          </p:pic>
          <p:sp>
            <p:nvSpPr>
              <p:cNvPr id="17" name="Rectangle 16">
                <a:extLst>
                  <a:ext uri="{FF2B5EF4-FFF2-40B4-BE49-F238E27FC236}">
                    <a16:creationId xmlns:a16="http://schemas.microsoft.com/office/drawing/2014/main" id="{2EABADFD-9B2B-4B2C-AFF0-5E75F6A7DE6C}"/>
                  </a:ext>
                </a:extLst>
              </p:cNvPr>
              <p:cNvSpPr/>
              <p:nvPr/>
            </p:nvSpPr>
            <p:spPr>
              <a:xfrm>
                <a:off x="6559826" y="3174981"/>
                <a:ext cx="768626" cy="636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rgbClr val="002060"/>
                  </a:solidFill>
                </a:endParaRPr>
              </a:p>
              <a:p>
                <a:pPr algn="ctr"/>
                <a:r>
                  <a:rPr lang="as-IN" sz="2000" b="1" dirty="0">
                    <a:solidFill>
                      <a:srgbClr val="002060"/>
                    </a:solidFill>
                  </a:rPr>
                  <a:t>বি চি চেণ্টাৰ</a:t>
                </a:r>
                <a:endParaRPr lang="en-IN" sz="2000" b="1" dirty="0">
                  <a:solidFill>
                    <a:srgbClr val="002060"/>
                  </a:solidFill>
                </a:endParaRPr>
              </a:p>
            </p:txBody>
          </p:sp>
          <p:pic>
            <p:nvPicPr>
              <p:cNvPr id="16" name="Picture 15">
                <a:extLst>
                  <a:ext uri="{FF2B5EF4-FFF2-40B4-BE49-F238E27FC236}">
                    <a16:creationId xmlns:a16="http://schemas.microsoft.com/office/drawing/2014/main" id="{13C76EA8-C28D-4C92-9E1B-B50C2DE4CF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57400" y="3106157"/>
                <a:ext cx="718594" cy="199190"/>
              </a:xfrm>
              <a:prstGeom prst="rect">
                <a:avLst/>
              </a:prstGeom>
              <a:ln>
                <a:noFill/>
              </a:ln>
              <a:effectLst>
                <a:outerShdw blurRad="292100" dist="139700" dir="2700000" algn="tl" rotWithShape="0">
                  <a:srgbClr val="333333">
                    <a:alpha val="65000"/>
                  </a:srgbClr>
                </a:outerShdw>
              </a:effectLst>
            </p:spPr>
          </p:pic>
          <p:pic>
            <p:nvPicPr>
              <p:cNvPr id="18" name="Picture 27" descr="apna-csc-logo-png-2.png">
                <a:extLst>
                  <a:ext uri="{FF2B5EF4-FFF2-40B4-BE49-F238E27FC236}">
                    <a16:creationId xmlns:a16="http://schemas.microsoft.com/office/drawing/2014/main" id="{8C4CE27C-5F1E-48FD-A99E-E2CCF9B6CEBD}"/>
                  </a:ext>
                </a:extLst>
              </p:cNvPr>
              <p:cNvPicPr>
                <a:picLocks noChangeAspect="1"/>
              </p:cNvPicPr>
              <p:nvPr/>
            </p:nvPicPr>
            <p:blipFill>
              <a:blip r:embed="rId6" cstate="print">
                <a:extLst>
                  <a:ext uri="{28A0092B-C50C-407E-A947-70E740481C1C}">
                    <a14:useLocalDpi xmlns:a14="http://schemas.microsoft.com/office/drawing/2010/main" val="0"/>
                  </a:ext>
                </a:extLst>
              </a:blip>
              <a:srcRect b="24001"/>
              <a:stretch>
                <a:fillRect/>
              </a:stretch>
            </p:blipFill>
            <p:spPr bwMode="auto">
              <a:xfrm>
                <a:off x="6207200" y="3127119"/>
                <a:ext cx="548552" cy="1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Arrow: Pentagon 20">
              <a:extLst>
                <a:ext uri="{FF2B5EF4-FFF2-40B4-BE49-F238E27FC236}">
                  <a16:creationId xmlns:a16="http://schemas.microsoft.com/office/drawing/2014/main" id="{3CC375E5-BA23-4C47-89C8-6DE4AC34B3A8}"/>
                </a:ext>
              </a:extLst>
            </p:cNvPr>
            <p:cNvSpPr/>
            <p:nvPr/>
          </p:nvSpPr>
          <p:spPr>
            <a:xfrm>
              <a:off x="229691" y="2370450"/>
              <a:ext cx="1494463"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b="1" dirty="0">
                  <a:solidFill>
                    <a:srgbClr val="002060"/>
                  </a:solidFill>
                </a:rPr>
                <a:t>উপলব্ধতা</a:t>
              </a:r>
              <a:endParaRPr lang="en-US" sz="1800" b="1" dirty="0">
                <a:solidFill>
                  <a:srgbClr val="002060"/>
                </a:solidFill>
              </a:endParaRPr>
            </a:p>
          </p:txBody>
        </p:sp>
        <p:sp>
          <p:nvSpPr>
            <p:cNvPr id="22" name="Arrow: Pentagon 21">
              <a:extLst>
                <a:ext uri="{FF2B5EF4-FFF2-40B4-BE49-F238E27FC236}">
                  <a16:creationId xmlns:a16="http://schemas.microsoft.com/office/drawing/2014/main" id="{C3BFE21B-CEC8-45EB-89EC-21A35B92303E}"/>
                </a:ext>
              </a:extLst>
            </p:cNvPr>
            <p:cNvSpPr/>
            <p:nvPr/>
          </p:nvSpPr>
          <p:spPr>
            <a:xfrm flipH="1">
              <a:off x="4520888" y="1291480"/>
              <a:ext cx="1568138" cy="53230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b="1" dirty="0">
                  <a:solidFill>
                    <a:schemeClr val="bg1"/>
                  </a:solidFill>
                </a:rPr>
                <a:t>ব্যয়সাধ্যতা</a:t>
              </a:r>
              <a:r>
                <a:rPr lang="en-US" sz="1800" b="1" dirty="0">
                  <a:solidFill>
                    <a:schemeClr val="bg1"/>
                  </a:solidFill>
                </a:rPr>
                <a:t> </a:t>
              </a:r>
            </a:p>
          </p:txBody>
        </p:sp>
        <p:sp>
          <p:nvSpPr>
            <p:cNvPr id="23" name="Arrow: Pentagon 22">
              <a:extLst>
                <a:ext uri="{FF2B5EF4-FFF2-40B4-BE49-F238E27FC236}">
                  <a16:creationId xmlns:a16="http://schemas.microsoft.com/office/drawing/2014/main" id="{7F36FDB0-B2F0-4236-AA1C-D64117641234}"/>
                </a:ext>
              </a:extLst>
            </p:cNvPr>
            <p:cNvSpPr/>
            <p:nvPr/>
          </p:nvSpPr>
          <p:spPr>
            <a:xfrm flipH="1">
              <a:off x="4527862" y="2378435"/>
              <a:ext cx="1568138" cy="53230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700" b="1" dirty="0">
                  <a:solidFill>
                    <a:srgbClr val="002060"/>
                  </a:solidFill>
                </a:rPr>
                <a:t>স্বচ্ছতা</a:t>
              </a:r>
              <a:r>
                <a:rPr lang="en-US" sz="1700" b="1" dirty="0">
                  <a:solidFill>
                    <a:srgbClr val="002060"/>
                  </a:solidFill>
                </a:rPr>
                <a:t> </a:t>
              </a:r>
            </a:p>
          </p:txBody>
        </p:sp>
        <p:sp>
          <p:nvSpPr>
            <p:cNvPr id="24" name="Arrow: Pentagon 23">
              <a:extLst>
                <a:ext uri="{FF2B5EF4-FFF2-40B4-BE49-F238E27FC236}">
                  <a16:creationId xmlns:a16="http://schemas.microsoft.com/office/drawing/2014/main" id="{9BF2C2E6-2017-459D-8073-8B507CD1B174}"/>
                </a:ext>
              </a:extLst>
            </p:cNvPr>
            <p:cNvSpPr/>
            <p:nvPr/>
          </p:nvSpPr>
          <p:spPr>
            <a:xfrm>
              <a:off x="2429140" y="331037"/>
              <a:ext cx="1494463" cy="532300"/>
            </a:xfrm>
            <a:prstGeom prst="homePlate">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1600" b="1" dirty="0">
                  <a:solidFill>
                    <a:schemeClr val="bg1"/>
                  </a:solidFill>
                </a:rPr>
                <a:t>গ্ৰাহকৰ ওপৰত গুৰুত্ব দিয়া</a:t>
              </a:r>
              <a:endParaRPr lang="en-US" sz="1600" b="1"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62" y="939149"/>
            <a:ext cx="10561476" cy="5564549"/>
          </a:xfrm>
          <a:prstGeom prst="rect">
            <a:avLst/>
          </a:prstGeom>
        </p:spPr>
      </p:pic>
      <p:sp>
        <p:nvSpPr>
          <p:cNvPr id="6" name="Rectangle 5"/>
          <p:cNvSpPr/>
          <p:nvPr/>
        </p:nvSpPr>
        <p:spPr>
          <a:xfrm>
            <a:off x="9836" y="140092"/>
            <a:ext cx="3804247" cy="646331"/>
          </a:xfrm>
          <a:prstGeom prst="rect">
            <a:avLst/>
          </a:prstGeom>
        </p:spPr>
        <p:txBody>
          <a:bodyPr wrap="none">
            <a:spAutoFit/>
          </a:bodyPr>
          <a:lstStyle/>
          <a:p>
            <a:r>
              <a:rPr lang="as-IN" sz="3600" b="1" dirty="0">
                <a:solidFill>
                  <a:schemeClr val="bg1"/>
                </a:solidFill>
                <a:latin typeface="Helvetica" panose="020B0604020202020204" pitchFamily="34" charset="0"/>
                <a:cs typeface="Helvetica" panose="020B0604020202020204" pitchFamily="34" charset="0"/>
              </a:rPr>
              <a:t>আৰ্থিক অন্তৰ্ভুক্তি</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8" name="Picture 40">
            <a:extLst>
              <a:ext uri="{FF2B5EF4-FFF2-40B4-BE49-F238E27FC236}">
                <a16:creationId xmlns:a16="http://schemas.microsoft.com/office/drawing/2014/main" id="{A3696DAE-EE31-45BA-895B-FB4C3CF435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D5C0239-A657-4AC9-8E69-590B663F3080}"/>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88060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C783D0-9741-459A-9176-2897FCBC26F1}"/>
              </a:ext>
            </a:extLst>
          </p:cNvPr>
          <p:cNvSpPr txBox="1">
            <a:spLocks noChangeArrowheads="1"/>
          </p:cNvSpPr>
          <p:nvPr/>
        </p:nvSpPr>
        <p:spPr bwMode="auto">
          <a:xfrm>
            <a:off x="0" y="2591309"/>
            <a:ext cx="12192000" cy="630932"/>
          </a:xfrm>
          <a:prstGeom prst="rect">
            <a:avLst/>
          </a:prstGeom>
          <a:noFill/>
        </p:spPr>
        <p:txBody>
          <a:bodyPr wrap="square" lIns="76191" tIns="38095" rIns="76191" bIns="38095">
            <a:spAutoFit/>
          </a:bodyPr>
          <a:lstStyle>
            <a:defPPr>
              <a:defRPr lang="en-GB"/>
            </a:defPPr>
            <a:lvl1pPr eaLnBrk="1" hangingPunct="1">
              <a:defRPr sz="2400" b="1">
                <a:effectLst>
                  <a:outerShdw blurRad="38100" dist="38100" dir="2700000" algn="tl">
                    <a:srgbClr val="000000">
                      <a:alpha val="43137"/>
                    </a:srgbClr>
                  </a:outerShdw>
                </a:effectLst>
              </a:defRPr>
            </a:lvl1pPr>
          </a:lstStyle>
          <a:p>
            <a:pPr algn="ctr" defTabSz="457145">
              <a:buClr>
                <a:srgbClr val="000000"/>
              </a:buClr>
              <a:buSzPct val="100000"/>
              <a:defRPr/>
            </a:pPr>
            <a:r>
              <a:rPr lang="as-IN" sz="3600" dirty="0">
                <a:solidFill>
                  <a:srgbClr val="002060"/>
                </a:solidFill>
                <a:latin typeface="Helvetica" panose="020B0604020202020204" pitchFamily="34" charset="0"/>
                <a:cs typeface="Helvetica" panose="020B0604020202020204" pitchFamily="34" charset="0"/>
              </a:rPr>
              <a:t>ব্যৱসায়িক সংবাদদাতা কেন্দ্ৰ</a:t>
            </a:r>
            <a:endParaRPr lang="en-IN" sz="36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0045055"/>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FB14B202-29FF-5447-8F0F-7D00DC6CAEB6}"/>
              </a:ext>
            </a:extLst>
          </p:cNvPr>
          <p:cNvGrpSpPr/>
          <p:nvPr/>
        </p:nvGrpSpPr>
        <p:grpSpPr>
          <a:xfrm>
            <a:off x="-186064" y="123864"/>
            <a:ext cx="12304000" cy="6711968"/>
            <a:chOff x="-186064" y="123864"/>
            <a:chExt cx="12304000" cy="6711968"/>
          </a:xfrm>
        </p:grpSpPr>
        <p:grpSp>
          <p:nvGrpSpPr>
            <p:cNvPr id="47" name="Group 46"/>
            <p:cNvGrpSpPr/>
            <p:nvPr/>
          </p:nvGrpSpPr>
          <p:grpSpPr>
            <a:xfrm>
              <a:off x="-3743" y="123864"/>
              <a:ext cx="12121679" cy="6704126"/>
              <a:chOff x="-3743" y="123864"/>
              <a:chExt cx="12121679" cy="6704126"/>
            </a:xfrm>
          </p:grpSpPr>
          <p:cxnSp>
            <p:nvCxnSpPr>
              <p:cNvPr id="2" name="Straight Connector 1"/>
              <p:cNvCxnSpPr/>
              <p:nvPr/>
            </p:nvCxnSpPr>
            <p:spPr>
              <a:xfrm>
                <a:off x="-3743" y="1097867"/>
                <a:ext cx="7904511" cy="54070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68" y="123864"/>
                <a:ext cx="9314916" cy="646331"/>
              </a:xfrm>
              <a:prstGeom prst="rect">
                <a:avLst/>
              </a:prstGeom>
              <a:noFill/>
            </p:spPr>
            <p:txBody>
              <a:bodyPr wrap="square" rtlCol="0">
                <a:spAutoFit/>
              </a:bodyPr>
              <a:lstStyle/>
              <a:p>
                <a:pPr lvl="0" defTabSz="914400">
                  <a:defRPr/>
                </a:pPr>
                <a:r>
                  <a:rPr lang="as-IN" sz="3600" b="1" dirty="0">
                    <a:solidFill>
                      <a:srgbClr val="FEFEFE"/>
                    </a:solidFill>
                    <a:latin typeface="Helvetica" panose="020B0604020202020204" pitchFamily="34" charset="0"/>
                    <a:ea typeface="Helvetica" charset="0"/>
                    <a:cs typeface="Helvetica" panose="020B0604020202020204" pitchFamily="34" charset="0"/>
                  </a:rPr>
                  <a:t>ব্যৱসায়িক সংবাদদাতা (</a:t>
                </a:r>
                <a:r>
                  <a:rPr lang="en-US" sz="3600" b="1" dirty="0">
                    <a:solidFill>
                      <a:srgbClr val="FEFEFE"/>
                    </a:solidFill>
                    <a:latin typeface="Helvetica" panose="020B0604020202020204" pitchFamily="34" charset="0"/>
                    <a:ea typeface="Helvetica" charset="0"/>
                    <a:cs typeface="Helvetica" panose="020B0604020202020204" pitchFamily="34" charset="0"/>
                  </a:rPr>
                  <a:t>BC)</a:t>
                </a:r>
                <a:r>
                  <a:rPr lang="as-IN" sz="3600" b="1" dirty="0">
                    <a:solidFill>
                      <a:srgbClr val="FEFEFE"/>
                    </a:solidFill>
                    <a:latin typeface="Helvetica" panose="020B0604020202020204" pitchFamily="34" charset="0"/>
                    <a:ea typeface="Helvetica" charset="0"/>
                    <a:cs typeface="Helvetica" panose="020B0604020202020204" pitchFamily="34" charset="0"/>
                  </a:rPr>
                  <a:t>ৰ বিষয়ে</a:t>
                </a:r>
                <a:endParaRPr kumimoji="0" lang="en-US" sz="3600" b="1" i="0" u="none" strike="noStrike" kern="1200" cap="none" spc="0" normalizeH="0" baseline="0" noProof="0" dirty="0">
                  <a:ln>
                    <a:noFill/>
                  </a:ln>
                  <a:solidFill>
                    <a:srgbClr val="FEFEFE"/>
                  </a:solidFill>
                  <a:effectLst/>
                  <a:uLnTx/>
                  <a:uFillTx/>
                  <a:latin typeface="Helvetica" panose="020B0604020202020204" pitchFamily="34" charset="0"/>
                  <a:ea typeface="Helvetica" charset="0"/>
                  <a:cs typeface="Helvetica" panose="020B0604020202020204" pitchFamily="34" charset="0"/>
                </a:endParaRPr>
              </a:p>
            </p:txBody>
          </p:sp>
          <p:sp>
            <p:nvSpPr>
              <p:cNvPr id="5" name="Oval 4"/>
              <p:cNvSpPr/>
              <p:nvPr/>
            </p:nvSpPr>
            <p:spPr>
              <a:xfrm>
                <a:off x="245063" y="1122295"/>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1707389" y="2138949"/>
                <a:ext cx="775936" cy="778387"/>
                <a:chOff x="1693363" y="2757136"/>
                <a:chExt cx="646771" cy="648815"/>
              </a:xfrm>
            </p:grpSpPr>
            <p:sp>
              <p:nvSpPr>
                <p:cNvPr id="7" name="Oval 6"/>
                <p:cNvSpPr/>
                <p:nvPr/>
              </p:nvSpPr>
              <p:spPr>
                <a:xfrm>
                  <a:off x="1693363" y="2757136"/>
                  <a:ext cx="646771" cy="646771"/>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0683" r="20081"/>
                <a:stretch/>
              </p:blipFill>
              <p:spPr>
                <a:xfrm>
                  <a:off x="1839951" y="2799555"/>
                  <a:ext cx="438615" cy="606396"/>
                </a:xfrm>
                <a:prstGeom prst="rect">
                  <a:avLst/>
                </a:prstGeom>
              </p:spPr>
            </p:pic>
          </p:grpSp>
          <p:sp>
            <p:nvSpPr>
              <p:cNvPr id="9" name="Oval 8"/>
              <p:cNvSpPr/>
              <p:nvPr/>
            </p:nvSpPr>
            <p:spPr>
              <a:xfrm>
                <a:off x="2968238" y="3061298"/>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0440" r="19323"/>
              <a:stretch/>
            </p:blipFill>
            <p:spPr>
              <a:xfrm>
                <a:off x="3097562" y="3106351"/>
                <a:ext cx="517290" cy="703284"/>
              </a:xfrm>
              <a:prstGeom prst="rect">
                <a:avLst/>
              </a:prstGeom>
            </p:spPr>
          </p:pic>
          <p:sp>
            <p:nvSpPr>
              <p:cNvPr id="11" name="Oval 10"/>
              <p:cNvSpPr/>
              <p:nvPr/>
            </p:nvSpPr>
            <p:spPr>
              <a:xfrm>
                <a:off x="4503346" y="396211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p:cNvSpPr/>
              <p:nvPr/>
            </p:nvSpPr>
            <p:spPr>
              <a:xfrm>
                <a:off x="6363809" y="5151900"/>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l="14806" r="14423"/>
              <a:stretch/>
            </p:blipFill>
            <p:spPr>
              <a:xfrm>
                <a:off x="373276" y="1198003"/>
                <a:ext cx="535106" cy="619234"/>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5661" t="2598" r="14148" b="15946"/>
              <a:stretch/>
            </p:blipFill>
            <p:spPr>
              <a:xfrm>
                <a:off x="6477428" y="5279123"/>
                <a:ext cx="548698" cy="521490"/>
              </a:xfrm>
              <a:prstGeom prst="rect">
                <a:avLst/>
              </a:prstGeom>
            </p:spPr>
          </p:pic>
          <p:sp>
            <p:nvSpPr>
              <p:cNvPr id="20" name="Rectangle 19"/>
              <p:cNvSpPr/>
              <p:nvPr/>
            </p:nvSpPr>
            <p:spPr>
              <a:xfrm>
                <a:off x="2483324" y="2201154"/>
                <a:ext cx="2795958" cy="600164"/>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বিচিসমূহে বিত্তীয় অন্তৰ্ভুক্তি নিশ্চিত কৰে আৰু বেংকিং সেৱাসমূহৰ প্ৰসাৰ বৃদ্ধি কৰে, যাৰ ফলত প্ৰসাৰতা শক্তিশালী হয়</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1" name="Rectangle 20"/>
              <p:cNvSpPr/>
              <p:nvPr/>
            </p:nvSpPr>
            <p:spPr>
              <a:xfrm>
                <a:off x="3744505" y="3229746"/>
                <a:ext cx="3524895" cy="261610"/>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বি চি সমূহে অন্তৰ্দেশত বেংকিং সেৱা আগবঢ়ায়</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2" name="Rectangle 21"/>
              <p:cNvSpPr/>
              <p:nvPr/>
            </p:nvSpPr>
            <p:spPr>
              <a:xfrm>
                <a:off x="1056509" y="1130091"/>
                <a:ext cx="3343294" cy="600164"/>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সকলো বিত্তীয় সেৱাৰ বাবে কৰ্পৰেট বিজনেছ কৰ্পৰেণ্ডেণ্ট ( </a:t>
                </a:r>
                <a:r>
                  <a:rPr lang="en-US" sz="1100" dirty="0">
                    <a:solidFill>
                      <a:srgbClr val="004277"/>
                    </a:solidFill>
                    <a:latin typeface="Helvetica" charset="0"/>
                    <a:ea typeface="Helvetica" charset="0"/>
                    <a:cs typeface="Helvetica" charset="0"/>
                  </a:rPr>
                  <a:t>CSC E-Gov) </a:t>
                </a:r>
                <a:r>
                  <a:rPr lang="as-IN" sz="1100" dirty="0">
                    <a:solidFill>
                      <a:srgbClr val="004277"/>
                    </a:solidFill>
                    <a:latin typeface="Helvetica" charset="0"/>
                    <a:ea typeface="Helvetica" charset="0"/>
                    <a:cs typeface="Helvetica" charset="0"/>
                  </a:rPr>
                  <a:t>ৰ জৰিয়তে বেংকে নিযুক্তি দিয়া ৱান ষ্টপ শ্বপ</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sp>
            <p:nvSpPr>
              <p:cNvPr id="23" name="TextBox 22"/>
              <p:cNvSpPr txBox="1"/>
              <p:nvPr/>
            </p:nvSpPr>
            <p:spPr>
              <a:xfrm>
                <a:off x="7149087" y="5200028"/>
                <a:ext cx="2380790" cy="600164"/>
              </a:xfrm>
              <a:prstGeom prst="rect">
                <a:avLst/>
              </a:prstGeom>
            </p:spPr>
            <p:txBody>
              <a:bodyPr wrap="square">
                <a:spAutoFit/>
              </a:bodyPr>
              <a:lstStyle>
                <a:defPPr>
                  <a:defRPr lang="en-US"/>
                </a:defPPr>
                <a:lvl1pPr>
                  <a:defRPr sz="1100">
                    <a:solidFill>
                      <a:srgbClr val="004277"/>
                    </a:solidFill>
                    <a:latin typeface="Helvetica" charset="0"/>
                    <a:ea typeface="Helvetica" charset="0"/>
                    <a:cs typeface="Helvetica" charset="0"/>
                  </a:defRPr>
                </a:lvl1pPr>
              </a:lstStyle>
              <a:p>
                <a:pPr lvl="0" defTabSz="914400">
                  <a:defRPr/>
                </a:pPr>
                <a:r>
                  <a:rPr lang="as-IN" dirty="0"/>
                  <a:t>জিঅ’আইৰ ডিজিটেল লক্ষ্যৰ সৈতে সংগতি ৰাখি লেনদেন আৰু ব্যৱসায়ৰ বাবে এটা সম্পূৰ্ণ ডিজিটেল মোড</a:t>
                </a:r>
                <a:endParaRPr kumimoji="0" lang="en-US" sz="1100" b="0" i="0" u="none" strike="noStrike" kern="1200" cap="none" spc="0" normalizeH="0" baseline="0" noProof="0" dirty="0">
                  <a:ln>
                    <a:noFill/>
                  </a:ln>
                  <a:solidFill>
                    <a:srgbClr val="004277"/>
                  </a:solidFill>
                  <a:effectLst/>
                  <a:uLnTx/>
                  <a:uFillTx/>
                  <a:latin typeface="Helvetica" charset="0"/>
                  <a:cs typeface="Helvetica" charset="0"/>
                </a:endParaRPr>
              </a:p>
            </p:txBody>
          </p:sp>
          <p:sp>
            <p:nvSpPr>
              <p:cNvPr id="38" name="TextBox 37"/>
              <p:cNvSpPr txBox="1"/>
              <p:nvPr/>
            </p:nvSpPr>
            <p:spPr>
              <a:xfrm>
                <a:off x="11767559" y="6566380"/>
                <a:ext cx="35037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4277"/>
                    </a:solidFill>
                    <a:effectLst/>
                    <a:uLnTx/>
                    <a:uFillTx/>
                    <a:latin typeface="Helvetica" charset="0"/>
                    <a:ea typeface="Helvetica" charset="0"/>
                    <a:cs typeface="Helvetica" charset="0"/>
                  </a:rPr>
                  <a:t>03</a:t>
                </a:r>
              </a:p>
            </p:txBody>
          </p:sp>
          <p:sp>
            <p:nvSpPr>
              <p:cNvPr id="44" name="Rectangle 43"/>
              <p:cNvSpPr/>
              <p:nvPr/>
            </p:nvSpPr>
            <p:spPr>
              <a:xfrm>
                <a:off x="5294762" y="4045892"/>
                <a:ext cx="3225610" cy="600164"/>
              </a:xfrm>
              <a:prstGeom prst="rect">
                <a:avLst/>
              </a:prstGeom>
            </p:spPr>
            <p:txBody>
              <a:bodyPr wrap="square">
                <a:spAutoFit/>
              </a:bodyPr>
              <a:lstStyle/>
              <a:p>
                <a:pPr lvl="0" defTabSz="914400">
                  <a:defRPr/>
                </a:pPr>
                <a:r>
                  <a:rPr lang="as-IN" sz="1100" dirty="0">
                    <a:solidFill>
                      <a:srgbClr val="004277"/>
                    </a:solidFill>
                    <a:latin typeface="Helvetica" charset="0"/>
                    <a:ea typeface="Helvetica" charset="0"/>
                    <a:cs typeface="Helvetica" charset="0"/>
                  </a:rPr>
                  <a:t>বেংকিং সেৱা আৰু সামগ্ৰী প্ৰদান কৰাৰ উপৰিও তেওঁলোকে পিএমজেডিৱাই বিচিৰ জৰিয়তে চৰকাৰে প্ৰচাৰ কৰা সামাজিক আঁচনিসমূহো প্ৰচাৰ কৰে</a:t>
                </a:r>
                <a:endParaRPr kumimoji="0" lang="en-US" sz="1100" b="0" i="0" u="none" strike="noStrike" kern="1200" cap="none" spc="0" normalizeH="0" baseline="0" noProof="0" dirty="0">
                  <a:ln>
                    <a:noFill/>
                  </a:ln>
                  <a:solidFill>
                    <a:srgbClr val="004277"/>
                  </a:solidFill>
                  <a:effectLst/>
                  <a:uLnTx/>
                  <a:uFillTx/>
                  <a:latin typeface="Helvetica" charset="0"/>
                  <a:ea typeface="Helvetica" charset="0"/>
                  <a:cs typeface="Helvetica" charset="0"/>
                </a:endParaRPr>
              </a:p>
            </p:txBody>
          </p:sp>
          <p:pic>
            <p:nvPicPr>
              <p:cNvPr id="45" name="Picture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518842">
                <a:off x="4503346" y="4060074"/>
                <a:ext cx="496519" cy="595823"/>
              </a:xfrm>
              <a:prstGeom prst="rect">
                <a:avLst/>
              </a:prstGeom>
            </p:spPr>
          </p:pic>
        </p:grpSp>
        <p:pic>
          <p:nvPicPr>
            <p:cNvPr id="26" name="Picture 25">
              <a:extLst>
                <a:ext uri="{FF2B5EF4-FFF2-40B4-BE49-F238E27FC236}">
                  <a16:creationId xmlns:a16="http://schemas.microsoft.com/office/drawing/2014/main" id="{06DAC971-8405-D24E-86E0-68336493B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64" y="3722414"/>
              <a:ext cx="4137047" cy="3113418"/>
            </a:xfrm>
            <a:prstGeom prst="rect">
              <a:avLst/>
            </a:prstGeom>
          </p:spPr>
        </p:pic>
      </p:grpSp>
      <p:sp>
        <p:nvSpPr>
          <p:cNvPr id="50" name="Oval 49"/>
          <p:cNvSpPr/>
          <p:nvPr/>
        </p:nvSpPr>
        <p:spPr>
          <a:xfrm>
            <a:off x="1107315" y="4345474"/>
            <a:ext cx="775936" cy="775936"/>
          </a:xfrm>
          <a:prstGeom prst="ellipse">
            <a:avLst/>
          </a:prstGeom>
          <a:solidFill>
            <a:schemeClr val="bg1"/>
          </a:solidFill>
          <a:ln>
            <a:solidFill>
              <a:srgbClr val="004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as-IN" sz="1000" b="1" dirty="0">
                <a:solidFill>
                  <a:srgbClr val="002060"/>
                </a:solidFill>
              </a:rPr>
              <a:t>বি চি চেণ্টাৰ</a:t>
            </a:r>
            <a:endParaRPr kumimoji="0" lang="en-US" sz="10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2" name="Picture 40">
            <a:extLst>
              <a:ext uri="{FF2B5EF4-FFF2-40B4-BE49-F238E27FC236}">
                <a16:creationId xmlns:a16="http://schemas.microsoft.com/office/drawing/2014/main" id="{5806989F-49D8-4734-B2FA-F78228247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063" y="6511925"/>
            <a:ext cx="129621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59DF2C55-4F86-4E05-9E9C-BAB75F5BA2B4}"/>
              </a:ext>
            </a:extLst>
          </p:cNvPr>
          <p:cNvSpPr/>
          <p:nvPr/>
        </p:nvSpPr>
        <p:spPr>
          <a:xfrm>
            <a:off x="0" y="6558686"/>
            <a:ext cx="12192000" cy="276999"/>
          </a:xfrm>
          <a:prstGeom prst="rect">
            <a:avLst/>
          </a:prstGeom>
        </p:spPr>
        <p:txBody>
          <a:bodyPr wrap="square">
            <a:spAutoFit/>
          </a:bodyPr>
          <a:lstStyle/>
          <a:p>
            <a:pPr algn="ctr"/>
            <a:r>
              <a:rPr lang="as-IN" sz="1200" dirty="0">
                <a:solidFill>
                  <a:schemeClr val="bg1">
                    <a:lumMod val="50000"/>
                  </a:schemeClr>
                </a:solidFill>
                <a:latin typeface="Helvetica" charset="0"/>
                <a:ea typeface="Helvetica" charset="0"/>
                <a:cs typeface="Helvetica" charset="0"/>
              </a:rPr>
              <a:t>কপিৰাইট © এইচডিএফচি বেংক</a:t>
            </a:r>
            <a:r>
              <a:rPr lang="en-US" sz="1200" dirty="0">
                <a:solidFill>
                  <a:schemeClr val="bg1">
                    <a:lumMod val="50000"/>
                  </a:schemeClr>
                </a:solidFill>
                <a:latin typeface="Helvetica" charset="0"/>
                <a:ea typeface="Helvetica" charset="0"/>
                <a:cs typeface="Helvetica" charset="0"/>
              </a:rPr>
              <a:t>            </a:t>
            </a:r>
            <a:r>
              <a:rPr lang="as-IN" sz="1200" dirty="0">
                <a:solidFill>
                  <a:schemeClr val="bg1">
                    <a:lumMod val="50000"/>
                  </a:schemeClr>
                </a:solidFill>
                <a:latin typeface="Helvetica" charset="0"/>
                <a:ea typeface="Helvetica" charset="0"/>
                <a:cs typeface="Helvetica" charset="0"/>
              </a:rPr>
              <a:t>গোপনীয়</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নিষিদ্ধ</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আভ্য়ন্তৰীণ</a:t>
            </a:r>
            <a:r>
              <a:rPr lang="en-US" sz="1200" dirty="0">
                <a:solidFill>
                  <a:schemeClr val="bg1">
                    <a:lumMod val="50000"/>
                  </a:schemeClr>
                </a:solidFill>
                <a:latin typeface="Helvetica" charset="0"/>
                <a:ea typeface="Helvetica" charset="0"/>
                <a:cs typeface="Helvetica" charset="0"/>
              </a:rPr>
              <a:t>  |  </a:t>
            </a:r>
            <a:r>
              <a:rPr lang="as-IN" sz="1200" dirty="0">
                <a:solidFill>
                  <a:schemeClr val="bg1">
                    <a:lumMod val="50000"/>
                  </a:schemeClr>
                </a:solidFill>
                <a:latin typeface="Helvetica" charset="0"/>
                <a:ea typeface="Helvetica" charset="0"/>
                <a:cs typeface="Helvetica" charset="0"/>
              </a:rPr>
              <a:t>ৰাজহুৱা</a:t>
            </a:r>
            <a:r>
              <a:rPr lang="en-US" sz="1200" dirty="0">
                <a:solidFill>
                  <a:schemeClr val="bg1">
                    <a:lumMod val="50000"/>
                  </a:schemeClr>
                </a:solidFill>
                <a:latin typeface="Helvetica" charset="0"/>
                <a:ea typeface="Helvetica" charset="0"/>
                <a:cs typeface="Helvetica" charset="0"/>
              </a:rPr>
              <a:t>* </a:t>
            </a:r>
          </a:p>
        </p:txBody>
      </p:sp>
    </p:spTree>
    <p:extLst>
      <p:ext uri="{BB962C8B-B14F-4D97-AF65-F5344CB8AC3E}">
        <p14:creationId xmlns:p14="http://schemas.microsoft.com/office/powerpoint/2010/main" val="398292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FC PPT TEMPLATE" id="{748DBA46-ACD3-B040-85D7-2DF360DFEB22}" vid="{C94B28C9-801C-AB4B-9F52-EDBF44DA1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16827</TotalTime>
  <Words>2725</Words>
  <Application>Microsoft Office PowerPoint</Application>
  <PresentationFormat>Widescreen</PresentationFormat>
  <Paragraphs>474</Paragraphs>
  <Slides>30</Slides>
  <Notes>8</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SimSun</vt:lpstr>
      <vt:lpstr>&amp;quot</vt:lpstr>
      <vt:lpstr>Arial</vt:lpstr>
      <vt:lpstr>Arial Rounded MT Bold</vt:lpstr>
      <vt:lpstr>Bahnschrift SemiBold</vt:lpstr>
      <vt:lpstr>Calibri</vt:lpstr>
      <vt:lpstr>Calibri Light</vt:lpstr>
      <vt:lpstr>Helvetica</vt:lpstr>
      <vt:lpstr>League Spartan</vt:lpstr>
      <vt:lpstr>Open Sans</vt:lpstr>
      <vt:lpstr>Poppins</vt:lpstr>
      <vt:lpstr>Symbol</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of Banking Correspondents"</dc:title>
  <dc:creator>Yogesh P</dc:creator>
  <cp:lastModifiedBy>Shivakumar S.</cp:lastModifiedBy>
  <cp:revision>892</cp:revision>
  <cp:lastPrinted>2019-10-17T07:37:08Z</cp:lastPrinted>
  <dcterms:created xsi:type="dcterms:W3CDTF">2019-10-07T05:49:34Z</dcterms:created>
  <dcterms:modified xsi:type="dcterms:W3CDTF">2024-01-03T04:35:48Z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ba8fb0-bbb8-454c-aa98-661329b3f27f_Enabled">
    <vt:lpwstr>true</vt:lpwstr>
  </property>
  <property fmtid="{D5CDD505-2E9C-101B-9397-08002B2CF9AE}" pid="3" name="MSIP_Label_e3ba8fb0-bbb8-454c-aa98-661329b3f27f_SetDate">
    <vt:lpwstr>2022-05-02T04:10:19Z</vt:lpwstr>
  </property>
  <property fmtid="{D5CDD505-2E9C-101B-9397-08002B2CF9AE}" pid="4" name="MSIP_Label_e3ba8fb0-bbb8-454c-aa98-661329b3f27f_Method">
    <vt:lpwstr>Privileged</vt:lpwstr>
  </property>
  <property fmtid="{D5CDD505-2E9C-101B-9397-08002B2CF9AE}" pid="5" name="MSIP_Label_e3ba8fb0-bbb8-454c-aa98-661329b3f27f_Name">
    <vt:lpwstr>Internal (General)!</vt:lpwstr>
  </property>
  <property fmtid="{D5CDD505-2E9C-101B-9397-08002B2CF9AE}" pid="6" name="MSIP_Label_e3ba8fb0-bbb8-454c-aa98-661329b3f27f_SiteId">
    <vt:lpwstr>827fd022-05a6-4e57-be9c-cc069b6ae62d</vt:lpwstr>
  </property>
  <property fmtid="{D5CDD505-2E9C-101B-9397-08002B2CF9AE}" pid="7" name="MSIP_Label_e3ba8fb0-bbb8-454c-aa98-661329b3f27f_ActionId">
    <vt:lpwstr>370431e4-70e1-45c7-ac2f-fc332822b50a</vt:lpwstr>
  </property>
  <property fmtid="{D5CDD505-2E9C-101B-9397-08002B2CF9AE}" pid="8" name="MSIP_Label_e3ba8fb0-bbb8-454c-aa98-661329b3f27f_ContentBits">
    <vt:lpwstr>3</vt:lpwstr>
  </property>
</Properties>
</file>