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BEB75B-B48B-4442-8EA9-5D83D5AD0F5D}" type="datetimeFigureOut">
              <a:rPr lang="en-US" smtClean="0"/>
              <a:t>8/26/2020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4311AB-1791-44A0-8FC8-8441C79D3FE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2FF942-DE11-4E34-BEFE-55B462B3C1EA}"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820EF86-2A8D-4EAF-84C5-7E2356FF0F24}" type="datetimeFigureOut">
              <a:rPr lang="en-US" smtClean="0"/>
              <a:pPr/>
              <a:t>8/26/2020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E0774856-5F1D-4C82-A757-72D03DF397A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20EF86-2A8D-4EAF-84C5-7E2356FF0F24}" type="datetimeFigureOut">
              <a:rPr lang="en-US" smtClean="0"/>
              <a:pPr/>
              <a:t>8/26/2020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20EF86-2A8D-4EAF-84C5-7E2356FF0F24}" type="datetimeFigureOut">
              <a:rPr lang="en-US" smtClean="0"/>
              <a:pPr/>
              <a:t>8/26/2020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20EF86-2A8D-4EAF-84C5-7E2356FF0F24}" type="datetimeFigureOut">
              <a:rPr lang="en-US" smtClean="0"/>
              <a:pPr/>
              <a:t>8/26/2020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20EF86-2A8D-4EAF-84C5-7E2356FF0F24}" type="datetimeFigureOut">
              <a:rPr lang="en-US" smtClean="0"/>
              <a:pPr/>
              <a:t>8/26/2020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774856-5F1D-4C82-A757-72D03DF397A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20EF86-2A8D-4EAF-84C5-7E2356FF0F24}" type="datetimeFigureOut">
              <a:rPr lang="en-US" smtClean="0"/>
              <a:pPr/>
              <a:t>8/26/2020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20EF86-2A8D-4EAF-84C5-7E2356FF0F24}" type="datetimeFigureOut">
              <a:rPr lang="en-US" smtClean="0"/>
              <a:pPr/>
              <a:t>8/26/2020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20EF86-2A8D-4EAF-84C5-7E2356FF0F24}" type="datetimeFigureOut">
              <a:rPr lang="en-US" smtClean="0"/>
              <a:pPr/>
              <a:t>8/26/2020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20EF86-2A8D-4EAF-84C5-7E2356FF0F24}" type="datetimeFigureOut">
              <a:rPr lang="en-US" smtClean="0"/>
              <a:pPr/>
              <a:t>8/26/2020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20EF86-2A8D-4EAF-84C5-7E2356FF0F24}" type="datetimeFigureOut">
              <a:rPr lang="en-US" smtClean="0"/>
              <a:pPr/>
              <a:t>8/26/2020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20EF86-2A8D-4EAF-84C5-7E2356FF0F24}" type="datetimeFigureOut">
              <a:rPr lang="en-US" smtClean="0"/>
              <a:pPr/>
              <a:t>8/26/2020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E0774856-5F1D-4C82-A757-72D03DF397A7}"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20EF86-2A8D-4EAF-84C5-7E2356FF0F24}" type="datetimeFigureOut">
              <a:rPr lang="en-US" smtClean="0"/>
              <a:pPr/>
              <a:t>8/26/2020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774856-5F1D-4C82-A757-72D03DF397A7}"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ibf.esdsconnect.com/CSCNonreg/member/?Mtype=Tk0=&amp;ExId=OTk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357298"/>
            <a:ext cx="7772400" cy="3000396"/>
          </a:xfrm>
        </p:spPr>
        <p:txBody>
          <a:bodyPr>
            <a:normAutofit fontScale="90000"/>
          </a:bodyPr>
          <a:lstStyle/>
          <a:p>
            <a:pPr algn="ctr"/>
            <a:r>
              <a:rPr lang="en-IN" dirty="0" smtClean="0"/>
              <a:t> </a:t>
            </a:r>
            <a:r>
              <a:rPr lang="en-IN" sz="4900" dirty="0" smtClean="0"/>
              <a:t>Banking Correspondent/Facilitator exam </a:t>
            </a:r>
            <a:br>
              <a:rPr lang="en-IN" sz="4900" dirty="0" smtClean="0"/>
            </a:br>
            <a:r>
              <a:rPr lang="en-IN" sz="4900" dirty="0" smtClean="0"/>
              <a:t>Registration-Examination-Certification</a:t>
            </a:r>
            <a:endParaRPr lang="en-IN" sz="4900" dirty="0"/>
          </a:p>
        </p:txBody>
      </p:sp>
      <p:sp>
        <p:nvSpPr>
          <p:cNvPr id="3" name="Subtitle 2"/>
          <p:cNvSpPr>
            <a:spLocks noGrp="1"/>
          </p:cNvSpPr>
          <p:nvPr>
            <p:ph type="subTitle" idx="1"/>
          </p:nvPr>
        </p:nvSpPr>
        <p:spPr>
          <a:xfrm>
            <a:off x="714348" y="4643446"/>
            <a:ext cx="7854696" cy="1752600"/>
          </a:xfrm>
        </p:spPr>
        <p:txBody>
          <a:bodyPr>
            <a:normAutofit/>
          </a:bodyPr>
          <a:lstStyle/>
          <a:p>
            <a:r>
              <a:rPr lang="en-IN" dirty="0" smtClean="0"/>
              <a:t>Prepared by – CSC e-Governance Service India Limited</a:t>
            </a:r>
          </a:p>
          <a:p>
            <a:r>
              <a:rPr lang="en-IN" dirty="0" smtClean="0"/>
              <a:t>Version: 1.0</a:t>
            </a:r>
          </a:p>
          <a:p>
            <a:r>
              <a:rPr lang="en-IN" dirty="0" smtClean="0"/>
              <a:t>Date:30-05-2019</a:t>
            </a:r>
            <a:endParaRPr lang="en-IN" dirty="0"/>
          </a:p>
        </p:txBody>
      </p:sp>
      <p:sp>
        <p:nvSpPr>
          <p:cNvPr id="23556" name="AutoShape 4" descr="Image result for csc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8" name="Picture 6" descr="CSC E-Governance Services India Limited"/>
          <p:cNvPicPr>
            <a:picLocks noChangeAspect="1" noChangeArrowheads="1"/>
          </p:cNvPicPr>
          <p:nvPr/>
        </p:nvPicPr>
        <p:blipFill>
          <a:blip r:embed="rId2"/>
          <a:srcRect/>
          <a:stretch>
            <a:fillRect/>
          </a:stretch>
        </p:blipFill>
        <p:spPr bwMode="auto">
          <a:xfrm>
            <a:off x="6929454" y="142852"/>
            <a:ext cx="2214546" cy="571501"/>
          </a:xfrm>
          <a:prstGeom prst="rect">
            <a:avLst/>
          </a:prstGeom>
          <a:noFill/>
        </p:spPr>
      </p:pic>
      <p:sp>
        <p:nvSpPr>
          <p:cNvPr id="23560" name="AutoShape 8" descr="Image result for iib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3562" name="AutoShape 10" descr="Image result for IIBF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00948" cy="1154098"/>
          </a:xfrm>
        </p:spPr>
        <p:txBody>
          <a:bodyPr>
            <a:normAutofit/>
          </a:bodyPr>
          <a:lstStyle/>
          <a:p>
            <a:r>
              <a:rPr lang="en-IN" sz="3200" dirty="0" smtClean="0"/>
              <a:t>Select exam centre, Venue, date and time </a:t>
            </a:r>
            <a:endParaRPr lang="en-IN" sz="3200" dirty="0"/>
          </a:p>
        </p:txBody>
      </p:sp>
      <p:pic>
        <p:nvPicPr>
          <p:cNvPr id="5122" name="Picture 2"/>
          <p:cNvPicPr>
            <a:picLocks noGrp="1" noChangeAspect="1" noChangeArrowheads="1"/>
          </p:cNvPicPr>
          <p:nvPr>
            <p:ph idx="1"/>
          </p:nvPr>
        </p:nvPicPr>
        <p:blipFill>
          <a:blip r:embed="rId2"/>
          <a:stretch>
            <a:fillRect/>
          </a:stretch>
        </p:blipFill>
        <p:spPr bwMode="auto">
          <a:xfrm>
            <a:off x="668373" y="1935163"/>
            <a:ext cx="7807254" cy="4389437"/>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642918"/>
            <a:ext cx="6900882" cy="939784"/>
          </a:xfrm>
        </p:spPr>
        <p:txBody>
          <a:bodyPr>
            <a:noAutofit/>
          </a:bodyPr>
          <a:lstStyle/>
          <a:p>
            <a:r>
              <a:rPr lang="en-IN" sz="3200" dirty="0" smtClean="0"/>
              <a:t>Read instructions and provide security code and proceed for payment</a:t>
            </a:r>
            <a:endParaRPr lang="en-IN" sz="3200" dirty="0"/>
          </a:p>
        </p:txBody>
      </p:sp>
      <p:pic>
        <p:nvPicPr>
          <p:cNvPr id="6146" name="Picture 2"/>
          <p:cNvPicPr>
            <a:picLocks noGrp="1" noChangeAspect="1" noChangeArrowheads="1"/>
          </p:cNvPicPr>
          <p:nvPr>
            <p:ph idx="1"/>
          </p:nvPr>
        </p:nvPicPr>
        <p:blipFill>
          <a:blip r:embed="rId2"/>
          <a:stretch>
            <a:fillRect/>
          </a:stretch>
        </p:blipFill>
        <p:spPr bwMode="auto">
          <a:xfrm>
            <a:off x="668373" y="1935163"/>
            <a:ext cx="7807254" cy="4389437"/>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04" y="642918"/>
            <a:ext cx="8229600" cy="1143000"/>
          </a:xfrm>
        </p:spPr>
        <p:txBody>
          <a:bodyPr>
            <a:normAutofit/>
          </a:bodyPr>
          <a:lstStyle/>
          <a:p>
            <a:r>
              <a:rPr lang="en-IN" sz="4000" dirty="0" smtClean="0"/>
              <a:t>Payment through CSC wallet</a:t>
            </a:r>
            <a:endParaRPr lang="en-IN" sz="4000" dirty="0"/>
          </a:p>
        </p:txBody>
      </p:sp>
      <p:pic>
        <p:nvPicPr>
          <p:cNvPr id="1026" name="Picture 2"/>
          <p:cNvPicPr>
            <a:picLocks noGrp="1" noChangeAspect="1" noChangeArrowheads="1"/>
          </p:cNvPicPr>
          <p:nvPr>
            <p:ph idx="1"/>
          </p:nvPr>
        </p:nvPicPr>
        <p:blipFill>
          <a:blip r:embed="rId2"/>
          <a:stretch>
            <a:fillRect/>
          </a:stretch>
        </p:blipFill>
        <p:spPr bwMode="auto">
          <a:xfrm>
            <a:off x="668373" y="1935163"/>
            <a:ext cx="7807254" cy="4389437"/>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dirty="0" err="1" smtClean="0"/>
              <a:t>MoU</a:t>
            </a:r>
            <a:r>
              <a:rPr lang="en-IN" sz="3200" dirty="0" smtClean="0"/>
              <a:t> Between IIBF and CSC e-Governance Service India Limited</a:t>
            </a:r>
            <a:endParaRPr lang="en-US" sz="3200" dirty="0"/>
          </a:p>
        </p:txBody>
      </p:sp>
      <p:sp>
        <p:nvSpPr>
          <p:cNvPr id="3" name="Content Placeholder 2"/>
          <p:cNvSpPr>
            <a:spLocks noGrp="1"/>
          </p:cNvSpPr>
          <p:nvPr>
            <p:ph idx="1"/>
          </p:nvPr>
        </p:nvSpPr>
        <p:spPr/>
        <p:txBody>
          <a:bodyPr>
            <a:normAutofit/>
          </a:bodyPr>
          <a:lstStyle/>
          <a:p>
            <a:r>
              <a:rPr lang="en-IN" dirty="0" smtClean="0"/>
              <a:t>A </a:t>
            </a:r>
            <a:r>
              <a:rPr lang="en-IN" dirty="0" err="1" smtClean="0"/>
              <a:t>MoU</a:t>
            </a:r>
            <a:r>
              <a:rPr lang="en-IN" dirty="0" smtClean="0"/>
              <a:t> with IIBF for conducting examination under Banking Correspondents Course has been signed dated 26</a:t>
            </a:r>
            <a:r>
              <a:rPr lang="en-IN" baseline="30000" dirty="0" smtClean="0"/>
              <a:t>th</a:t>
            </a:r>
            <a:r>
              <a:rPr lang="en-IN" dirty="0" smtClean="0"/>
              <a:t> April 2019. </a:t>
            </a:r>
            <a:endParaRPr lang="en-US" dirty="0" smtClean="0"/>
          </a:p>
          <a:p>
            <a:r>
              <a:rPr lang="en-IN" dirty="0" smtClean="0"/>
              <a:t>As per the agreement, CSC VLEs can be enrolled and can enrol others for the BC examination for which the examination fee will be paid using CSC wallet. The fee is decided by IIBF</a:t>
            </a:r>
            <a:endParaRPr lang="en-US" dirty="0" smtClean="0"/>
          </a:p>
          <a:p>
            <a:pPr lvl="0"/>
            <a:r>
              <a:rPr lang="en-IN" dirty="0" smtClean="0"/>
              <a:t>CSC VLEs can charge facilitation charges of 30 Rs. (Exclusive GST) for filing the registration form. </a:t>
            </a:r>
            <a:endParaRPr lang="en-US" dirty="0" smtClean="0"/>
          </a:p>
          <a:p>
            <a:r>
              <a:rPr lang="en-IN" dirty="0" smtClean="0"/>
              <a:t>CSCSPV will be paid 175 Rs +GST for conducting exam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428604"/>
            <a:ext cx="8229600" cy="1143000"/>
          </a:xfrm>
        </p:spPr>
        <p:txBody>
          <a:bodyPr>
            <a:normAutofit/>
          </a:bodyPr>
          <a:lstStyle/>
          <a:p>
            <a:r>
              <a:rPr lang="en-IN" sz="3200" dirty="0" smtClean="0"/>
              <a:t>BC/F exam through CSC</a:t>
            </a:r>
            <a:endParaRPr lang="en-IN" sz="3200" dirty="0"/>
          </a:p>
        </p:txBody>
      </p:sp>
      <p:sp>
        <p:nvSpPr>
          <p:cNvPr id="3" name="Content Placeholder 2"/>
          <p:cNvSpPr>
            <a:spLocks noGrp="1"/>
          </p:cNvSpPr>
          <p:nvPr>
            <p:ph idx="1"/>
          </p:nvPr>
        </p:nvSpPr>
        <p:spPr/>
        <p:txBody>
          <a:bodyPr>
            <a:normAutofit fontScale="92500"/>
          </a:bodyPr>
          <a:lstStyle/>
          <a:p>
            <a:r>
              <a:rPr lang="en-IN" dirty="0" smtClean="0"/>
              <a:t>Objective: To appear for BC/BF exam</a:t>
            </a:r>
          </a:p>
          <a:p>
            <a:r>
              <a:rPr lang="en-IN" dirty="0" smtClean="0"/>
              <a:t>Who can attempt/apply: Any one interested to become Banking correspondent or want to impart banking services. </a:t>
            </a:r>
          </a:p>
          <a:p>
            <a:r>
              <a:rPr lang="en-IN" dirty="0" smtClean="0"/>
              <a:t>What is fee: 800+ GST for attempt number 1</a:t>
            </a:r>
            <a:r>
              <a:rPr lang="en-IN" baseline="30000" dirty="0" smtClean="0"/>
              <a:t>st</a:t>
            </a:r>
            <a:r>
              <a:rPr lang="en-IN" dirty="0" smtClean="0"/>
              <a:t>, 3</a:t>
            </a:r>
            <a:r>
              <a:rPr lang="en-IN" baseline="30000" dirty="0" smtClean="0"/>
              <a:t>rd</a:t>
            </a:r>
            <a:r>
              <a:rPr lang="en-IN" dirty="0" smtClean="0"/>
              <a:t> ,5</a:t>
            </a:r>
            <a:r>
              <a:rPr lang="en-IN" baseline="30000" dirty="0" smtClean="0"/>
              <a:t>th</a:t>
            </a:r>
            <a:r>
              <a:rPr lang="en-IN" dirty="0" smtClean="0"/>
              <a:t> and on; 400+GST for attempt number 2</a:t>
            </a:r>
            <a:r>
              <a:rPr lang="en-IN" baseline="30000" dirty="0" smtClean="0"/>
              <a:t>nd</a:t>
            </a:r>
            <a:r>
              <a:rPr lang="en-IN" dirty="0" smtClean="0"/>
              <a:t> , 4</a:t>
            </a:r>
            <a:r>
              <a:rPr lang="en-IN" baseline="30000" dirty="0" smtClean="0"/>
              <a:t>th</a:t>
            </a:r>
            <a:r>
              <a:rPr lang="en-IN" dirty="0" smtClean="0"/>
              <a:t> , 6</a:t>
            </a:r>
            <a:r>
              <a:rPr lang="en-IN" baseline="30000" dirty="0" smtClean="0"/>
              <a:t>th</a:t>
            </a:r>
            <a:r>
              <a:rPr lang="en-IN" dirty="0" smtClean="0"/>
              <a:t> and so on</a:t>
            </a:r>
          </a:p>
          <a:p>
            <a:r>
              <a:rPr lang="en-IN" dirty="0" smtClean="0"/>
              <a:t>How many attempts, one can take: Multiple times until get passed  by paying fees.</a:t>
            </a:r>
          </a:p>
          <a:p>
            <a:r>
              <a:rPr lang="en-IN" dirty="0" smtClean="0"/>
              <a:t>Who is certifying Agency : IIBF</a:t>
            </a:r>
          </a:p>
          <a:p>
            <a:r>
              <a:rPr lang="en-IN" dirty="0" smtClean="0"/>
              <a:t>What is benefits for  applying through CSCs: Exam venue will be nearby to you and as per your conveyance </a:t>
            </a:r>
          </a:p>
          <a:p>
            <a:endParaRPr lang="en-IN"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to Register </a:t>
            </a:r>
            <a:endParaRPr lang="en-IN" dirty="0"/>
          </a:p>
        </p:txBody>
      </p:sp>
      <p:sp>
        <p:nvSpPr>
          <p:cNvPr id="3" name="Content Placeholder 2"/>
          <p:cNvSpPr>
            <a:spLocks noGrp="1"/>
          </p:cNvSpPr>
          <p:nvPr>
            <p:ph idx="1"/>
          </p:nvPr>
        </p:nvSpPr>
        <p:spPr/>
        <p:txBody>
          <a:bodyPr/>
          <a:lstStyle/>
          <a:p>
            <a:r>
              <a:rPr lang="en-IN" dirty="0" smtClean="0"/>
              <a:t>Visit to Digital </a:t>
            </a:r>
            <a:r>
              <a:rPr lang="en-IN" dirty="0" err="1"/>
              <a:t>S</a:t>
            </a:r>
            <a:r>
              <a:rPr lang="en-IN" dirty="0" err="1" smtClean="0"/>
              <a:t>eva</a:t>
            </a:r>
            <a:r>
              <a:rPr lang="en-IN" dirty="0" smtClean="0"/>
              <a:t> Portal and Click on Service “BC/F certification” (Examination Fee)</a:t>
            </a:r>
          </a:p>
          <a:p>
            <a:r>
              <a:rPr lang="en-IN" dirty="0" smtClean="0"/>
              <a:t>CSC’s Exam Centre List is available at </a:t>
            </a:r>
          </a:p>
          <a:p>
            <a:r>
              <a:rPr lang="en-IN" dirty="0" smtClean="0">
                <a:hlinkClick r:id="rId2"/>
              </a:rPr>
              <a:t>https://iibf.esdsconnect.com/CSCNonreg/member/?Mtype=Tk0=&amp;ExId=OTkx</a:t>
            </a:r>
            <a:r>
              <a:rPr lang="en-IN" dirty="0" smtClean="0"/>
              <a:t>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28604"/>
            <a:ext cx="8229600" cy="1143000"/>
          </a:xfrm>
        </p:spPr>
        <p:txBody>
          <a:bodyPr>
            <a:normAutofit/>
          </a:bodyPr>
          <a:lstStyle/>
          <a:p>
            <a:r>
              <a:rPr lang="en-IN" sz="3200" dirty="0" smtClean="0"/>
              <a:t>Service at Digital </a:t>
            </a:r>
            <a:r>
              <a:rPr lang="en-IN" sz="3200" dirty="0" err="1" smtClean="0"/>
              <a:t>Seva</a:t>
            </a:r>
            <a:r>
              <a:rPr lang="en-IN" sz="3200" dirty="0" smtClean="0"/>
              <a:t> Portal</a:t>
            </a:r>
            <a:endParaRPr lang="en-IN" sz="3200" dirty="0"/>
          </a:p>
        </p:txBody>
      </p:sp>
      <p:pic>
        <p:nvPicPr>
          <p:cNvPr id="2050" name="Picture 2"/>
          <p:cNvPicPr>
            <a:picLocks noGrp="1" noChangeAspect="1" noChangeArrowheads="1"/>
          </p:cNvPicPr>
          <p:nvPr>
            <p:ph idx="1"/>
          </p:nvPr>
        </p:nvPicPr>
        <p:blipFill>
          <a:blip r:embed="rId2"/>
          <a:stretch>
            <a:fillRect/>
          </a:stretch>
        </p:blipFill>
        <p:spPr bwMode="auto">
          <a:xfrm>
            <a:off x="668373" y="1935163"/>
            <a:ext cx="7807254" cy="4389437"/>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4546" y="714356"/>
            <a:ext cx="3900486" cy="868346"/>
          </a:xfrm>
        </p:spPr>
        <p:txBody>
          <a:bodyPr>
            <a:normAutofit/>
          </a:bodyPr>
          <a:lstStyle/>
          <a:p>
            <a:r>
              <a:rPr lang="en-IN" sz="3200" dirty="0" smtClean="0"/>
              <a:t>Provide Basic Details</a:t>
            </a:r>
            <a:endParaRPr lang="en-IN" sz="3200" dirty="0"/>
          </a:p>
        </p:txBody>
      </p:sp>
      <p:pic>
        <p:nvPicPr>
          <p:cNvPr id="1026" name="Picture 2"/>
          <p:cNvPicPr>
            <a:picLocks noGrp="1" noChangeAspect="1" noChangeArrowheads="1"/>
          </p:cNvPicPr>
          <p:nvPr>
            <p:ph idx="1"/>
          </p:nvPr>
        </p:nvPicPr>
        <p:blipFill>
          <a:blip r:embed="rId2"/>
          <a:stretch>
            <a:fillRect/>
          </a:stretch>
        </p:blipFill>
        <p:spPr bwMode="auto">
          <a:xfrm>
            <a:off x="668373" y="1935163"/>
            <a:ext cx="7807254" cy="4389437"/>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428604"/>
            <a:ext cx="5472122" cy="1082660"/>
          </a:xfrm>
        </p:spPr>
        <p:txBody>
          <a:bodyPr>
            <a:normAutofit/>
          </a:bodyPr>
          <a:lstStyle/>
          <a:p>
            <a:r>
              <a:rPr lang="en-IN" sz="3200" dirty="0" smtClean="0"/>
              <a:t>Provide Contact Details</a:t>
            </a:r>
            <a:endParaRPr lang="en-IN" sz="3200" dirty="0"/>
          </a:p>
        </p:txBody>
      </p:sp>
      <p:pic>
        <p:nvPicPr>
          <p:cNvPr id="2050" name="Picture 2"/>
          <p:cNvPicPr>
            <a:picLocks noGrp="1" noChangeAspect="1" noChangeArrowheads="1"/>
          </p:cNvPicPr>
          <p:nvPr>
            <p:ph idx="1"/>
          </p:nvPr>
        </p:nvPicPr>
        <p:blipFill>
          <a:blip r:embed="rId2"/>
          <a:stretch>
            <a:fillRect/>
          </a:stretch>
        </p:blipFill>
        <p:spPr bwMode="auto">
          <a:xfrm>
            <a:off x="668373" y="1935163"/>
            <a:ext cx="7807254" cy="4389437"/>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480" y="785794"/>
            <a:ext cx="5329246" cy="560406"/>
          </a:xfrm>
        </p:spPr>
        <p:txBody>
          <a:bodyPr>
            <a:noAutofit/>
          </a:bodyPr>
          <a:lstStyle/>
          <a:p>
            <a:r>
              <a:rPr lang="en-IN" sz="3200" dirty="0" smtClean="0"/>
              <a:t>Upload Photo, Signature etc</a:t>
            </a:r>
            <a:endParaRPr lang="en-IN" sz="3200" dirty="0"/>
          </a:p>
        </p:txBody>
      </p:sp>
      <p:pic>
        <p:nvPicPr>
          <p:cNvPr id="3074" name="Picture 2"/>
          <p:cNvPicPr>
            <a:picLocks noGrp="1" noChangeAspect="1" noChangeArrowheads="1"/>
          </p:cNvPicPr>
          <p:nvPr>
            <p:ph idx="1"/>
          </p:nvPr>
        </p:nvPicPr>
        <p:blipFill>
          <a:blip r:embed="rId2"/>
          <a:stretch>
            <a:fillRect/>
          </a:stretch>
        </p:blipFill>
        <p:spPr bwMode="auto">
          <a:xfrm>
            <a:off x="668373" y="1935163"/>
            <a:ext cx="7807254" cy="4389437"/>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00042"/>
            <a:ext cx="8229600" cy="1143000"/>
          </a:xfrm>
        </p:spPr>
        <p:txBody>
          <a:bodyPr>
            <a:normAutofit/>
          </a:bodyPr>
          <a:lstStyle/>
          <a:p>
            <a:r>
              <a:rPr lang="en-IN" sz="3200" dirty="0" smtClean="0"/>
              <a:t>Upload Proof Document </a:t>
            </a:r>
            <a:endParaRPr lang="en-IN" sz="3200" dirty="0"/>
          </a:p>
        </p:txBody>
      </p:sp>
      <p:pic>
        <p:nvPicPr>
          <p:cNvPr id="4098" name="Picture 2"/>
          <p:cNvPicPr>
            <a:picLocks noGrp="1" noChangeAspect="1" noChangeArrowheads="1"/>
          </p:cNvPicPr>
          <p:nvPr>
            <p:ph idx="1"/>
          </p:nvPr>
        </p:nvPicPr>
        <p:blipFill>
          <a:blip r:embed="rId2"/>
          <a:stretch>
            <a:fillRect/>
          </a:stretch>
        </p:blipFill>
        <p:spPr bwMode="auto">
          <a:xfrm>
            <a:off x="668373" y="1935163"/>
            <a:ext cx="7807254" cy="4389437"/>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290</Words>
  <Application>Microsoft Office PowerPoint</Application>
  <PresentationFormat>On-screen Show (4:3)</PresentationFormat>
  <Paragraphs>29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 Banking Correspondent/Facilitator exam  Registration-Examination-Certification</vt:lpstr>
      <vt:lpstr>MoU Between IIBF and CSC e-Governance Service India Limited</vt:lpstr>
      <vt:lpstr>BC/F exam through CSC</vt:lpstr>
      <vt:lpstr>How to Register </vt:lpstr>
      <vt:lpstr>Service at Digital Seva Portal</vt:lpstr>
      <vt:lpstr>Provide Basic Details</vt:lpstr>
      <vt:lpstr>Provide Contact Details</vt:lpstr>
      <vt:lpstr>Upload Photo, Signature etc</vt:lpstr>
      <vt:lpstr>Upload Proof Document </vt:lpstr>
      <vt:lpstr>Select exam centre, Venue, date and time </vt:lpstr>
      <vt:lpstr>Read instructions and provide security code and proceed for payment</vt:lpstr>
      <vt:lpstr>Payment through CSC wallet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Banking Correspondent/Facilitator exam  Registration-Examination-Certification</dc:title>
  <dc:creator>CSCSPV204</dc:creator>
  <cp:lastModifiedBy>CSCSPV204</cp:lastModifiedBy>
  <cp:revision>1</cp:revision>
  <dcterms:created xsi:type="dcterms:W3CDTF">2020-08-26T05:18:20Z</dcterms:created>
  <dcterms:modified xsi:type="dcterms:W3CDTF">2020-08-26T05:19:31Z</dcterms:modified>
</cp:coreProperties>
</file>