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FED79-39CC-430F-BBC7-916DEA563F13}" type="datetimeFigureOut">
              <a:rPr lang="en-IN" smtClean="0"/>
              <a:pPr/>
              <a:t>30-07-2020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A18E2-5C7C-43CC-9C8E-F5B9908338D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 smtClean="0">
                <a:solidFill>
                  <a:prstClr val="black"/>
                </a:solidFill>
              </a:rPr>
              <a:pPr/>
              <a:t>5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98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13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60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12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809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34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68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8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8" y="2943368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68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7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7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7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93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80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2" y="4781091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9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609614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14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7/30/2020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3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76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70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9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7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3" y="3051025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6" y="3051025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9" y="609613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7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7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8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632865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9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7/30/2020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7" y="5883288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5" y="5883288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708920"/>
            <a:ext cx="3384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Course Details</a:t>
            </a:r>
            <a:endParaRPr lang="en-IN" sz="4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-171400"/>
            <a:ext cx="8208912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IN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Key Features 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IN" sz="16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VLE </a:t>
            </a: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will assist the student to fill the online application form and pay the application form fee </a:t>
            </a:r>
            <a:r>
              <a:rPr lang="en-IN" sz="16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through </a:t>
            </a: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CSC wallet.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VLE will provide a print-out of the filled application form to the student.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VLE shall verify the applicable documents against the originals and attest the same as true copies.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VLE shall stamp the application form with their seal and handover to the student for further dispatch to SCDL, </a:t>
            </a:r>
            <a:r>
              <a:rPr lang="en-IN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Pune</a:t>
            </a: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VLE shall be bound by all the rules, regulations, notifications, orders, circulars issued by SCDL and CSC Academy from time to time.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SCDL Highlights (Symbiosis Centre for Distance Learning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Affordable Fees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e-learning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Daily Classes via Internet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Regular Online Faculty Chat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Online Assignments &amp; On Demand Exam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Exams across 365 days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Excellent Student Services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Placements &amp; Career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Counselling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Excellent Industry Recognition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116998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Active Alumni Association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1691979" cy="4912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55605AE-65E6-49C3-8F6E-0E35DF8D91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188641"/>
            <a:ext cx="1368152" cy="38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762000" y="177800"/>
            <a:ext cx="5791200" cy="163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 Offered by Symbiosis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21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IN" sz="15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</a:t>
            </a:r>
            <a:r>
              <a:rPr lang="en-IN" sz="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IN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IN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IN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12792"/>
            <a:ext cx="9144000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 anchor="ctr">
            <a:spAutoFit/>
          </a:bodyPr>
          <a:lstStyle/>
          <a:p>
            <a:pPr lvl="2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Graduate Diploma - 2 Years</a:t>
            </a: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4341" y="2264833"/>
            <a:ext cx="3038475" cy="29569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Business Administration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Specializations in: Marketing, Finance, HR,  Operations, CRM, Management Accounting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IN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00" y="2698750"/>
            <a:ext cx="2794000" cy="289348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International Business (PGDIB)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99200" y="3530602"/>
            <a:ext cx="2636838" cy="28934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Banking and Finance(PGDBF)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IN" sz="16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905011" y="177818"/>
            <a:ext cx="439737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 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0" y="1166173"/>
            <a:ext cx="647700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Graduate Diploma – 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 Years</a:t>
            </a: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03388" y="2647968"/>
            <a:ext cx="5745162" cy="36406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just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Project Management (PGDPM</a:t>
            </a:r>
            <a:r>
              <a:rPr lang="en-US" sz="1400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                               </a:t>
            </a:r>
            <a:r>
              <a:rPr lang="en-US" sz="1400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  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3388" y="3098818"/>
            <a:ext cx="5745162" cy="36195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Supply Chain Management (PGDSCM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3388" y="3539068"/>
            <a:ext cx="5745162" cy="3619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Media and Event Management(PGDMEM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03399" y="3972987"/>
            <a:ext cx="5737225" cy="36194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Business and Corporate Laws (PGDBCL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03388" y="1782237"/>
            <a:ext cx="5745162" cy="3619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Human Resource 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Management(PGDHRM)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03388" y="2222517"/>
            <a:ext cx="5745162" cy="3640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Resource Management(PGDHRM</a:t>
            </a:r>
            <a:r>
              <a:rPr lang="en-US" sz="14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Rectangle 20"/>
          <p:cNvSpPr>
            <a:spLocks noChangeArrowheads="1"/>
          </p:cNvSpPr>
          <p:nvPr/>
        </p:nvSpPr>
        <p:spPr bwMode="auto">
          <a:xfrm>
            <a:off x="1703402" y="4334934"/>
            <a:ext cx="295388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And many more courses are available </a:t>
            </a:r>
            <a:endParaRPr lang="en-IN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"/>
          <p:cNvSpPr>
            <a:spLocks noChangeArrowheads="1"/>
          </p:cNvSpPr>
          <p:nvPr/>
        </p:nvSpPr>
        <p:spPr bwMode="auto">
          <a:xfrm>
            <a:off x="-50066" y="5044477"/>
            <a:ext cx="393235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pPr lvl="3"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Diploma Courses – 1 Year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98618" y="5624000"/>
            <a:ext cx="5534025" cy="36194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Diploma in Taxation Laws (DTL</a:t>
            </a:r>
            <a:r>
              <a:rPr lang="en-US" sz="1400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)</a:t>
            </a:r>
            <a:endParaRPr lang="en-IN" sz="14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2151074" y="264590"/>
            <a:ext cx="4395787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MANAGEMENT 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0" y="1059490"/>
            <a:ext cx="6477000" cy="5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lvl="3" indent="-342900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Graduate Certificate - One Year Course </a:t>
            </a: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</a:pPr>
            <a:endParaRPr lang="en-US" b="1" u="sng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3316" name="Rectangle 20"/>
          <p:cNvSpPr>
            <a:spLocks noChangeArrowheads="1"/>
          </p:cNvSpPr>
          <p:nvPr/>
        </p:nvSpPr>
        <p:spPr bwMode="auto">
          <a:xfrm>
            <a:off x="1703388" y="3431119"/>
            <a:ext cx="326974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Many more courses are available </a:t>
            </a:r>
            <a:endParaRPr lang="en-IN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485775" y="4158166"/>
            <a:ext cx="386873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lvl="1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Certificate Programs – 6 month</a:t>
            </a:r>
          </a:p>
        </p:txBody>
      </p:sp>
      <p:sp>
        <p:nvSpPr>
          <p:cNvPr id="15" name="Oval 14"/>
          <p:cNvSpPr/>
          <p:nvPr/>
        </p:nvSpPr>
        <p:spPr>
          <a:xfrm>
            <a:off x="1217618" y="1498616"/>
            <a:ext cx="2306637" cy="17801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Entrepreneurship Development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 smtClean="0">
                <a:solidFill>
                  <a:prstClr val="white"/>
                </a:solidFill>
                <a:ea typeface="Times New Roman"/>
              </a:rPr>
              <a:t> </a:t>
            </a:r>
            <a:endParaRPr lang="en-IN" sz="1500" b="1" dirty="0">
              <a:solidFill>
                <a:prstClr val="white"/>
              </a:solidFill>
              <a:ea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41800" y="1498616"/>
            <a:ext cx="2305050" cy="19325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Cyber Laws (PGCCL)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96951" y="4684202"/>
            <a:ext cx="2306638" cy="178223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Single Courses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004050" y="3933056"/>
            <a:ext cx="3324225" cy="273630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b"/>
          <a:lstStyle/>
          <a:p>
            <a:pPr marL="257175" indent="-257175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IN" sz="1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Cloud Computing Management</a:t>
            </a:r>
          </a:p>
          <a:p>
            <a:pPr marL="257175" indent="-257175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IN" sz="1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Cyber Law in Corporate Practice</a:t>
            </a:r>
          </a:p>
          <a:p>
            <a:pPr marL="257175" indent="-257175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IN" sz="1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Financial Management</a:t>
            </a:r>
          </a:p>
          <a:p>
            <a:pPr marL="257175" indent="-257175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IN" sz="1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Human Resource Management</a:t>
            </a:r>
          </a:p>
          <a:p>
            <a:pPr marL="257175" indent="-257175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Development and Training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3352805" y="5562618"/>
            <a:ext cx="1655763" cy="15663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151074" y="264585"/>
            <a:ext cx="4395787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INFORMATION TECHNOLOGY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21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0" y="927628"/>
            <a:ext cx="64770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marL="1485900" lvl="3" indent="-342900"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 Post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Graduate Diploma</a:t>
            </a:r>
          </a:p>
          <a:p>
            <a:pPr lvl="3" indent="-342900"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2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Years                                                 </a:t>
            </a: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</a:pPr>
            <a:endParaRPr lang="en-US" b="1" u="sng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4340" name="Rectangle 20"/>
          <p:cNvSpPr>
            <a:spLocks noChangeArrowheads="1"/>
          </p:cNvSpPr>
          <p:nvPr/>
        </p:nvSpPr>
        <p:spPr bwMode="auto">
          <a:xfrm>
            <a:off x="1703397" y="3431119"/>
            <a:ext cx="401032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   Many more courses are available </a:t>
            </a:r>
            <a:endParaRPr lang="en-IN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-555625" y="4170418"/>
            <a:ext cx="9809163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lvl="3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Graduate Certificate                        		</a:t>
            </a:r>
            <a:r>
              <a:rPr lang="en-US" b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Certificate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Course 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                     	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One Year                                                                            2 Months  </a:t>
            </a:r>
          </a:p>
        </p:txBody>
      </p:sp>
      <p:sp>
        <p:nvSpPr>
          <p:cNvPr id="15" name="Oval 14"/>
          <p:cNvSpPr/>
          <p:nvPr/>
        </p:nvSpPr>
        <p:spPr>
          <a:xfrm>
            <a:off x="1217618" y="1498616"/>
            <a:ext cx="2306637" cy="17801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IT Management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endParaRPr lang="en-IN" sz="15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41800" y="1498616"/>
            <a:ext cx="2305050" cy="19325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Data Science and Statistics (PGDDSS)</a:t>
            </a: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59632" y="4869160"/>
            <a:ext cx="2306637" cy="17801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Digital Marketing (PGCDM)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64088" y="4941168"/>
            <a:ext cx="2276550" cy="16760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marL="714375" lvl="1" indent="-257175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714375" lvl="1" indent="-257175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Block </a:t>
            </a: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chain</a:t>
            </a: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714375" lvl="1" indent="-257175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Technology</a:t>
            </a: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151074" y="264601"/>
            <a:ext cx="4395787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C. EDUCATION, HUMANITIES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IN" sz="21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683568" y="692696"/>
            <a:ext cx="6477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lvl="3" indent="-342900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Graduate Diploma</a:t>
            </a:r>
          </a:p>
          <a:p>
            <a:pPr lvl="3" indent="-342900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</a:t>
            </a:r>
            <a:endParaRPr lang="en-US" sz="1600" b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3" indent="-342900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 Years                                                                   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One Year</a:t>
            </a: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028700" lvl="2" indent="-342900" defTabSz="685800" fontAlgn="base">
              <a:spcBef>
                <a:spcPct val="0"/>
              </a:spcBef>
              <a:spcAft>
                <a:spcPct val="0"/>
              </a:spcAft>
            </a:pPr>
            <a:endParaRPr lang="en-US" sz="1600" b="1" u="sng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4" name="Rectangle 20"/>
          <p:cNvSpPr>
            <a:spLocks noChangeArrowheads="1"/>
          </p:cNvSpPr>
          <p:nvPr/>
        </p:nvSpPr>
        <p:spPr bwMode="auto">
          <a:xfrm>
            <a:off x="1703397" y="3431119"/>
            <a:ext cx="416742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Many more courses are available </a:t>
            </a:r>
            <a:endParaRPr lang="en-IN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401638" y="4142777"/>
            <a:ext cx="84074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lvl="1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Diploma Courses - One Year</a:t>
            </a:r>
          </a:p>
        </p:txBody>
      </p:sp>
      <p:sp>
        <p:nvSpPr>
          <p:cNvPr id="15" name="Oval 14"/>
          <p:cNvSpPr/>
          <p:nvPr/>
        </p:nvSpPr>
        <p:spPr>
          <a:xfrm>
            <a:off x="1217618" y="1498616"/>
            <a:ext cx="2306637" cy="17801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Educational Administration (PGDEA)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prstClr val="white"/>
                </a:solidFill>
                <a:ea typeface="Times New Roman"/>
              </a:rPr>
              <a:t> </a:t>
            </a:r>
            <a:endParaRPr lang="en-IN" b="1" dirty="0">
              <a:solidFill>
                <a:prstClr val="white"/>
              </a:solidFill>
              <a:ea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41800" y="1498616"/>
            <a:ext cx="2305050" cy="19325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Pre-primary Teachers  (PGDDSS)</a:t>
            </a: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96951" y="4684202"/>
            <a:ext cx="2306638" cy="178223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Calibri" pitchFamily="34" charset="0"/>
                <a:ea typeface="Times New Roman"/>
                <a:cs typeface="Calibri" pitchFamily="34" charset="0"/>
              </a:rPr>
              <a:t>Creative Writing in English (DCWE)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178433" y="4684184"/>
            <a:ext cx="2460625" cy="189441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marL="257175" indent="-257175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ea typeface="Times New Roman"/>
              </a:rPr>
              <a:t>English Language Teaching (DELT</a:t>
            </a:r>
            <a:r>
              <a:rPr lang="en-IN" sz="1600" b="1" dirty="0" smtClean="0">
                <a:solidFill>
                  <a:prstClr val="white"/>
                </a:solidFill>
                <a:ea typeface="Times New Roman"/>
              </a:rPr>
              <a:t>)</a:t>
            </a:r>
            <a:endParaRPr lang="en-US" sz="1600" b="1" dirty="0">
              <a:solidFill>
                <a:prstClr val="white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1D1917-DB37-4A11-B198-5CC6FBC58A13}"/>
              </a:ext>
            </a:extLst>
          </p:cNvPr>
          <p:cNvSpPr txBox="1"/>
          <p:nvPr/>
        </p:nvSpPr>
        <p:spPr>
          <a:xfrm>
            <a:off x="683568" y="839943"/>
            <a:ext cx="6318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/>
            <a:r>
              <a:rPr lang="en-IN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Post Admission potential services by VLE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3393A9-D268-4C88-A1CE-E4F1DD097618}"/>
              </a:ext>
            </a:extLst>
          </p:cNvPr>
          <p:cNvSpPr txBox="1"/>
          <p:nvPr/>
        </p:nvSpPr>
        <p:spPr>
          <a:xfrm>
            <a:off x="827585" y="1484787"/>
            <a:ext cx="70732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After admission, students, not only admitted by the VLE but others also may like to avail various on-going services from the VLE over the duration of the course joined:</a:t>
            </a:r>
          </a:p>
          <a:p>
            <a:pPr defTabSz="457200"/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Attend online live weekly classes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Download and take print out of course reading material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Submission of online assignments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Online study books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Admit card print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457200"/>
            <a:r>
              <a:rPr lang="en-IN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Placements</a:t>
            </a:r>
          </a:p>
          <a:p>
            <a:pPr marL="342900" indent="-342900" defTabSz="4572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Programs offered by Symbiosis have a very high industry acceptance. In addition, Symbiosis Centre for Distance Learning is an education provider to leading global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corporates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such as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Airtel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Bajaj Finance Ltd.,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Bharti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Pvt. Ltd.,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Cipla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Cognizant,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Collabera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Eaton Technologies Pvt. Ltd., HCL,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Hindalco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Industries Ltd., IBM, Vodafone, </a:t>
            </a:r>
            <a:r>
              <a:rPr lang="en-US" sz="16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Wallmart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Wipro, TATA AIA etc and many more...</a:t>
            </a: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457200"/>
            <a:endParaRPr lang="en-IN" sz="24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I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2330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516</Words>
  <Application>Microsoft Office PowerPoint</Application>
  <PresentationFormat>On-screen Show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49</cp:revision>
  <dcterms:created xsi:type="dcterms:W3CDTF">2020-03-24T10:36:35Z</dcterms:created>
  <dcterms:modified xsi:type="dcterms:W3CDTF">2020-07-30T12:54:00Z</dcterms:modified>
</cp:coreProperties>
</file>