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5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FED79-39CC-430F-BBC7-916DEA563F13}" type="datetimeFigureOut">
              <a:rPr lang="en-IN" smtClean="0"/>
              <a:pPr/>
              <a:t>30-07-2020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A18E2-5C7C-43CC-9C8E-F5B9908338D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DA816-DFD2-4410-9EB6-9E4D8ADBB8AE}" type="slidenum">
              <a:rPr lang="en-IN" smtClean="0">
                <a:solidFill>
                  <a:prstClr val="black"/>
                </a:solidFill>
              </a:rPr>
              <a:pPr/>
              <a:t>5</a:t>
            </a:fld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98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13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60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12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809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defTabSz="457200"/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defTabSz="457200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34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68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8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8" y="2943368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68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7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7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7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93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80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2" y="4781091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9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1" y="609614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14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7/30/2020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931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9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76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70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3" y="618530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9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9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3" y="618530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7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3" y="3051025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6" y="3051025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9" y="609613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7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7" y="609600"/>
            <a:ext cx="4451227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8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632865"/>
            <a:ext cx="4451212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 cstate="print">
            <a:alphaModFix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3" y="618530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9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 defTabSz="457200"/>
              <a:t>7/30/2020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7" y="5883288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15" y="5883288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fld id="{6D22F896-40B5-4ADD-8801-0D06FADFA095}" type="slidenum">
              <a:rPr lang="en-US" dirty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1800" y="2708920"/>
            <a:ext cx="33843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Course Details</a:t>
            </a:r>
            <a:endParaRPr lang="en-IN" sz="4000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-171400"/>
            <a:ext cx="8208912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20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20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20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n-IN" sz="24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Key Features </a:t>
            </a: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IN" sz="16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VLE </a:t>
            </a:r>
            <a:r>
              <a:rPr lang="en-IN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will assist the student to fill the online application form and pay the application form fee </a:t>
            </a:r>
            <a:r>
              <a:rPr lang="en-IN" sz="16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through </a:t>
            </a:r>
            <a:r>
              <a:rPr lang="en-IN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CSC wallet.</a:t>
            </a: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IN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VLE will provide a print-out of the filled application form to the student.</a:t>
            </a: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IN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VLE shall verify the applicable documents against the originals and attest the same as true copies.</a:t>
            </a: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IN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The VLE shall stamp the application form with their seal and handover to the student for further dispatch to SCDL, </a:t>
            </a:r>
            <a:r>
              <a:rPr lang="en-IN" sz="160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Pune</a:t>
            </a:r>
            <a:r>
              <a:rPr lang="en-IN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IN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VLE shall be bound by all the rules, regulations, notifications, orders, circulars issued by SCDL and CSC Academy from time to time. 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IN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SCDL Highlights (Symbiosis Centre for Distance Learning</a:t>
            </a:r>
            <a:r>
              <a:rPr lang="en-US" sz="20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n-US" sz="20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1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Affordable Fees</a:t>
            </a: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e-learning</a:t>
            </a: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Daily Classes via Internet</a:t>
            </a: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Regular Online Faculty Chat</a:t>
            </a: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Online Assignments &amp; On Demand Exam</a:t>
            </a: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Exams across 365 days</a:t>
            </a: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Excellent Student Services</a:t>
            </a: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Placements &amp; Career </a:t>
            </a:r>
            <a:r>
              <a:rPr lang="en-US" sz="160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Counselling</a:t>
            </a: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Excellent Industry Recognition</a:t>
            </a:r>
          </a:p>
          <a:p>
            <a:pPr lvl="1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169988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Active Alumni Association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21A51B88-C5F3-4BF7-9ED0-7CDC5A93B8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1691979" cy="4912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55605AE-65E6-49C3-8F6E-0E35DF8D916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96336" y="188641"/>
            <a:ext cx="1368152" cy="387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/>
          <p:cNvSpPr txBox="1">
            <a:spLocks noChangeArrowheads="1"/>
          </p:cNvSpPr>
          <p:nvPr/>
        </p:nvSpPr>
        <p:spPr bwMode="auto">
          <a:xfrm>
            <a:off x="762000" y="177800"/>
            <a:ext cx="5791200" cy="163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IN" sz="21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Courses Offered by Symbiosis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IN" sz="21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IN" sz="1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IN" sz="15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MANAGEMENT</a:t>
            </a:r>
            <a:r>
              <a:rPr lang="en-IN" sz="1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IN" sz="1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IN" sz="1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IN" sz="1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412792"/>
            <a:ext cx="9144000" cy="168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 anchor="ctr">
            <a:spAutoFit/>
          </a:bodyPr>
          <a:lstStyle/>
          <a:p>
            <a:pPr lvl="2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Post Graduate Diploma - 2 Years</a:t>
            </a:r>
          </a:p>
          <a:p>
            <a:pPr marL="1028700" lvl="2" indent="-342900"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u="sng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1028700" lvl="2" indent="-342900"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u="sng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1028700" lvl="2" indent="-342900"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u="sng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1028700" lvl="2" indent="-342900"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1028700" lvl="2" indent="-342900"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14341" y="2264833"/>
            <a:ext cx="3038475" cy="295698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4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Business Administration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Specializations in: Marketing, Finance, HR,  Operations, CRM, Management Accounting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IN" sz="14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505200" y="2698750"/>
            <a:ext cx="2794000" cy="289348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International Business (PGDIB)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299200" y="3530602"/>
            <a:ext cx="2636838" cy="289348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Banking and Finance(PGDBF)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IN" sz="16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/>
          <p:cNvSpPr txBox="1">
            <a:spLocks noChangeArrowheads="1"/>
          </p:cNvSpPr>
          <p:nvPr/>
        </p:nvSpPr>
        <p:spPr bwMode="auto">
          <a:xfrm>
            <a:off x="1905011" y="177818"/>
            <a:ext cx="439737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IN" sz="21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MANAGEMENT </a:t>
            </a:r>
          </a:p>
        </p:txBody>
      </p:sp>
      <p:sp>
        <p:nvSpPr>
          <p:cNvPr id="12291" name="Rectangle 1"/>
          <p:cNvSpPr>
            <a:spLocks noChangeArrowheads="1"/>
          </p:cNvSpPr>
          <p:nvPr/>
        </p:nvSpPr>
        <p:spPr bwMode="auto">
          <a:xfrm>
            <a:off x="0" y="1166173"/>
            <a:ext cx="6477000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marL="1028700" lvl="2" indent="-342900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Post Graduate Diploma – </a:t>
            </a:r>
            <a:r>
              <a:rPr lang="en-US" sz="20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 Years</a:t>
            </a:r>
            <a:endParaRPr lang="en-US" sz="20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03388" y="2647968"/>
            <a:ext cx="5745162" cy="36406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just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Project Management (PGDPM</a:t>
            </a:r>
            <a:r>
              <a:rPr lang="en-US" sz="1400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)                               </a:t>
            </a:r>
            <a:r>
              <a:rPr lang="en-US" sz="1400" dirty="0" smtClean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  </a:t>
            </a:r>
            <a:endParaRPr lang="en-IN" sz="1400" b="1" dirty="0">
              <a:solidFill>
                <a:prstClr val="white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03388" y="3098818"/>
            <a:ext cx="5745162" cy="36195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Supply Chain Management (PGDSCM</a:t>
            </a:r>
            <a:r>
              <a:rPr lang="en-US" sz="1400" b="1" dirty="0" smtClean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)</a:t>
            </a:r>
            <a:endParaRPr lang="en-IN" sz="1400" b="1" dirty="0">
              <a:solidFill>
                <a:prstClr val="white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03388" y="3539068"/>
            <a:ext cx="5745162" cy="36195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Media and Event Management(PGDMEM</a:t>
            </a:r>
            <a:r>
              <a:rPr lang="en-US" sz="1400" b="1" dirty="0" smtClean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)</a:t>
            </a:r>
            <a:endParaRPr lang="en-IN" sz="1400" b="1" dirty="0">
              <a:solidFill>
                <a:prstClr val="white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03399" y="3972987"/>
            <a:ext cx="5737225" cy="36194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Business and Corporate Laws (PGDBCL</a:t>
            </a:r>
            <a:r>
              <a:rPr lang="en-US" sz="1400" b="1" dirty="0" smtClean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)</a:t>
            </a:r>
            <a:endParaRPr lang="en-IN" sz="1400" b="1" dirty="0">
              <a:solidFill>
                <a:prstClr val="white"/>
              </a:solidFill>
              <a:latin typeface="Calibri" pitchFamily="34" charset="0"/>
              <a:ea typeface="Times New Roman"/>
              <a:cs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03388" y="1782237"/>
            <a:ext cx="5745162" cy="36195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Human Resource </a:t>
            </a:r>
            <a:r>
              <a:rPr lang="en-US" sz="1400" b="1" dirty="0" smtClean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Management(PGDHRM)</a:t>
            </a:r>
            <a:endParaRPr lang="en-IN" sz="1400" b="1" dirty="0">
              <a:solidFill>
                <a:prstClr val="white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703388" y="2222517"/>
            <a:ext cx="5745162" cy="36406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Resource Management(PGDHRM</a:t>
            </a:r>
            <a:r>
              <a:rPr lang="en-US" sz="1400" b="1" dirty="0" smtClean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)</a:t>
            </a:r>
            <a:endParaRPr lang="en-IN" sz="1400" b="1" dirty="0">
              <a:solidFill>
                <a:prstClr val="white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8" name="Rectangle 20"/>
          <p:cNvSpPr>
            <a:spLocks noChangeArrowheads="1"/>
          </p:cNvSpPr>
          <p:nvPr/>
        </p:nvSpPr>
        <p:spPr bwMode="auto">
          <a:xfrm>
            <a:off x="1703402" y="4334934"/>
            <a:ext cx="2953886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And many more courses are available </a:t>
            </a:r>
            <a:endParaRPr lang="en-IN" sz="14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9" name="Rectangle 1"/>
          <p:cNvSpPr>
            <a:spLocks noChangeArrowheads="1"/>
          </p:cNvSpPr>
          <p:nvPr/>
        </p:nvSpPr>
        <p:spPr bwMode="auto">
          <a:xfrm>
            <a:off x="-50066" y="5044477"/>
            <a:ext cx="393235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lvl="3"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Diploma Courses – 1 Year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598618" y="5624000"/>
            <a:ext cx="5534025" cy="36194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Diploma in Taxation Laws (DTL</a:t>
            </a:r>
            <a:r>
              <a:rPr lang="en-US" sz="1400" dirty="0" smtClean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)</a:t>
            </a:r>
            <a:endParaRPr lang="en-IN" sz="1400" b="1" dirty="0">
              <a:solidFill>
                <a:prstClr val="white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2151074" y="264590"/>
            <a:ext cx="4395787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IN" sz="2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A. MANAGEMENT </a:t>
            </a:r>
          </a:p>
        </p:txBody>
      </p:sp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0" y="1059490"/>
            <a:ext cx="6477000" cy="592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lvl="3" indent="-342900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Post Graduate Certificate - One Year Course </a:t>
            </a:r>
            <a:endParaRPr lang="en-IN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1028700" lvl="2" indent="-342900" defTabSz="685800" fontAlgn="base">
              <a:spcBef>
                <a:spcPct val="0"/>
              </a:spcBef>
              <a:spcAft>
                <a:spcPct val="0"/>
              </a:spcAft>
            </a:pPr>
            <a:endParaRPr lang="en-US" b="1" u="sng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3316" name="Rectangle 20"/>
          <p:cNvSpPr>
            <a:spLocks noChangeArrowheads="1"/>
          </p:cNvSpPr>
          <p:nvPr/>
        </p:nvSpPr>
        <p:spPr bwMode="auto">
          <a:xfrm>
            <a:off x="1703388" y="3431119"/>
            <a:ext cx="3269741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Many more courses are available </a:t>
            </a:r>
            <a:endParaRPr lang="en-IN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7" name="Rectangle 1"/>
          <p:cNvSpPr>
            <a:spLocks noChangeArrowheads="1"/>
          </p:cNvSpPr>
          <p:nvPr/>
        </p:nvSpPr>
        <p:spPr bwMode="auto">
          <a:xfrm>
            <a:off x="485775" y="4158166"/>
            <a:ext cx="3868738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lvl="1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Certificate Programs – 6 month</a:t>
            </a:r>
          </a:p>
        </p:txBody>
      </p:sp>
      <p:sp>
        <p:nvSpPr>
          <p:cNvPr id="15" name="Oval 14"/>
          <p:cNvSpPr/>
          <p:nvPr/>
        </p:nvSpPr>
        <p:spPr>
          <a:xfrm>
            <a:off x="1217618" y="1498616"/>
            <a:ext cx="2306637" cy="178011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500" b="1" dirty="0">
              <a:solidFill>
                <a:prstClr val="white"/>
              </a:solidFill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Entrepreneurship Development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prstClr val="white"/>
              </a:solidFill>
              <a:latin typeface="Calibri" pitchFamily="34" charset="0"/>
              <a:cs typeface="Calibri" pitchFamily="34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b="1" dirty="0" smtClean="0">
                <a:solidFill>
                  <a:prstClr val="white"/>
                </a:solidFill>
                <a:ea typeface="Times New Roman"/>
              </a:rPr>
              <a:t> </a:t>
            </a:r>
            <a:endParaRPr lang="en-IN" sz="1500" b="1" dirty="0">
              <a:solidFill>
                <a:prstClr val="white"/>
              </a:solidFill>
              <a:ea typeface="Times New Roman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41800" y="1498616"/>
            <a:ext cx="2305050" cy="193251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Cyber Laws (PGCCL)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prstClr val="white"/>
              </a:solidFill>
              <a:latin typeface="Calibri" pitchFamily="34" charset="0"/>
              <a:ea typeface="Times New Roman"/>
              <a:cs typeface="Calibri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996951" y="4684202"/>
            <a:ext cx="2306638" cy="178223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Single Courses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500" b="1" dirty="0">
              <a:solidFill>
                <a:prstClr val="white"/>
              </a:solidFill>
              <a:latin typeface="Calibri" pitchFamily="34" charset="0"/>
              <a:ea typeface="Times New Roman"/>
              <a:cs typeface="Calibri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5004050" y="3933056"/>
            <a:ext cx="3324225" cy="273630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b"/>
          <a:lstStyle/>
          <a:p>
            <a:pPr marL="257175" indent="-257175" defTabSz="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IN" sz="14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Cloud Computing Management</a:t>
            </a:r>
          </a:p>
          <a:p>
            <a:pPr marL="257175" indent="-257175" defTabSz="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IN" sz="14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Cyber Law in Corporate Practice</a:t>
            </a:r>
          </a:p>
          <a:p>
            <a:pPr marL="257175" indent="-257175" defTabSz="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IN" sz="14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Financial Management</a:t>
            </a:r>
          </a:p>
          <a:p>
            <a:pPr marL="257175" indent="-257175" defTabSz="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IN" sz="14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Human Resource Management</a:t>
            </a:r>
          </a:p>
          <a:p>
            <a:pPr marL="257175" indent="-257175" defTabSz="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Development and Training</a:t>
            </a:r>
          </a:p>
        </p:txBody>
      </p:sp>
      <p:sp>
        <p:nvSpPr>
          <p:cNvPr id="26" name="Right Arrow 25"/>
          <p:cNvSpPr/>
          <p:nvPr/>
        </p:nvSpPr>
        <p:spPr>
          <a:xfrm>
            <a:off x="3352805" y="5562618"/>
            <a:ext cx="1655763" cy="156633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IN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2151074" y="264585"/>
            <a:ext cx="4395787" cy="103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IN" sz="21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B. INFORMATION TECHNOLOGY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IN" sz="21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IN" sz="21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0" y="927628"/>
            <a:ext cx="6477000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marL="1485900" lvl="3" indent="-342900"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          Post </a:t>
            </a:r>
            <a:r>
              <a:rPr lang="en-US" sz="1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Graduate Diploma</a:t>
            </a:r>
          </a:p>
          <a:p>
            <a:pPr lvl="3" indent="-342900"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       </a:t>
            </a:r>
            <a:r>
              <a:rPr lang="en-US" sz="16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2 </a:t>
            </a:r>
            <a:r>
              <a:rPr lang="en-US" sz="1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Years                                                 </a:t>
            </a:r>
            <a:endParaRPr lang="en-IN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1028700" lvl="2" indent="-342900" defTabSz="685800" fontAlgn="base">
              <a:spcBef>
                <a:spcPct val="0"/>
              </a:spcBef>
              <a:spcAft>
                <a:spcPct val="0"/>
              </a:spcAft>
            </a:pPr>
            <a:endParaRPr lang="en-US" b="1" u="sng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4340" name="Rectangle 20"/>
          <p:cNvSpPr>
            <a:spLocks noChangeArrowheads="1"/>
          </p:cNvSpPr>
          <p:nvPr/>
        </p:nvSpPr>
        <p:spPr bwMode="auto">
          <a:xfrm>
            <a:off x="1703397" y="3431119"/>
            <a:ext cx="401032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            Many more courses are available </a:t>
            </a:r>
            <a:endParaRPr lang="en-IN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41" name="Rectangle 1"/>
          <p:cNvSpPr>
            <a:spLocks noChangeArrowheads="1"/>
          </p:cNvSpPr>
          <p:nvPr/>
        </p:nvSpPr>
        <p:spPr bwMode="auto">
          <a:xfrm>
            <a:off x="-555625" y="4170418"/>
            <a:ext cx="9809163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lvl="3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Post Graduate Certificate                        		</a:t>
            </a:r>
            <a:r>
              <a:rPr lang="en-US" b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Certificate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Course  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                              	</a:t>
            </a:r>
            <a:r>
              <a:rPr lang="en-US" sz="1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One Year                                                                            2 Months  </a:t>
            </a:r>
          </a:p>
        </p:txBody>
      </p:sp>
      <p:sp>
        <p:nvSpPr>
          <p:cNvPr id="15" name="Oval 14"/>
          <p:cNvSpPr/>
          <p:nvPr/>
        </p:nvSpPr>
        <p:spPr>
          <a:xfrm>
            <a:off x="1217618" y="1498616"/>
            <a:ext cx="2306637" cy="178011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500" b="1" dirty="0">
              <a:solidFill>
                <a:prstClr val="white"/>
              </a:solidFill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IT Management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500" b="1" dirty="0">
              <a:solidFill>
                <a:prstClr val="white"/>
              </a:solidFill>
              <a:latin typeface="Calibri" pitchFamily="34" charset="0"/>
              <a:cs typeface="Calibri" pitchFamily="34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b="1" dirty="0" smtClean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 </a:t>
            </a:r>
            <a:endParaRPr lang="en-IN" sz="1500" b="1" dirty="0">
              <a:solidFill>
                <a:prstClr val="white"/>
              </a:solidFill>
              <a:latin typeface="Calibri" pitchFamily="34" charset="0"/>
              <a:ea typeface="Times New Roman"/>
              <a:cs typeface="Calibri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41800" y="1498616"/>
            <a:ext cx="2305050" cy="193251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6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Data Science and Statistics (PGDDSS)</a:t>
            </a:r>
            <a:endParaRPr lang="en-US" sz="1600" b="1" dirty="0">
              <a:solidFill>
                <a:prstClr val="white"/>
              </a:solidFill>
              <a:latin typeface="Calibri" pitchFamily="34" charset="0"/>
              <a:ea typeface="Times New Roman"/>
              <a:cs typeface="Calibri" pitchFamily="34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prstClr val="white"/>
              </a:solidFill>
              <a:latin typeface="Calibri" pitchFamily="34" charset="0"/>
              <a:ea typeface="Times New Roman"/>
              <a:cs typeface="Calibri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259632" y="4869160"/>
            <a:ext cx="2306637" cy="178011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Digital Marketing (PGCDM)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500" b="1" dirty="0">
              <a:solidFill>
                <a:prstClr val="white"/>
              </a:solidFill>
              <a:latin typeface="Calibri" pitchFamily="34" charset="0"/>
              <a:ea typeface="Times New Roman"/>
              <a:cs typeface="Calibri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5364088" y="4941168"/>
            <a:ext cx="2276550" cy="167604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/>
          <a:lstStyle/>
          <a:p>
            <a:pPr marL="714375" lvl="1" indent="-257175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 smtClean="0">
              <a:solidFill>
                <a:prstClr val="white"/>
              </a:solidFill>
              <a:latin typeface="Calibri" pitchFamily="34" charset="0"/>
              <a:ea typeface="Times New Roman"/>
              <a:cs typeface="Calibri" pitchFamily="34" charset="0"/>
            </a:endParaRPr>
          </a:p>
          <a:p>
            <a:pPr marL="714375" lvl="1" indent="-257175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Block </a:t>
            </a:r>
            <a:r>
              <a:rPr lang="en-US" sz="1600" b="1" dirty="0" smtClean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chain</a:t>
            </a:r>
            <a:endParaRPr lang="en-US" sz="1600" b="1" dirty="0">
              <a:solidFill>
                <a:prstClr val="white"/>
              </a:solidFill>
              <a:latin typeface="Calibri" pitchFamily="34" charset="0"/>
              <a:ea typeface="Times New Roman"/>
              <a:cs typeface="Calibri" pitchFamily="34" charset="0"/>
            </a:endParaRPr>
          </a:p>
          <a:p>
            <a:pPr marL="714375" lvl="1" indent="-257175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Technology</a:t>
            </a:r>
            <a:endParaRPr lang="en-US" sz="1600" b="1" dirty="0">
              <a:solidFill>
                <a:prstClr val="white"/>
              </a:solidFill>
              <a:latin typeface="Calibri" pitchFamily="34" charset="0"/>
              <a:ea typeface="Times New Roman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2151074" y="264601"/>
            <a:ext cx="4395787" cy="71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IN" sz="21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C. EDUCATION, HUMANITIES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IN" sz="21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683568" y="692696"/>
            <a:ext cx="6477000" cy="105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lvl="3" indent="-342900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Post Graduate Diploma</a:t>
            </a:r>
          </a:p>
          <a:p>
            <a:pPr lvl="3" indent="-342900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  </a:t>
            </a:r>
            <a:endParaRPr lang="en-US" sz="1600" b="1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3" indent="-342900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 Years                                                                    </a:t>
            </a:r>
            <a:r>
              <a:rPr lang="en-US" sz="16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1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One Year</a:t>
            </a:r>
            <a:endParaRPr lang="en-IN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1028700" lvl="2" indent="-342900" defTabSz="685800" fontAlgn="base">
              <a:spcBef>
                <a:spcPct val="0"/>
              </a:spcBef>
              <a:spcAft>
                <a:spcPct val="0"/>
              </a:spcAft>
            </a:pPr>
            <a:endParaRPr lang="en-US" sz="1600" b="1" u="sng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64" name="Rectangle 20"/>
          <p:cNvSpPr>
            <a:spLocks noChangeArrowheads="1"/>
          </p:cNvSpPr>
          <p:nvPr/>
        </p:nvSpPr>
        <p:spPr bwMode="auto">
          <a:xfrm>
            <a:off x="1703397" y="3431119"/>
            <a:ext cx="416742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Many more courses are available </a:t>
            </a:r>
            <a:endParaRPr lang="en-IN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65" name="Rectangle 1"/>
          <p:cNvSpPr>
            <a:spLocks noChangeArrowheads="1"/>
          </p:cNvSpPr>
          <p:nvPr/>
        </p:nvSpPr>
        <p:spPr bwMode="auto">
          <a:xfrm>
            <a:off x="401638" y="4142777"/>
            <a:ext cx="84074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lvl="1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Diploma Courses - One Year</a:t>
            </a:r>
          </a:p>
        </p:txBody>
      </p:sp>
      <p:sp>
        <p:nvSpPr>
          <p:cNvPr id="15" name="Oval 14"/>
          <p:cNvSpPr/>
          <p:nvPr/>
        </p:nvSpPr>
        <p:spPr>
          <a:xfrm>
            <a:off x="1217618" y="1498616"/>
            <a:ext cx="2306637" cy="178011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prstClr val="white"/>
              </a:solidFill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Educational Administration (PGDEA)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prstClr val="white"/>
              </a:solidFill>
              <a:latin typeface="Calibri" pitchFamily="34" charset="0"/>
              <a:cs typeface="Calibri" pitchFamily="34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prstClr val="white"/>
                </a:solidFill>
                <a:ea typeface="Times New Roman"/>
              </a:rPr>
              <a:t> </a:t>
            </a:r>
            <a:endParaRPr lang="en-IN" b="1" dirty="0">
              <a:solidFill>
                <a:prstClr val="white"/>
              </a:solidFill>
              <a:ea typeface="Times New Roman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41800" y="1498616"/>
            <a:ext cx="2305050" cy="193251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6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Pre-primary Teachers  (PGDDSS)</a:t>
            </a:r>
            <a:endParaRPr lang="en-US" sz="1600" b="1" dirty="0">
              <a:solidFill>
                <a:prstClr val="white"/>
              </a:solidFill>
              <a:latin typeface="Calibri" pitchFamily="34" charset="0"/>
              <a:ea typeface="Times New Roman"/>
              <a:cs typeface="Calibri" pitchFamily="34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prstClr val="white"/>
              </a:solidFill>
              <a:latin typeface="Calibri" pitchFamily="34" charset="0"/>
              <a:ea typeface="Times New Roman"/>
              <a:cs typeface="Calibri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996951" y="4684202"/>
            <a:ext cx="2306638" cy="178223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prstClr val="white"/>
                </a:solidFill>
                <a:latin typeface="Calibri" pitchFamily="34" charset="0"/>
                <a:ea typeface="Times New Roman"/>
                <a:cs typeface="Calibri" pitchFamily="34" charset="0"/>
              </a:rPr>
              <a:t>Creative Writing in English (DCWE)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prstClr val="white"/>
              </a:solidFill>
              <a:latin typeface="Calibri" pitchFamily="34" charset="0"/>
              <a:ea typeface="Times New Roman"/>
              <a:cs typeface="Calibri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5178433" y="4684184"/>
            <a:ext cx="2460625" cy="189441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/>
          <a:lstStyle/>
          <a:p>
            <a:pPr marL="257175" indent="-257175" defTabSz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600" b="1" dirty="0">
                <a:solidFill>
                  <a:prstClr val="white"/>
                </a:solidFill>
                <a:ea typeface="Times New Roman"/>
              </a:rPr>
              <a:t>English Language Teaching (DELT</a:t>
            </a:r>
            <a:r>
              <a:rPr lang="en-IN" sz="1600" b="1" dirty="0" smtClean="0">
                <a:solidFill>
                  <a:prstClr val="white"/>
                </a:solidFill>
                <a:ea typeface="Times New Roman"/>
              </a:rPr>
              <a:t>)</a:t>
            </a:r>
            <a:endParaRPr lang="en-US" sz="1600" b="1" dirty="0">
              <a:solidFill>
                <a:prstClr val="white"/>
              </a:solidFill>
              <a:ea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91D1917-DB37-4A11-B198-5CC6FBC58A13}"/>
              </a:ext>
            </a:extLst>
          </p:cNvPr>
          <p:cNvSpPr txBox="1"/>
          <p:nvPr/>
        </p:nvSpPr>
        <p:spPr>
          <a:xfrm>
            <a:off x="683568" y="839943"/>
            <a:ext cx="6318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/>
            <a:r>
              <a:rPr lang="en-IN" sz="24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Post Admission potential services by VLE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C3393A9-D268-4C88-A1CE-E4F1DD097618}"/>
              </a:ext>
            </a:extLst>
          </p:cNvPr>
          <p:cNvSpPr txBox="1"/>
          <p:nvPr/>
        </p:nvSpPr>
        <p:spPr>
          <a:xfrm>
            <a:off x="827585" y="1484787"/>
            <a:ext cx="707320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IN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After admission, students, not only admitted by the VLE but others also may like to avail various on-going services from the VLE over the duration of the course joined:</a:t>
            </a:r>
          </a:p>
          <a:p>
            <a:pPr defTabSz="457200"/>
            <a:endParaRPr lang="en-IN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defTabSz="457200">
              <a:buFont typeface="Wingdings" panose="05000000000000000000" pitchFamily="2" charset="2"/>
              <a:buChar char="Ø"/>
            </a:pPr>
            <a:r>
              <a:rPr lang="en-IN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Attend online live weekly classes</a:t>
            </a:r>
          </a:p>
          <a:p>
            <a:pPr marL="342900" indent="-342900" defTabSz="457200">
              <a:buFont typeface="Wingdings" panose="05000000000000000000" pitchFamily="2" charset="2"/>
              <a:buChar char="Ø"/>
            </a:pPr>
            <a:r>
              <a:rPr lang="en-IN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Download and take print out of course reading material</a:t>
            </a:r>
          </a:p>
          <a:p>
            <a:pPr marL="342900" indent="-342900" defTabSz="457200">
              <a:buFont typeface="Wingdings" panose="05000000000000000000" pitchFamily="2" charset="2"/>
              <a:buChar char="Ø"/>
            </a:pPr>
            <a:r>
              <a:rPr lang="en-IN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Submission of online assignments</a:t>
            </a:r>
          </a:p>
          <a:p>
            <a:pPr marL="342900" indent="-342900" defTabSz="457200">
              <a:buFont typeface="Wingdings" panose="05000000000000000000" pitchFamily="2" charset="2"/>
              <a:buChar char="Ø"/>
            </a:pPr>
            <a:r>
              <a:rPr lang="en-IN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Online study books</a:t>
            </a:r>
          </a:p>
          <a:p>
            <a:pPr marL="342900" indent="-342900" defTabSz="457200">
              <a:buFont typeface="Wingdings" panose="05000000000000000000" pitchFamily="2" charset="2"/>
              <a:buChar char="Ø"/>
            </a:pPr>
            <a:r>
              <a:rPr lang="en-IN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Admit card print</a:t>
            </a:r>
          </a:p>
          <a:p>
            <a:pPr marL="342900" indent="-342900" defTabSz="457200">
              <a:buFont typeface="Wingdings" panose="05000000000000000000" pitchFamily="2" charset="2"/>
              <a:buChar char="Ø"/>
            </a:pPr>
            <a:endParaRPr lang="en-IN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defTabSz="457200">
              <a:buFont typeface="Wingdings" panose="05000000000000000000" pitchFamily="2" charset="2"/>
              <a:buChar char="Ø"/>
            </a:pPr>
            <a:endParaRPr lang="en-IN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defTabSz="457200"/>
            <a:r>
              <a:rPr lang="en-IN" sz="24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Placements</a:t>
            </a:r>
          </a:p>
          <a:p>
            <a:pPr marL="342900" indent="-342900" defTabSz="45720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Programs offered by Symbiosis have a very high industry acceptance. In addition, Symbiosis Centre for Distance Learning is an education provider to leading global </a:t>
            </a:r>
            <a:r>
              <a:rPr lang="en-US" sz="160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corporates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such as </a:t>
            </a:r>
            <a:r>
              <a:rPr lang="en-US" sz="160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Airtel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, Bajaj Finance Ltd., </a:t>
            </a:r>
            <a:r>
              <a:rPr lang="en-US" sz="160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Bharti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Pvt. Ltd., </a:t>
            </a:r>
            <a:r>
              <a:rPr lang="en-US" sz="160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Cipla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, Cognizant, </a:t>
            </a:r>
            <a:r>
              <a:rPr lang="en-US" sz="160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Collabera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, Eaton Technologies Pvt. Ltd., HCL, </a:t>
            </a:r>
            <a:r>
              <a:rPr lang="en-US" sz="160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Hindalco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Industries Ltd., IBM, Vodafone, </a:t>
            </a:r>
            <a:r>
              <a:rPr lang="en-US" sz="160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Wallmart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, Wipro, TATA AIA etc and many more...</a:t>
            </a:r>
            <a:endParaRPr lang="en-IN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defTabSz="457200"/>
            <a:endParaRPr lang="en-IN" sz="2400" dirty="0">
              <a:solidFill>
                <a:prstClr val="black"/>
              </a:solidFill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en-IN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823302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2399</TotalTime>
  <Words>516</Words>
  <Application>Microsoft Office PowerPoint</Application>
  <PresentationFormat>On-screen Show (4:3)</PresentationFormat>
  <Paragraphs>105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Droplet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cscspv099</dc:creator>
  <cp:lastModifiedBy>cscspv099</cp:lastModifiedBy>
  <cp:revision>49</cp:revision>
  <dcterms:created xsi:type="dcterms:W3CDTF">2020-03-24T10:36:35Z</dcterms:created>
  <dcterms:modified xsi:type="dcterms:W3CDTF">2020-07-30T12:54:00Z</dcterms:modified>
</cp:coreProperties>
</file>