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9"/>
  </p:notesMasterIdLst>
  <p:sldIdLst>
    <p:sldId id="513" r:id="rId2"/>
    <p:sldId id="593" r:id="rId3"/>
    <p:sldId id="508" r:id="rId4"/>
    <p:sldId id="428" r:id="rId5"/>
    <p:sldId id="672" r:id="rId6"/>
    <p:sldId id="693" r:id="rId7"/>
    <p:sldId id="688" r:id="rId8"/>
    <p:sldId id="613" r:id="rId9"/>
    <p:sldId id="527" r:id="rId10"/>
    <p:sldId id="675" r:id="rId11"/>
    <p:sldId id="674" r:id="rId12"/>
    <p:sldId id="706" r:id="rId13"/>
    <p:sldId id="750" r:id="rId14"/>
    <p:sldId id="704" r:id="rId15"/>
    <p:sldId id="751" r:id="rId16"/>
    <p:sldId id="755" r:id="rId17"/>
    <p:sldId id="756" r:id="rId18"/>
    <p:sldId id="757" r:id="rId19"/>
    <p:sldId id="760" r:id="rId20"/>
    <p:sldId id="761" r:id="rId21"/>
    <p:sldId id="758" r:id="rId22"/>
    <p:sldId id="575" r:id="rId23"/>
    <p:sldId id="684" r:id="rId24"/>
    <p:sldId id="700" r:id="rId25"/>
    <p:sldId id="699" r:id="rId26"/>
    <p:sldId id="701" r:id="rId27"/>
    <p:sldId id="692" r:id="rId28"/>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kshmi Havaldar" initials="LH" lastIdx="1" clrIdx="0">
    <p:extLst>
      <p:ext uri="{19B8F6BF-5375-455C-9EA6-DF929625EA0E}">
        <p15:presenceInfo xmlns:p15="http://schemas.microsoft.com/office/powerpoint/2012/main" userId="S-1-5-21-1214440339-1454471165-839522115-1423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D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79228" autoAdjust="0"/>
  </p:normalViewPr>
  <p:slideViewPr>
    <p:cSldViewPr snapToGrid="0">
      <p:cViewPr varScale="1">
        <p:scale>
          <a:sx n="72" d="100"/>
          <a:sy n="72" d="100"/>
        </p:scale>
        <p:origin x="49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66BE38AA-540C-48DA-BDE9-4069F8C25EE1}" type="datetimeFigureOut">
              <a:rPr lang="en-US" smtClean="0"/>
              <a:pPr/>
              <a:t>7/13/2022</a:t>
            </a:fld>
            <a:endParaRPr lang="en-US"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C3C094D2-D4FE-40E4-95F4-788FC8FD4BE2}" type="slidenum">
              <a:rPr lang="en-US" smtClean="0"/>
              <a:pPr/>
              <a:t>‹#›</a:t>
            </a:fld>
            <a:endParaRPr lang="en-US" dirty="0"/>
          </a:p>
        </p:txBody>
      </p:sp>
    </p:spTree>
    <p:extLst>
      <p:ext uri="{BB962C8B-B14F-4D97-AF65-F5344CB8AC3E}">
        <p14:creationId xmlns:p14="http://schemas.microsoft.com/office/powerpoint/2010/main" val="398323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30121-14C0-0747-942B-939980C10C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33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K3G</a:t>
            </a:r>
          </a:p>
        </p:txBody>
      </p:sp>
      <p:sp>
        <p:nvSpPr>
          <p:cNvPr id="4" name="Slide Number Placeholder 3"/>
          <p:cNvSpPr>
            <a:spLocks noGrp="1"/>
          </p:cNvSpPr>
          <p:nvPr>
            <p:ph type="sldNum" sz="quarter" idx="10"/>
          </p:nvPr>
        </p:nvSpPr>
        <p:spPr/>
        <p:txBody>
          <a:bodyPr/>
          <a:lstStyle/>
          <a:p>
            <a:fld id="{C3C094D2-D4FE-40E4-95F4-788FC8FD4BE2}" type="slidenum">
              <a:rPr lang="en-US" smtClean="0"/>
              <a:pPr/>
              <a:t>3</a:t>
            </a:fld>
            <a:endParaRPr lang="en-US" dirty="0"/>
          </a:p>
        </p:txBody>
      </p:sp>
    </p:spTree>
    <p:extLst>
      <p:ext uri="{BB962C8B-B14F-4D97-AF65-F5344CB8AC3E}">
        <p14:creationId xmlns:p14="http://schemas.microsoft.com/office/powerpoint/2010/main" val="217017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increase banking penetration and financial inclusion drive, the Reserve Bank of India (RBI) has asked banks to expand their branches in unbanked rural centers and draw up their next Financial Inclusion Plan (FIP) for the period 2013-16.</a:t>
            </a:r>
          </a:p>
          <a:p>
            <a:pPr marL="0" indent="0" algn="just">
              <a:buNone/>
            </a:pPr>
            <a:endParaRPr lang="en-US" dirty="0"/>
          </a:p>
          <a:p>
            <a:pPr algn="just"/>
            <a:r>
              <a:rPr lang="en-US" dirty="0"/>
              <a:t>To facilitate speedier branch expansion in unbanked rural centers for ensuring seamless roll out of the Direct Benefit Transfer/EBT Scheme of the government, banks are advised that they may consider prioritizing the opening of branches in unbanked rural centers</a:t>
            </a:r>
          </a:p>
          <a:p>
            <a:pPr marL="0" indent="0" algn="just">
              <a:buNone/>
            </a:pPr>
            <a:endParaRPr lang="en-US" dirty="0"/>
          </a:p>
          <a:p>
            <a:pPr algn="just"/>
            <a:r>
              <a:rPr lang="en-US" dirty="0"/>
              <a:t>Branch expansion in rural areas is essential to address the existing asymmetries in achieving financial inclusion. The DBT scheme covers benefits like scholarships, pensions, NREGA wages directly to the bank or Post Office accounts of identified beneficiaries.</a:t>
            </a:r>
          </a:p>
        </p:txBody>
      </p:sp>
      <p:sp>
        <p:nvSpPr>
          <p:cNvPr id="4" name="Slide Number Placeholder 3"/>
          <p:cNvSpPr>
            <a:spLocks noGrp="1"/>
          </p:cNvSpPr>
          <p:nvPr>
            <p:ph type="sldNum" sz="quarter" idx="10"/>
          </p:nvPr>
        </p:nvSpPr>
        <p:spPr/>
        <p:txBody>
          <a:bodyPr/>
          <a:lstStyle/>
          <a:p>
            <a:fld id="{C3C094D2-D4FE-40E4-95F4-788FC8FD4BE2}" type="slidenum">
              <a:rPr lang="en-US" smtClean="0"/>
              <a:pPr/>
              <a:t>4</a:t>
            </a:fld>
            <a:endParaRPr lang="en-US" dirty="0"/>
          </a:p>
        </p:txBody>
      </p:sp>
    </p:spTree>
    <p:extLst>
      <p:ext uri="{BB962C8B-B14F-4D97-AF65-F5344CB8AC3E}">
        <p14:creationId xmlns:p14="http://schemas.microsoft.com/office/powerpoint/2010/main" val="1015947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74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077D105-B8AE-431B-9933-EF77445EA80E}" type="slidenum">
              <a:rPr lang="en-US" altLang="en-US"/>
              <a:pPr>
                <a:defRPr/>
              </a:pPr>
              <a:t>‹#›</a:t>
            </a:fld>
            <a:endParaRPr lang="en-US" altLang="en-US" dirty="0"/>
          </a:p>
        </p:txBody>
      </p:sp>
    </p:spTree>
    <p:extLst>
      <p:ext uri="{BB962C8B-B14F-4D97-AF65-F5344CB8AC3E}">
        <p14:creationId xmlns:p14="http://schemas.microsoft.com/office/powerpoint/2010/main" val="298361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cs typeface="+mn-cs"/>
              </a:defRPr>
            </a:lvl1pPr>
          </a:lstStyle>
          <a:p>
            <a:pPr>
              <a:defRPr/>
            </a:pPr>
            <a:fld id="{BDB090B0-2EA8-43EC-B6C4-77909A96E308}" type="datetimeFigureOut">
              <a:rPr lang="en-US"/>
              <a:pPr>
                <a:defRPr/>
              </a:pPr>
              <a:t>7/13/2022</a:t>
            </a:fld>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cs typeface="+mn-cs"/>
              </a:defRPr>
            </a:lvl1pPr>
          </a:lstStyle>
          <a:p>
            <a:pPr>
              <a:defRPr/>
            </a:pPr>
            <a:endParaRPr lang="en-US" dirty="0"/>
          </a:p>
        </p:txBody>
      </p:sp>
      <p:sp>
        <p:nvSpPr>
          <p:cNvPr id="4"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C1FE2C2-50B8-4C8B-9AFC-E8A860C31625}" type="slidenum">
              <a:rPr lang="en-US" altLang="en-US"/>
              <a:pPr>
                <a:defRPr/>
              </a:pPr>
              <a:t>‹#›</a:t>
            </a:fld>
            <a:endParaRPr lang="en-US" altLang="en-US" dirty="0"/>
          </a:p>
        </p:txBody>
      </p:sp>
    </p:spTree>
    <p:extLst>
      <p:ext uri="{BB962C8B-B14F-4D97-AF65-F5344CB8AC3E}">
        <p14:creationId xmlns:p14="http://schemas.microsoft.com/office/powerpoint/2010/main" val="186996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28" tIns="45715" rIns="91428" bIns="45715"/>
          <a:lstStyle/>
          <a:p>
            <a:r>
              <a:rPr lang="en-US"/>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lIns="91428" tIns="45715" rIns="91428"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endParaRPr lang="en-US" dirty="0"/>
          </a:p>
        </p:txBody>
      </p:sp>
      <p:sp>
        <p:nvSpPr>
          <p:cNvPr id="5" name="Rectangle 5"/>
          <p:cNvSpPr>
            <a:spLocks noGrp="1" noChangeArrowheads="1"/>
          </p:cNvSpPr>
          <p:nvPr>
            <p:ph type="sldNum" idx="11"/>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fld id="{916A9A17-085B-4733-8AA1-0D27800F0590}" type="slidenum">
              <a:rPr lang="en-US"/>
              <a:pPr>
                <a:defRPr/>
              </a:pPr>
              <a:t>‹#›</a:t>
            </a:fld>
            <a:endParaRPr lang="en-US" dirty="0"/>
          </a:p>
        </p:txBody>
      </p:sp>
    </p:spTree>
    <p:extLst>
      <p:ext uri="{BB962C8B-B14F-4D97-AF65-F5344CB8AC3E}">
        <p14:creationId xmlns:p14="http://schemas.microsoft.com/office/powerpoint/2010/main" val="936431201"/>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1CC90B-4538-4EA1-B50A-A418B5EB1B95}" type="datetimeFigureOut">
              <a:rPr lang="en-US" smtClean="0"/>
              <a:pPr/>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345A04-EEDB-46F9-B4AB-B91E6E015D1B}" type="slidenum">
              <a:rPr lang="en-US" smtClean="0"/>
              <a:pPr/>
              <a:t>‹#›</a:t>
            </a:fld>
            <a:endParaRPr lang="en-US" dirty="0"/>
          </a:p>
        </p:txBody>
      </p:sp>
    </p:spTree>
    <p:extLst>
      <p:ext uri="{BB962C8B-B14F-4D97-AF65-F5344CB8AC3E}">
        <p14:creationId xmlns:p14="http://schemas.microsoft.com/office/powerpoint/2010/main" val="1064798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SIPCMContentMarking" descr="{&quot;HashCode&quot;:-257768570,&quot;Placement&quot;:&quot;Footer&quot;,&quot;Top&quot;:517.997253,&quot;Left&quot;:416.625977,&quot;SlideWidth&quot;:960,&quot;SlideHeight&quot;:540}">
            <a:extLst>
              <a:ext uri="{FF2B5EF4-FFF2-40B4-BE49-F238E27FC236}">
                <a16:creationId xmlns:a16="http://schemas.microsoft.com/office/drawing/2014/main" id="{E729E17A-4715-47C3-A3C1-F7466C737753}"/>
              </a:ext>
            </a:extLst>
          </p:cNvPr>
          <p:cNvSpPr txBox="1"/>
          <p:nvPr userDrawn="1"/>
        </p:nvSpPr>
        <p:spPr>
          <a:xfrm>
            <a:off x="5291150" y="6578565"/>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
        <p:nvSpPr>
          <p:cNvPr id="3" name="MSIPCMContentMarking" descr="{&quot;HashCode&quot;:-281906139,&quot;Placement&quot;:&quot;Header&quot;,&quot;Top&quot;:0.0,&quot;Left&quot;:416.625977,&quot;SlideWidth&quot;:960,&quot;SlideHeight&quot;:540}">
            <a:extLst>
              <a:ext uri="{FF2B5EF4-FFF2-40B4-BE49-F238E27FC236}">
                <a16:creationId xmlns:a16="http://schemas.microsoft.com/office/drawing/2014/main" id="{6F93D5F1-C86C-41D4-BA7C-F4489D439B87}"/>
              </a:ext>
            </a:extLst>
          </p:cNvPr>
          <p:cNvSpPr txBox="1"/>
          <p:nvPr userDrawn="1"/>
        </p:nvSpPr>
        <p:spPr>
          <a:xfrm>
            <a:off x="5291150" y="0"/>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Tree>
    <p:extLst>
      <p:ext uri="{BB962C8B-B14F-4D97-AF65-F5344CB8AC3E}">
        <p14:creationId xmlns:p14="http://schemas.microsoft.com/office/powerpoint/2010/main" val="17781966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4" r:id="rId3"/>
    <p:sldLayoutId id="2147483695"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hyperlink" Target="https://www.hdfcbank.com/personal/insure/social-security-schemes/pradhan-mantri-jeevan-jyoti-bima-yojana" TargetMode="External"/><Relationship Id="rId1" Type="http://schemas.openxmlformats.org/officeDocument/2006/relationships/slideLayout" Target="../slideLayouts/slideLayout2.xml"/><Relationship Id="rId6" Type="http://schemas.openxmlformats.org/officeDocument/2006/relationships/hyperlink" Target="https://www.hdfcbank.com/personal/insure/social-security-schemes/atal-pension-yojana" TargetMode="External"/><Relationship Id="rId5" Type="http://schemas.openxmlformats.org/officeDocument/2006/relationships/image" Target="../media/image26.png"/><Relationship Id="rId4" Type="http://schemas.openxmlformats.org/officeDocument/2006/relationships/hyperlink" Target="https://www.hdfcbank.com/personal/insure/social-security-schemes/pradhan-mantri-suraksha-bima-yojan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hdfc.figw.in/FiGateway"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slide" Target="slide26.xml"/><Relationship Id="rId4" Type="http://schemas.openxmlformats.org/officeDocument/2006/relationships/slide" Target="slide17.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11.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83132A-C667-6A41-BA3E-44FE1DD4B878}"/>
              </a:ext>
            </a:extLst>
          </p:cNvPr>
          <p:cNvGrpSpPr/>
          <p:nvPr/>
        </p:nvGrpSpPr>
        <p:grpSpPr>
          <a:xfrm>
            <a:off x="2545977" y="5253026"/>
            <a:ext cx="11126804" cy="1435697"/>
            <a:chOff x="2545977" y="5253026"/>
            <a:chExt cx="11126804" cy="1435697"/>
          </a:xfrm>
        </p:grpSpPr>
        <p:sp>
          <p:nvSpPr>
            <p:cNvPr id="4" name="Rectangle 3"/>
            <p:cNvSpPr/>
            <p:nvPr/>
          </p:nvSpPr>
          <p:spPr>
            <a:xfrm>
              <a:off x="2545977" y="6165503"/>
              <a:ext cx="11126804"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a:solidFill>
                    <a:srgbClr val="FEFEFE"/>
                  </a:solidFill>
                  <a:ea typeface="Helvetica" charset="0"/>
                  <a:cs typeface="Helvetica" charset="0"/>
                </a:rPr>
                <a:t>					VLE Capacity Building Program</a:t>
              </a:r>
              <a:endParaRPr kumimoji="0" lang="en-US" sz="1100" b="1" i="0" u="none" strike="noStrike" kern="1200" cap="none" spc="0" normalizeH="0" baseline="0" noProof="0" dirty="0">
                <a:ln>
                  <a:noFill/>
                </a:ln>
                <a:solidFill>
                  <a:srgbClr val="FEFEFE"/>
                </a:solidFill>
                <a:effectLst/>
                <a:uLnTx/>
                <a:uFillTx/>
                <a:latin typeface="Helvetica" charset="0"/>
                <a:ea typeface="Helvetica" charset="0"/>
                <a:cs typeface="Helvetica"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05929" y="5253026"/>
              <a:ext cx="3291840" cy="91247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9028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0916"/>
            <a:ext cx="9314916" cy="646331"/>
          </a:xfrm>
          <a:prstGeom prst="rect">
            <a:avLst/>
          </a:prstGeom>
          <a:noFill/>
        </p:spPr>
        <p:txBody>
          <a:bodyPr wrap="square" rtlCol="0">
            <a:spAutoFit/>
          </a:bodyPr>
          <a:lstStyle/>
          <a:p>
            <a:r>
              <a:rPr lang="en-US" sz="3600" b="1" dirty="0">
                <a:solidFill>
                  <a:srgbClr val="FEFEFE"/>
                </a:solidFill>
                <a:latin typeface="Helvetica" charset="0"/>
                <a:ea typeface="Helvetica" charset="0"/>
                <a:cs typeface="Helvetica" charset="0"/>
              </a:rPr>
              <a:t>Basic Banking Principles</a:t>
            </a:r>
          </a:p>
        </p:txBody>
      </p:sp>
      <p:sp>
        <p:nvSpPr>
          <p:cNvPr id="5" name="TextBox 3"/>
          <p:cNvSpPr txBox="1"/>
          <p:nvPr/>
        </p:nvSpPr>
        <p:spPr>
          <a:xfrm>
            <a:off x="496389" y="1486099"/>
            <a:ext cx="9314916" cy="3170099"/>
          </a:xfrm>
          <a:prstGeom prst="rect">
            <a:avLst/>
          </a:prstGeom>
          <a:noFill/>
        </p:spPr>
        <p:txBody>
          <a:bodyPr wrap="square" rtlCol="0">
            <a:spAutoFit/>
          </a:bodyPr>
          <a:lstStyle/>
          <a:p>
            <a:pPr>
              <a:buFont typeface="Wingdings" pitchFamily="2" charset="2"/>
              <a:buChar char="ü"/>
            </a:pPr>
            <a:endParaRPr lang="en-IN" sz="2000" dirty="0">
              <a:solidFill>
                <a:srgbClr val="002060"/>
              </a:solidFill>
            </a:endParaRPr>
          </a:p>
          <a:p>
            <a:pPr>
              <a:buFont typeface="Wingdings" pitchFamily="2" charset="2"/>
              <a:buChar char="ü"/>
            </a:pPr>
            <a:r>
              <a:rPr lang="en-IN" sz="2000" dirty="0">
                <a:solidFill>
                  <a:srgbClr val="002060"/>
                </a:solidFill>
              </a:rPr>
              <a:t>Trust- Build customer Trust</a:t>
            </a:r>
          </a:p>
          <a:p>
            <a:pPr>
              <a:buFont typeface="Wingdings" pitchFamily="2" charset="2"/>
              <a:buChar char="ü"/>
            </a:pPr>
            <a:endParaRPr lang="en-IN" sz="2000" dirty="0">
              <a:solidFill>
                <a:srgbClr val="002060"/>
              </a:solidFill>
            </a:endParaRPr>
          </a:p>
          <a:p>
            <a:pPr>
              <a:buFont typeface="Wingdings" pitchFamily="2" charset="2"/>
              <a:buChar char="ü"/>
            </a:pPr>
            <a:r>
              <a:rPr lang="en-IN" sz="2000" dirty="0">
                <a:solidFill>
                  <a:srgbClr val="002060"/>
                </a:solidFill>
              </a:rPr>
              <a:t>Confidentiality – Maintain customer confidentiality</a:t>
            </a:r>
          </a:p>
          <a:p>
            <a:pPr>
              <a:buFont typeface="Wingdings" pitchFamily="2" charset="2"/>
              <a:buChar char="ü"/>
            </a:pPr>
            <a:endParaRPr lang="en-IN" sz="2000" dirty="0">
              <a:solidFill>
                <a:srgbClr val="002060"/>
              </a:solidFill>
            </a:endParaRPr>
          </a:p>
          <a:p>
            <a:pPr>
              <a:buFont typeface="Wingdings" pitchFamily="2" charset="2"/>
              <a:buChar char="ü"/>
            </a:pPr>
            <a:r>
              <a:rPr lang="en-IN" sz="2000" dirty="0">
                <a:solidFill>
                  <a:srgbClr val="002060"/>
                </a:solidFill>
              </a:rPr>
              <a:t>Service – Customer Service is of utmost importance</a:t>
            </a:r>
          </a:p>
          <a:p>
            <a:pPr>
              <a:buFont typeface="Wingdings" pitchFamily="2" charset="2"/>
              <a:buChar char="ü"/>
            </a:pPr>
            <a:endParaRPr lang="en-IN" sz="2000" dirty="0">
              <a:solidFill>
                <a:srgbClr val="002060"/>
              </a:solidFill>
            </a:endParaRPr>
          </a:p>
          <a:p>
            <a:pPr>
              <a:buFont typeface="Wingdings" pitchFamily="2" charset="2"/>
              <a:buChar char="ü"/>
            </a:pPr>
            <a:r>
              <a:rPr lang="en-IN" sz="2000" dirty="0">
                <a:solidFill>
                  <a:srgbClr val="002060"/>
                </a:solidFill>
              </a:rPr>
              <a:t>Knowledge of Socio-economic factors </a:t>
            </a:r>
          </a:p>
          <a:p>
            <a:pPr>
              <a:buFont typeface="Wingdings" pitchFamily="2" charset="2"/>
              <a:buChar char="ü"/>
            </a:pPr>
            <a:endParaRPr lang="en-IN" sz="2000" dirty="0">
              <a:solidFill>
                <a:srgbClr val="002060"/>
              </a:solidFill>
            </a:endParaRPr>
          </a:p>
          <a:p>
            <a:endParaRPr lang="en-IN" sz="2000" dirty="0">
              <a:solidFill>
                <a:srgbClr val="002060"/>
              </a:solidFill>
            </a:endParaRPr>
          </a:p>
        </p:txBody>
      </p:sp>
      <p:sp>
        <p:nvSpPr>
          <p:cNvPr id="6" name="Rectangle 5">
            <a:extLst>
              <a:ext uri="{FF2B5EF4-FFF2-40B4-BE49-F238E27FC236}">
                <a16:creationId xmlns:a16="http://schemas.microsoft.com/office/drawing/2014/main" id="{F23DEE01-4F55-412C-9503-C1B735F72A80}"/>
              </a:ext>
            </a:extLst>
          </p:cNvPr>
          <p:cNvSpPr/>
          <p:nvPr/>
        </p:nvSpPr>
        <p:spPr>
          <a:xfrm>
            <a:off x="0" y="6571938"/>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7357"/>
            <a:ext cx="12192000" cy="923330"/>
          </a:xfrm>
          <a:prstGeom prst="rect">
            <a:avLst/>
          </a:prstGeom>
        </p:spPr>
        <p:txBody>
          <a:bodyPr wrap="square">
            <a:spAutoFit/>
          </a:bodyPr>
          <a:lstStyle/>
          <a:p>
            <a:r>
              <a:rPr lang="en-IN" dirty="0"/>
              <a:t>The government of India offers a variety of social security schemes including affordable life, accident cover &amp; a guaranteed pension plan</a:t>
            </a:r>
          </a:p>
          <a:p>
            <a:r>
              <a:rPr lang="en-IN" dirty="0"/>
              <a:t>One can invest in them via a HDFC Bank Savings Account</a:t>
            </a:r>
          </a:p>
        </p:txBody>
      </p:sp>
      <p:sp>
        <p:nvSpPr>
          <p:cNvPr id="17" name="Rectangle 16"/>
          <p:cNvSpPr/>
          <p:nvPr/>
        </p:nvSpPr>
        <p:spPr>
          <a:xfrm>
            <a:off x="1449978" y="2055610"/>
            <a:ext cx="10633165" cy="1569660"/>
          </a:xfrm>
          <a:prstGeom prst="rect">
            <a:avLst/>
          </a:prstGeom>
        </p:spPr>
        <p:txBody>
          <a:bodyPr wrap="square">
            <a:spAutoFit/>
          </a:bodyPr>
          <a:lstStyle/>
          <a:p>
            <a:r>
              <a:rPr lang="en-IN" sz="1600" b="1" dirty="0"/>
              <a:t>Pradhan Mantri Jeevan Jyoti Bima Yojana (PMJJBY)</a:t>
            </a:r>
          </a:p>
          <a:p>
            <a:endParaRPr lang="en-IN" sz="1600" b="1" dirty="0"/>
          </a:p>
          <a:p>
            <a:pPr lvl="0" defTabSz="914400" eaLnBrk="0" fontAlgn="base" hangingPunct="0">
              <a:spcBef>
                <a:spcPct val="0"/>
              </a:spcBef>
              <a:spcAft>
                <a:spcPct val="0"/>
              </a:spcAft>
              <a:buFont typeface="Wingdings" pitchFamily="2" charset="2"/>
              <a:buChar char="ü"/>
            </a:pPr>
            <a:r>
              <a:rPr lang="en-US" sz="1600" dirty="0">
                <a:cs typeface="Arial" pitchFamily="34" charset="0"/>
              </a:rPr>
              <a:t>Get a life cover of ₹ 2 lacs for a premium of ₹ 330 a year</a:t>
            </a:r>
          </a:p>
          <a:p>
            <a:pPr lvl="0" defTabSz="914400" eaLnBrk="0" fontAlgn="base" hangingPunct="0">
              <a:spcBef>
                <a:spcPct val="0"/>
              </a:spcBef>
              <a:spcAft>
                <a:spcPct val="0"/>
              </a:spcAft>
              <a:buFont typeface="Wingdings" pitchFamily="2" charset="2"/>
              <a:buChar char="ü"/>
            </a:pPr>
            <a:r>
              <a:rPr lang="en-US" sz="1600" dirty="0">
                <a:cs typeface="Arial" pitchFamily="34" charset="0"/>
              </a:rPr>
              <a:t>Subscribe through SMS or NetBanking</a:t>
            </a:r>
          </a:p>
          <a:p>
            <a:pPr lvl="0" defTabSz="914400" eaLnBrk="0" fontAlgn="base" hangingPunct="0">
              <a:spcBef>
                <a:spcPct val="0"/>
              </a:spcBef>
              <a:spcAft>
                <a:spcPct val="0"/>
              </a:spcAft>
              <a:buFont typeface="Wingdings" pitchFamily="2" charset="2"/>
              <a:buChar char="ü"/>
            </a:pPr>
            <a:r>
              <a:rPr lang="en-US" sz="1600" dirty="0">
                <a:cs typeface="Arial" pitchFamily="34" charset="0"/>
              </a:rPr>
              <a:t>Automatically pay your premiums</a:t>
            </a:r>
          </a:p>
          <a:p>
            <a:endParaRPr lang="en-IN" sz="1600" dirty="0"/>
          </a:p>
        </p:txBody>
      </p:sp>
      <p:pic>
        <p:nvPicPr>
          <p:cNvPr id="1038" name="Picture 14" descr="https://www.hdfcbank.com/content/api/contentstream-id/723fb80a-2dde-42a3-9793-7ae1be57c87f/03fd5057-07f3-4d92-a421-c54e8bc46e7d/Personal/Insure/Social%20Security%20Schemes/pradhan_mantri_jeevan_jyoti_bima_yojana_thumb.png">
            <a:hlinkClick r:id="rId2" tooltip="Card Image"/>
          </p:cNvPr>
          <p:cNvPicPr>
            <a:picLocks noChangeAspect="1" noChangeArrowheads="1"/>
          </p:cNvPicPr>
          <p:nvPr/>
        </p:nvPicPr>
        <p:blipFill>
          <a:blip r:embed="rId3"/>
          <a:srcRect/>
          <a:stretch>
            <a:fillRect/>
          </a:stretch>
        </p:blipFill>
        <p:spPr bwMode="auto">
          <a:xfrm>
            <a:off x="0" y="2249619"/>
            <a:ext cx="1390650" cy="933450"/>
          </a:xfrm>
          <a:prstGeom prst="rect">
            <a:avLst/>
          </a:prstGeom>
          <a:noFill/>
        </p:spPr>
      </p:pic>
      <p:sp>
        <p:nvSpPr>
          <p:cNvPr id="1039" name="Rectangle 15"/>
          <p:cNvSpPr>
            <a:spLocks noChangeArrowheads="1"/>
          </p:cNvSpPr>
          <p:nvPr/>
        </p:nvSpPr>
        <p:spPr bwMode="auto">
          <a:xfrm>
            <a:off x="0" y="0"/>
            <a:ext cx="65" cy="430887"/>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dirty="0">
              <a:ln>
                <a:noFill/>
              </a:ln>
              <a:solidFill>
                <a:srgbClr val="444444"/>
              </a:solidFill>
              <a:effectLst/>
              <a:latin typeface="&amp;quot"/>
              <a:cs typeface="Arial" pitchFamily="34" charset="0"/>
            </a:endParaRPr>
          </a:p>
        </p:txBody>
      </p:sp>
      <p:sp>
        <p:nvSpPr>
          <p:cNvPr id="22" name="Rectangle 21"/>
          <p:cNvSpPr/>
          <p:nvPr/>
        </p:nvSpPr>
        <p:spPr>
          <a:xfrm>
            <a:off x="1449973" y="3858287"/>
            <a:ext cx="9836332" cy="1384995"/>
          </a:xfrm>
          <a:prstGeom prst="rect">
            <a:avLst/>
          </a:prstGeom>
        </p:spPr>
        <p:txBody>
          <a:bodyPr wrap="square">
            <a:spAutoFit/>
          </a:bodyPr>
          <a:lstStyle/>
          <a:p>
            <a:r>
              <a:rPr lang="en-IN" b="1" dirty="0"/>
              <a:t>Pradhan Mantri Suraksha Bima Yojana (PMSBY)</a:t>
            </a:r>
          </a:p>
          <a:p>
            <a:pPr>
              <a:buFont typeface="Wingdings" pitchFamily="2" charset="2"/>
              <a:buChar char="ü"/>
            </a:pPr>
            <a:r>
              <a:rPr lang="en-IN" sz="1600" dirty="0"/>
              <a:t>Pay a premium of just ₹12 per year</a:t>
            </a:r>
          </a:p>
          <a:p>
            <a:pPr>
              <a:buFont typeface="Wingdings" pitchFamily="2" charset="2"/>
              <a:buChar char="ü"/>
            </a:pPr>
            <a:r>
              <a:rPr lang="en-IN" sz="1600" dirty="0"/>
              <a:t>Get accident insurance cover of up to ₹ 2 lacs</a:t>
            </a:r>
          </a:p>
          <a:p>
            <a:pPr>
              <a:buFont typeface="Wingdings" pitchFamily="2" charset="2"/>
              <a:buChar char="ü"/>
            </a:pPr>
            <a:r>
              <a:rPr lang="en-IN" sz="1600" dirty="0"/>
              <a:t>Easily pay via SMS or NetBanking</a:t>
            </a:r>
          </a:p>
          <a:p>
            <a:endParaRPr lang="en-IN" dirty="0"/>
          </a:p>
        </p:txBody>
      </p:sp>
      <p:pic>
        <p:nvPicPr>
          <p:cNvPr id="1043" name="Picture 19" descr="https://www.hdfcbank.com/content/api/contentstream-id/723fb80a-2dde-42a3-9793-7ae1be57c87f/93d2505d-ddd4-4928-b947-92be371ec8e2/Personal/Insure/Social%20Security%20Schemes/pradhan_mantri-suraksha_bima_yojana_thumb.png">
            <a:hlinkClick r:id="rId4" tooltip="Card Image"/>
          </p:cNvPr>
          <p:cNvPicPr>
            <a:picLocks noChangeAspect="1" noChangeArrowheads="1"/>
          </p:cNvPicPr>
          <p:nvPr/>
        </p:nvPicPr>
        <p:blipFill>
          <a:blip r:embed="rId5"/>
          <a:srcRect/>
          <a:stretch>
            <a:fillRect/>
          </a:stretch>
        </p:blipFill>
        <p:spPr bwMode="auto">
          <a:xfrm>
            <a:off x="74112" y="3986984"/>
            <a:ext cx="1390650" cy="933450"/>
          </a:xfrm>
          <a:prstGeom prst="rect">
            <a:avLst/>
          </a:prstGeom>
          <a:noFill/>
        </p:spPr>
      </p:pic>
      <p:sp>
        <p:nvSpPr>
          <p:cNvPr id="24" name="Rectangle 23"/>
          <p:cNvSpPr/>
          <p:nvPr/>
        </p:nvSpPr>
        <p:spPr>
          <a:xfrm>
            <a:off x="1528354" y="5282140"/>
            <a:ext cx="10463349" cy="1384995"/>
          </a:xfrm>
          <a:prstGeom prst="rect">
            <a:avLst/>
          </a:prstGeom>
        </p:spPr>
        <p:txBody>
          <a:bodyPr wrap="square">
            <a:spAutoFit/>
          </a:bodyPr>
          <a:lstStyle/>
          <a:p>
            <a:r>
              <a:rPr lang="en-IN" b="1" dirty="0"/>
              <a:t>Atal Pension Yojana</a:t>
            </a:r>
          </a:p>
          <a:p>
            <a:pPr>
              <a:buFont typeface="Wingdings" pitchFamily="2" charset="2"/>
              <a:buChar char="ü"/>
            </a:pPr>
            <a:r>
              <a:rPr lang="en-IN" sz="1600" dirty="0"/>
              <a:t>Get guaranteed monthly pension at the age of 60</a:t>
            </a:r>
          </a:p>
          <a:p>
            <a:pPr>
              <a:buFont typeface="Wingdings" pitchFamily="2" charset="2"/>
              <a:buChar char="ü"/>
            </a:pPr>
            <a:r>
              <a:rPr lang="en-IN" sz="1600" dirty="0"/>
              <a:t>Monthly investments can be as low as ₹ 42</a:t>
            </a:r>
          </a:p>
          <a:p>
            <a:pPr>
              <a:buFont typeface="Wingdings" pitchFamily="2" charset="2"/>
              <a:buChar char="ü"/>
            </a:pPr>
            <a:r>
              <a:rPr lang="en-IN" sz="1600" dirty="0"/>
              <a:t>Choose your pension amount from ₹ 1,000 to ₹ 5,000</a:t>
            </a:r>
          </a:p>
          <a:p>
            <a:endParaRPr lang="en-IN" dirty="0"/>
          </a:p>
        </p:txBody>
      </p:sp>
      <p:pic>
        <p:nvPicPr>
          <p:cNvPr id="1045" name="Picture 21" descr="https://www.hdfcbank.com/content/api/contentstream-id/723fb80a-2dde-42a3-9793-7ae1be57c87f/653cfea2-ea0f-45b3-833f-173b7510bf55/Personal/Insure/Social%20Security%20Schemes/atal_pension_yojana_thumb.png">
            <a:hlinkClick r:id="rId6" tooltip="Card Image"/>
          </p:cNvPr>
          <p:cNvPicPr>
            <a:picLocks noChangeAspect="1" noChangeArrowheads="1"/>
          </p:cNvPicPr>
          <p:nvPr/>
        </p:nvPicPr>
        <p:blipFill>
          <a:blip r:embed="rId7"/>
          <a:srcRect/>
          <a:stretch>
            <a:fillRect/>
          </a:stretch>
        </p:blipFill>
        <p:spPr bwMode="auto">
          <a:xfrm>
            <a:off x="34923" y="5457009"/>
            <a:ext cx="1390650" cy="933450"/>
          </a:xfrm>
          <a:prstGeom prst="rect">
            <a:avLst/>
          </a:prstGeom>
          <a:noFill/>
        </p:spPr>
      </p:pic>
      <p:sp>
        <p:nvSpPr>
          <p:cNvPr id="27" name="TextBox 26"/>
          <p:cNvSpPr txBox="1"/>
          <p:nvPr/>
        </p:nvSpPr>
        <p:spPr>
          <a:xfrm>
            <a:off x="-2076088" y="216103"/>
            <a:ext cx="9314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EFEFE"/>
                </a:solidFill>
                <a:latin typeface="Helvetica" panose="020B0604020202020204" pitchFamily="34" charset="0"/>
                <a:ea typeface="Helvetica" charset="0"/>
                <a:cs typeface="Helvetica" panose="020B0604020202020204" pitchFamily="34" charset="0"/>
              </a:rPr>
              <a:t>Social Security Schemes</a:t>
            </a:r>
            <a:endParaRPr kumimoji="0" lang="en-US" sz="3600"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sp>
        <p:nvSpPr>
          <p:cNvPr id="11" name="Rectangle 10">
            <a:extLst>
              <a:ext uri="{FF2B5EF4-FFF2-40B4-BE49-F238E27FC236}">
                <a16:creationId xmlns:a16="http://schemas.microsoft.com/office/drawing/2014/main" id="{BAACFBFA-E5A4-4A90-A9A7-0CB23E8698B9}"/>
              </a:ext>
            </a:extLst>
          </p:cNvPr>
          <p:cNvSpPr/>
          <p:nvPr/>
        </p:nvSpPr>
        <p:spPr>
          <a:xfrm>
            <a:off x="0" y="6558686"/>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12" name="Picture 40">
            <a:extLst>
              <a:ext uri="{FF2B5EF4-FFF2-40B4-BE49-F238E27FC236}">
                <a16:creationId xmlns:a16="http://schemas.microsoft.com/office/drawing/2014/main" id="{16CCC5B9-8759-476D-902D-3B9B90D5CF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344273"/>
            <a:ext cx="12284765" cy="646331"/>
          </a:xfrm>
          <a:prstGeom prst="rect">
            <a:avLst/>
          </a:prstGeom>
          <a:noFill/>
        </p:spPr>
        <p:txBody>
          <a:bodyPr wrap="square" rtlCol="0">
            <a:spAutoFit/>
          </a:bodyPr>
          <a:lstStyle/>
          <a:p>
            <a:pPr algn="ctr"/>
            <a:r>
              <a:rPr lang="en-US" sz="3600" b="1" dirty="0">
                <a:solidFill>
                  <a:srgbClr val="002060"/>
                </a:solidFill>
                <a:latin typeface="Helvetica" charset="0"/>
                <a:ea typeface="Helvetica" charset="0"/>
                <a:cs typeface="Helvetica" charset="0"/>
              </a:rPr>
              <a:t>Important Actionables for BC Agents</a:t>
            </a:r>
          </a:p>
        </p:txBody>
      </p:sp>
      <p:sp>
        <p:nvSpPr>
          <p:cNvPr id="6" name="Rectangle 5">
            <a:extLst>
              <a:ext uri="{FF2B5EF4-FFF2-40B4-BE49-F238E27FC236}">
                <a16:creationId xmlns:a16="http://schemas.microsoft.com/office/drawing/2014/main" id="{F23DEE01-4F55-412C-9503-C1B735F72A80}"/>
              </a:ext>
            </a:extLst>
          </p:cNvPr>
          <p:cNvSpPr/>
          <p:nvPr/>
        </p:nvSpPr>
        <p:spPr>
          <a:xfrm>
            <a:off x="0" y="6571938"/>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32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5488" y="933770"/>
            <a:ext cx="7787231" cy="5344742"/>
          </a:xfrm>
          <a:prstGeom prst="rect">
            <a:avLst/>
          </a:prstGeom>
        </p:spPr>
      </p:pic>
      <p:sp>
        <p:nvSpPr>
          <p:cNvPr id="41" name="Rectangle 40"/>
          <p:cNvSpPr/>
          <p:nvPr/>
        </p:nvSpPr>
        <p:spPr>
          <a:xfrm>
            <a:off x="0" y="6558686"/>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42"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a:extLst>
              <a:ext uri="{FF2B5EF4-FFF2-40B4-BE49-F238E27FC236}">
                <a16:creationId xmlns:a16="http://schemas.microsoft.com/office/drawing/2014/main" id="{363F7228-9C64-42B4-A27B-0AF2678A52FC}"/>
              </a:ext>
            </a:extLst>
          </p:cNvPr>
          <p:cNvSpPr>
            <a:spLocks noChangeArrowheads="1"/>
          </p:cNvSpPr>
          <p:nvPr/>
        </p:nvSpPr>
        <p:spPr bwMode="auto">
          <a:xfrm>
            <a:off x="0" y="-13981"/>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54" name="TextBox 53"/>
          <p:cNvSpPr txBox="1"/>
          <p:nvPr/>
        </p:nvSpPr>
        <p:spPr>
          <a:xfrm>
            <a:off x="117567" y="174904"/>
            <a:ext cx="5786846" cy="523220"/>
          </a:xfrm>
          <a:prstGeom prst="rect">
            <a:avLst/>
          </a:prstGeom>
          <a:noFill/>
        </p:spPr>
        <p:txBody>
          <a:bodyPr wrap="square" rtlCol="0">
            <a:spAutoFit/>
          </a:bodyPr>
          <a:lstStyle/>
          <a:p>
            <a:r>
              <a:rPr lang="en-IN" sz="2800" b="1" dirty="0">
                <a:solidFill>
                  <a:srgbClr val="FFFF00"/>
                </a:solidFill>
                <a:latin typeface="Times New Roman" panose="02020603050405020304" pitchFamily="18" charset="0"/>
                <a:cs typeface="Times New Roman" panose="02020603050405020304" pitchFamily="18" charset="0"/>
              </a:rPr>
              <a:t>Kaam Zimedaaree ka hai !!!</a:t>
            </a:r>
          </a:p>
        </p:txBody>
      </p:sp>
      <p:sp>
        <p:nvSpPr>
          <p:cNvPr id="4" name="TextBox 3"/>
          <p:cNvSpPr txBox="1"/>
          <p:nvPr/>
        </p:nvSpPr>
        <p:spPr>
          <a:xfrm>
            <a:off x="5238206" y="2690010"/>
            <a:ext cx="2037805" cy="369332"/>
          </a:xfrm>
          <a:prstGeom prst="rect">
            <a:avLst/>
          </a:prstGeom>
          <a:solidFill>
            <a:srgbClr val="993366"/>
          </a:solidFill>
        </p:spPr>
        <p:txBody>
          <a:bodyPr wrap="square" rtlCol="0" anchor="ctr">
            <a:spAutoFit/>
          </a:bodyPr>
          <a:lstStyle/>
          <a:p>
            <a:r>
              <a:rPr lang="en-IN" b="1" dirty="0">
                <a:solidFill>
                  <a:schemeClr val="bg1"/>
                </a:solidFill>
              </a:rPr>
              <a:t>Responsibility</a:t>
            </a:r>
          </a:p>
        </p:txBody>
      </p:sp>
      <p:sp>
        <p:nvSpPr>
          <p:cNvPr id="3" name="Rectangle 2"/>
          <p:cNvSpPr/>
          <p:nvPr/>
        </p:nvSpPr>
        <p:spPr>
          <a:xfrm>
            <a:off x="4276471" y="5086196"/>
            <a:ext cx="2999539" cy="523220"/>
          </a:xfrm>
          <a:prstGeom prst="rect">
            <a:avLst/>
          </a:prstGeom>
        </p:spPr>
        <p:txBody>
          <a:bodyPr wrap="none">
            <a:spAutoFit/>
          </a:bodyPr>
          <a:lstStyle/>
          <a:p>
            <a:r>
              <a:rPr lang="en-IN" sz="2800" dirty="0" err="1">
                <a:solidFill>
                  <a:schemeClr val="bg1"/>
                </a:solidFill>
              </a:rPr>
              <a:t>काम</a:t>
            </a:r>
            <a:r>
              <a:rPr lang="en-IN" sz="2800" dirty="0">
                <a:solidFill>
                  <a:schemeClr val="bg1"/>
                </a:solidFill>
              </a:rPr>
              <a:t> </a:t>
            </a:r>
            <a:r>
              <a:rPr lang="en-IN" sz="2800" dirty="0" err="1">
                <a:solidFill>
                  <a:schemeClr val="bg1"/>
                </a:solidFill>
              </a:rPr>
              <a:t>ज़िम्मेदारी</a:t>
            </a:r>
            <a:r>
              <a:rPr lang="en-IN" sz="2800" dirty="0">
                <a:solidFill>
                  <a:schemeClr val="bg1"/>
                </a:solidFill>
              </a:rPr>
              <a:t> </a:t>
            </a:r>
            <a:r>
              <a:rPr lang="en-IN" sz="2800" dirty="0" err="1">
                <a:solidFill>
                  <a:schemeClr val="bg1"/>
                </a:solidFill>
              </a:rPr>
              <a:t>का</a:t>
            </a:r>
            <a:r>
              <a:rPr lang="en-IN" sz="2800" dirty="0">
                <a:solidFill>
                  <a:schemeClr val="bg1"/>
                </a:solidFill>
              </a:rPr>
              <a:t> </a:t>
            </a:r>
            <a:r>
              <a:rPr lang="en-IN" sz="2800" dirty="0" err="1">
                <a:solidFill>
                  <a:schemeClr val="bg1"/>
                </a:solidFill>
              </a:rPr>
              <a:t>है</a:t>
            </a:r>
            <a:endParaRPr lang="en-IN" sz="2800" dirty="0">
              <a:solidFill>
                <a:schemeClr val="bg1"/>
              </a:solidFill>
            </a:endParaRPr>
          </a:p>
        </p:txBody>
      </p:sp>
    </p:spTree>
    <p:extLst>
      <p:ext uri="{BB962C8B-B14F-4D97-AF65-F5344CB8AC3E}">
        <p14:creationId xmlns:p14="http://schemas.microsoft.com/office/powerpoint/2010/main" val="119541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295" y="141027"/>
            <a:ext cx="2960875" cy="584775"/>
          </a:xfrm>
          <a:prstGeom prst="rect">
            <a:avLst/>
          </a:prstGeom>
        </p:spPr>
        <p:txBody>
          <a:bodyPr wrap="none">
            <a:spAutoFit/>
          </a:bodyPr>
          <a:lstStyle/>
          <a:p>
            <a:r>
              <a:rPr lang="en-IN" sz="2000" b="1" dirty="0">
                <a:solidFill>
                  <a:schemeClr val="bg1"/>
                </a:solidFill>
                <a:cs typeface="Times New Roman" panose="02020603050405020304" pitchFamily="18" charset="0"/>
              </a:rPr>
              <a:t> </a:t>
            </a:r>
            <a:r>
              <a:rPr lang="en-IN" sz="3200" b="1" dirty="0">
                <a:solidFill>
                  <a:schemeClr val="bg1"/>
                </a:solidFill>
                <a:cs typeface="Times New Roman" panose="02020603050405020304" pitchFamily="18" charset="0"/>
              </a:rPr>
              <a:t>  Working Hours</a:t>
            </a:r>
            <a:endParaRPr lang="en-US" sz="3200" b="1" dirty="0">
              <a:solidFill>
                <a:schemeClr val="bg1"/>
              </a:solidFill>
              <a:cs typeface="Helvetica" panose="020B0604020202020204" pitchFamily="34" charset="0"/>
            </a:endParaRPr>
          </a:p>
        </p:txBody>
      </p:sp>
      <p:sp>
        <p:nvSpPr>
          <p:cNvPr id="10" name="Rectangle 9">
            <a:extLst>
              <a:ext uri="{FF2B5EF4-FFF2-40B4-BE49-F238E27FC236}">
                <a16:creationId xmlns:a16="http://schemas.microsoft.com/office/drawing/2014/main" id="{859DA9C6-6C97-4C02-901C-A3B1B8E87266}"/>
              </a:ext>
            </a:extLst>
          </p:cNvPr>
          <p:cNvSpPr/>
          <p:nvPr/>
        </p:nvSpPr>
        <p:spPr>
          <a:xfrm>
            <a:off x="-30295" y="6493622"/>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11" name="Picture 40">
            <a:extLst>
              <a:ext uri="{FF2B5EF4-FFF2-40B4-BE49-F238E27FC236}">
                <a16:creationId xmlns:a16="http://schemas.microsoft.com/office/drawing/2014/main" id="{5E87A8F5-D34F-4EA7-903F-99E8B2DAAA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5" y="6585677"/>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7B38E58-5DA7-ABBB-B70B-6A2BE6BB00C0}"/>
              </a:ext>
            </a:extLst>
          </p:cNvPr>
          <p:cNvSpPr/>
          <p:nvPr/>
        </p:nvSpPr>
        <p:spPr>
          <a:xfrm>
            <a:off x="0" y="7897155"/>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8" name="Picture 40">
            <a:extLst>
              <a:ext uri="{FF2B5EF4-FFF2-40B4-BE49-F238E27FC236}">
                <a16:creationId xmlns:a16="http://schemas.microsoft.com/office/drawing/2014/main" id="{FC33292C-51FE-3519-D618-C7A519AF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7850394"/>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9A973961-D242-BA3C-0CCE-85E99B466EC9}"/>
              </a:ext>
            </a:extLst>
          </p:cNvPr>
          <p:cNvSpPr>
            <a:spLocks noChangeArrowheads="1"/>
          </p:cNvSpPr>
          <p:nvPr/>
        </p:nvSpPr>
        <p:spPr bwMode="auto">
          <a:xfrm>
            <a:off x="5511959" y="1300407"/>
            <a:ext cx="6008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SzPct val="100000"/>
            </a:pPr>
            <a:r>
              <a:rPr lang="en-US" altLang="en-US" sz="2800" b="1" dirty="0">
                <a:solidFill>
                  <a:srgbClr val="002060"/>
                </a:solidFill>
                <a:latin typeface="Times New Roman" panose="02020603050405020304" pitchFamily="18" charset="0"/>
                <a:cs typeface="Times New Roman" panose="02020603050405020304" pitchFamily="18" charset="0"/>
              </a:rPr>
              <a:t>BC Banking Outlets – Working Hours</a:t>
            </a:r>
          </a:p>
        </p:txBody>
      </p:sp>
      <p:sp>
        <p:nvSpPr>
          <p:cNvPr id="12" name="Rectangle 11">
            <a:extLst>
              <a:ext uri="{FF2B5EF4-FFF2-40B4-BE49-F238E27FC236}">
                <a16:creationId xmlns:a16="http://schemas.microsoft.com/office/drawing/2014/main" id="{B57AE205-5C9E-5730-84A2-1CF89278D371}"/>
              </a:ext>
            </a:extLst>
          </p:cNvPr>
          <p:cNvSpPr/>
          <p:nvPr/>
        </p:nvSpPr>
        <p:spPr>
          <a:xfrm>
            <a:off x="5511960" y="2567932"/>
            <a:ext cx="6291942" cy="1077218"/>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IN" sz="3200" b="1" dirty="0">
                <a:solidFill>
                  <a:srgbClr val="000000"/>
                </a:solidFill>
                <a:latin typeface="Times New Roman" panose="02020603050405020304" pitchFamily="18" charset="0"/>
                <a:cs typeface="Times New Roman" panose="02020603050405020304" pitchFamily="18" charset="0"/>
              </a:rPr>
              <a:t>Minimum of </a:t>
            </a:r>
            <a:r>
              <a:rPr lang="en-IN" sz="3200" b="1" dirty="0">
                <a:solidFill>
                  <a:srgbClr val="FF0000"/>
                </a:solidFill>
                <a:latin typeface="Times New Roman" panose="02020603050405020304" pitchFamily="18" charset="0"/>
                <a:cs typeface="Times New Roman" panose="02020603050405020304" pitchFamily="18" charset="0"/>
              </a:rPr>
              <a:t>04 HOURS PER DAY </a:t>
            </a:r>
            <a:r>
              <a:rPr lang="en-IN" sz="3200" b="1" dirty="0">
                <a:solidFill>
                  <a:srgbClr val="000000"/>
                </a:solidFill>
                <a:latin typeface="Times New Roman" panose="02020603050405020304" pitchFamily="18" charset="0"/>
                <a:cs typeface="Times New Roman" panose="02020603050405020304" pitchFamily="18" charset="0"/>
              </a:rPr>
              <a:t>for at least </a:t>
            </a:r>
            <a:r>
              <a:rPr lang="en-IN" sz="3200" b="1" dirty="0">
                <a:solidFill>
                  <a:srgbClr val="FF0000"/>
                </a:solidFill>
                <a:latin typeface="Times New Roman" panose="02020603050405020304" pitchFamily="18" charset="0"/>
                <a:cs typeface="Times New Roman" panose="02020603050405020304" pitchFamily="18" charset="0"/>
              </a:rPr>
              <a:t>05 DAYS A WEEK. </a:t>
            </a:r>
          </a:p>
        </p:txBody>
      </p:sp>
      <p:pic>
        <p:nvPicPr>
          <p:cNvPr id="13" name="Picture 12">
            <a:extLst>
              <a:ext uri="{FF2B5EF4-FFF2-40B4-BE49-F238E27FC236}">
                <a16:creationId xmlns:a16="http://schemas.microsoft.com/office/drawing/2014/main" id="{CFB6CCF4-1A06-FAB0-44DE-4C0CF90FE202}"/>
              </a:ext>
            </a:extLst>
          </p:cNvPr>
          <p:cNvPicPr>
            <a:picLocks noChangeAspect="1"/>
          </p:cNvPicPr>
          <p:nvPr/>
        </p:nvPicPr>
        <p:blipFill rotWithShape="1">
          <a:blip r:embed="rId3"/>
          <a:srcRect l="11517" t="5245" r="17474" b="13927"/>
          <a:stretch/>
        </p:blipFill>
        <p:spPr>
          <a:xfrm>
            <a:off x="691764" y="1041570"/>
            <a:ext cx="4820195" cy="4726050"/>
          </a:xfrm>
          <a:prstGeom prst="rect">
            <a:avLst/>
          </a:prstGeom>
        </p:spPr>
      </p:pic>
    </p:spTree>
    <p:extLst>
      <p:ext uri="{BB962C8B-B14F-4D97-AF65-F5344CB8AC3E}">
        <p14:creationId xmlns:p14="http://schemas.microsoft.com/office/powerpoint/2010/main" val="4020450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3A251B-57B5-DE47-2116-3C521C1B6FB8}"/>
              </a:ext>
            </a:extLst>
          </p:cNvPr>
          <p:cNvSpPr/>
          <p:nvPr/>
        </p:nvSpPr>
        <p:spPr>
          <a:xfrm>
            <a:off x="-30295" y="6493622"/>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5" name="Picture 40">
            <a:extLst>
              <a:ext uri="{FF2B5EF4-FFF2-40B4-BE49-F238E27FC236}">
                <a16:creationId xmlns:a16="http://schemas.microsoft.com/office/drawing/2014/main" id="{79426172-5DB0-BCDC-EE1C-19EFB047B1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5" y="6519417"/>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F9BF9-FC0B-9F3D-0234-3A7A2B52CFE0}"/>
              </a:ext>
            </a:extLst>
          </p:cNvPr>
          <p:cNvSpPr/>
          <p:nvPr/>
        </p:nvSpPr>
        <p:spPr>
          <a:xfrm>
            <a:off x="7209313" y="3498276"/>
            <a:ext cx="4728754" cy="40011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IN" sz="2000" b="1" dirty="0">
                <a:solidFill>
                  <a:srgbClr val="000000"/>
                </a:solidFill>
              </a:rPr>
              <a:t>Login Daily on </a:t>
            </a:r>
            <a:r>
              <a:rPr lang="en-US" sz="2000" b="1" dirty="0">
                <a:solidFill>
                  <a:srgbClr val="FF0000"/>
                </a:solidFill>
              </a:rPr>
              <a:t>Kiosk Banking System (KBS)</a:t>
            </a:r>
            <a:endParaRPr lang="en-IN" sz="2000" b="1" dirty="0">
              <a:solidFill>
                <a:srgbClr val="FF0000"/>
              </a:solidFill>
            </a:endParaRPr>
          </a:p>
        </p:txBody>
      </p:sp>
      <p:sp>
        <p:nvSpPr>
          <p:cNvPr id="9" name="TextBox 8">
            <a:extLst>
              <a:ext uri="{FF2B5EF4-FFF2-40B4-BE49-F238E27FC236}">
                <a16:creationId xmlns:a16="http://schemas.microsoft.com/office/drawing/2014/main" id="{F9E423DD-2EC0-2C4B-9679-8A080F97E9FF}"/>
              </a:ext>
            </a:extLst>
          </p:cNvPr>
          <p:cNvSpPr txBox="1"/>
          <p:nvPr/>
        </p:nvSpPr>
        <p:spPr>
          <a:xfrm>
            <a:off x="7209313" y="4098690"/>
            <a:ext cx="4728754" cy="2246769"/>
          </a:xfrm>
          <a:prstGeom prst="rect">
            <a:avLst/>
          </a:prstGeom>
          <a:noFill/>
        </p:spPr>
        <p:txBody>
          <a:bodyPr wrap="square" rtlCol="0">
            <a:spAutoFit/>
          </a:bodyPr>
          <a:lstStyle/>
          <a:p>
            <a:r>
              <a:rPr lang="en-IN" sz="2400" dirty="0">
                <a:solidFill>
                  <a:srgbClr val="002060"/>
                </a:solidFill>
              </a:rPr>
              <a:t>Login Process –</a:t>
            </a:r>
          </a:p>
          <a:p>
            <a:pPr marL="342900" indent="-342900" algn="just">
              <a:buFont typeface="+mj-lt"/>
              <a:buAutoNum type="arabicPeriod"/>
            </a:pPr>
            <a:r>
              <a:rPr lang="en-IN" sz="1400" dirty="0">
                <a:solidFill>
                  <a:srgbClr val="002060"/>
                </a:solidFill>
              </a:rPr>
              <a:t>URL - </a:t>
            </a:r>
            <a:r>
              <a:rPr lang="en-US" sz="1400" dirty="0">
                <a:hlinkClick r:id="rId3"/>
              </a:rPr>
              <a:t>https://hdfc.figw.in/FiGateway</a:t>
            </a:r>
            <a:endParaRPr lang="en-US" sz="1400" dirty="0"/>
          </a:p>
          <a:p>
            <a:pPr marL="342900" indent="-342900" algn="just">
              <a:buFont typeface="+mj-lt"/>
              <a:buAutoNum type="arabicPeriod"/>
            </a:pPr>
            <a:r>
              <a:rPr lang="en-US" sz="1400" dirty="0">
                <a:solidFill>
                  <a:srgbClr val="002060"/>
                </a:solidFill>
              </a:rPr>
              <a:t>Enter 12-digit VLE code</a:t>
            </a:r>
          </a:p>
          <a:p>
            <a:pPr marL="342900" indent="-342900" algn="just">
              <a:buFont typeface="+mj-lt"/>
              <a:buAutoNum type="arabicPeriod"/>
            </a:pPr>
            <a:r>
              <a:rPr lang="en-US" sz="1400" dirty="0">
                <a:solidFill>
                  <a:srgbClr val="002060"/>
                </a:solidFill>
              </a:rPr>
              <a:t>6-digit OTP is received</a:t>
            </a:r>
          </a:p>
          <a:p>
            <a:pPr marL="342900" indent="-342900" algn="just">
              <a:buFont typeface="+mj-lt"/>
              <a:buAutoNum type="arabicPeriod"/>
            </a:pPr>
            <a:r>
              <a:rPr lang="en-US" sz="1400" dirty="0">
                <a:solidFill>
                  <a:srgbClr val="002060"/>
                </a:solidFill>
              </a:rPr>
              <a:t>Enter OTP correctly and click the verify OTP option.</a:t>
            </a:r>
          </a:p>
          <a:p>
            <a:pPr marL="342900" indent="-342900" algn="just">
              <a:buFont typeface="+mj-lt"/>
              <a:buAutoNum type="arabicPeriod"/>
            </a:pPr>
            <a:r>
              <a:rPr lang="en-US" sz="1400" dirty="0">
                <a:solidFill>
                  <a:srgbClr val="002060"/>
                </a:solidFill>
              </a:rPr>
              <a:t>Input 12 Digit Aadhaar Number.</a:t>
            </a:r>
          </a:p>
          <a:p>
            <a:pPr marL="342900" indent="-342900" algn="just">
              <a:buFont typeface="+mj-lt"/>
              <a:buAutoNum type="arabicPeriod"/>
            </a:pPr>
            <a:r>
              <a:rPr lang="en-US" sz="1400" dirty="0">
                <a:solidFill>
                  <a:srgbClr val="002060"/>
                </a:solidFill>
              </a:rPr>
              <a:t>Finger authentication through Biometric.</a:t>
            </a:r>
          </a:p>
          <a:p>
            <a:pPr marL="342900" indent="-342900" algn="just">
              <a:buFont typeface="+mj-lt"/>
              <a:buAutoNum type="arabicPeriod"/>
            </a:pPr>
            <a:r>
              <a:rPr lang="en-US" sz="1400" dirty="0">
                <a:solidFill>
                  <a:srgbClr val="002060"/>
                </a:solidFill>
              </a:rPr>
              <a:t>Post authentication successful login in KBS System.</a:t>
            </a:r>
          </a:p>
          <a:p>
            <a:pPr marL="342900" indent="-342900" algn="just">
              <a:buFont typeface="+mj-lt"/>
              <a:buAutoNum type="arabicPeriod"/>
            </a:pPr>
            <a:endParaRPr lang="en-IN" dirty="0">
              <a:solidFill>
                <a:srgbClr val="002060"/>
              </a:solidFill>
            </a:endParaRPr>
          </a:p>
        </p:txBody>
      </p:sp>
      <p:pic>
        <p:nvPicPr>
          <p:cNvPr id="10" name="Picture 9">
            <a:extLst>
              <a:ext uri="{FF2B5EF4-FFF2-40B4-BE49-F238E27FC236}">
                <a16:creationId xmlns:a16="http://schemas.microsoft.com/office/drawing/2014/main" id="{11C0AFC4-A630-7310-83DD-87B56084CAAA}"/>
              </a:ext>
            </a:extLst>
          </p:cNvPr>
          <p:cNvPicPr>
            <a:picLocks noChangeAspect="1"/>
          </p:cNvPicPr>
          <p:nvPr/>
        </p:nvPicPr>
        <p:blipFill rotWithShape="1">
          <a:blip r:embed="rId4"/>
          <a:srcRect t="-1" b="31249"/>
          <a:stretch/>
        </p:blipFill>
        <p:spPr>
          <a:xfrm>
            <a:off x="7209313" y="962749"/>
            <a:ext cx="4728754" cy="2464309"/>
          </a:xfrm>
          <a:prstGeom prst="rect">
            <a:avLst/>
          </a:prstGeom>
          <a:ln>
            <a:solidFill>
              <a:schemeClr val="tx1"/>
            </a:solidFill>
          </a:ln>
        </p:spPr>
      </p:pic>
      <p:pic>
        <p:nvPicPr>
          <p:cNvPr id="11" name="Picture 10">
            <a:extLst>
              <a:ext uri="{FF2B5EF4-FFF2-40B4-BE49-F238E27FC236}">
                <a16:creationId xmlns:a16="http://schemas.microsoft.com/office/drawing/2014/main" id="{24EAC163-CCDB-E5E3-5825-202F6D9FE9AD}"/>
              </a:ext>
            </a:extLst>
          </p:cNvPr>
          <p:cNvPicPr>
            <a:picLocks noChangeAspect="1"/>
          </p:cNvPicPr>
          <p:nvPr/>
        </p:nvPicPr>
        <p:blipFill rotWithShape="1">
          <a:blip r:embed="rId5"/>
          <a:srcRect l="25845" t="4141" r="35659" b="57886"/>
          <a:stretch/>
        </p:blipFill>
        <p:spPr>
          <a:xfrm>
            <a:off x="2429691" y="1045026"/>
            <a:ext cx="1920240" cy="1894114"/>
          </a:xfrm>
          <a:prstGeom prst="rect">
            <a:avLst/>
          </a:prstGeom>
        </p:spPr>
      </p:pic>
      <p:pic>
        <p:nvPicPr>
          <p:cNvPr id="12" name="Picture 11">
            <a:extLst>
              <a:ext uri="{FF2B5EF4-FFF2-40B4-BE49-F238E27FC236}">
                <a16:creationId xmlns:a16="http://schemas.microsoft.com/office/drawing/2014/main" id="{A971D1B3-D851-99D7-B6E5-C1EA84583986}"/>
              </a:ext>
            </a:extLst>
          </p:cNvPr>
          <p:cNvPicPr>
            <a:picLocks noChangeAspect="1"/>
          </p:cNvPicPr>
          <p:nvPr/>
        </p:nvPicPr>
        <p:blipFill rotWithShape="1">
          <a:blip r:embed="rId5"/>
          <a:srcRect l="27236" t="52147" r="33220" b="9880"/>
          <a:stretch/>
        </p:blipFill>
        <p:spPr>
          <a:xfrm>
            <a:off x="2586447" y="3716331"/>
            <a:ext cx="1972492" cy="1894114"/>
          </a:xfrm>
          <a:prstGeom prst="rect">
            <a:avLst/>
          </a:prstGeom>
        </p:spPr>
      </p:pic>
      <p:sp>
        <p:nvSpPr>
          <p:cNvPr id="13" name="Rectangle 12">
            <a:extLst>
              <a:ext uri="{FF2B5EF4-FFF2-40B4-BE49-F238E27FC236}">
                <a16:creationId xmlns:a16="http://schemas.microsoft.com/office/drawing/2014/main" id="{EAF1ED3C-68CD-CAC2-B066-92FD24C867FB}"/>
              </a:ext>
            </a:extLst>
          </p:cNvPr>
          <p:cNvSpPr/>
          <p:nvPr/>
        </p:nvSpPr>
        <p:spPr>
          <a:xfrm>
            <a:off x="2586447" y="2982080"/>
            <a:ext cx="1645918" cy="584775"/>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wrap="square" anchor="ctr">
            <a:spAutoFit/>
          </a:bodyPr>
          <a:lstStyle/>
          <a:p>
            <a:pPr lvl="0" algn="ctr"/>
            <a:r>
              <a:rPr lang="en-IN" sz="3200" b="1" dirty="0">
                <a:solidFill>
                  <a:srgbClr val="000000"/>
                </a:solidFill>
              </a:rPr>
              <a:t>Login</a:t>
            </a:r>
            <a:endParaRPr lang="en-US" sz="3200" b="1" dirty="0">
              <a:solidFill>
                <a:srgbClr val="000000"/>
              </a:solidFill>
            </a:endParaRPr>
          </a:p>
        </p:txBody>
      </p:sp>
      <p:sp>
        <p:nvSpPr>
          <p:cNvPr id="14" name="Rectangle 13">
            <a:extLst>
              <a:ext uri="{FF2B5EF4-FFF2-40B4-BE49-F238E27FC236}">
                <a16:creationId xmlns:a16="http://schemas.microsoft.com/office/drawing/2014/main" id="{D5AE5956-942F-8609-00F6-AF52F788EF99}"/>
              </a:ext>
            </a:extLst>
          </p:cNvPr>
          <p:cNvSpPr/>
          <p:nvPr/>
        </p:nvSpPr>
        <p:spPr>
          <a:xfrm>
            <a:off x="2704013" y="5661447"/>
            <a:ext cx="1645918" cy="584775"/>
          </a:xfrm>
          <a:prstGeom prst="rect">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wrap="square" anchor="ctr">
            <a:spAutoFit/>
          </a:bodyPr>
          <a:lstStyle/>
          <a:p>
            <a:pPr lvl="0" algn="ctr"/>
            <a:r>
              <a:rPr lang="en-IN" sz="3200" b="1" dirty="0">
                <a:solidFill>
                  <a:srgbClr val="000000"/>
                </a:solidFill>
              </a:rPr>
              <a:t>Logout</a:t>
            </a:r>
            <a:endParaRPr lang="en-US" sz="2800" b="1" dirty="0">
              <a:solidFill>
                <a:srgbClr val="000000"/>
              </a:solidFill>
            </a:endParaRPr>
          </a:p>
        </p:txBody>
      </p:sp>
      <p:sp>
        <p:nvSpPr>
          <p:cNvPr id="15" name="Rectangle 14">
            <a:extLst>
              <a:ext uri="{FF2B5EF4-FFF2-40B4-BE49-F238E27FC236}">
                <a16:creationId xmlns:a16="http://schemas.microsoft.com/office/drawing/2014/main" id="{197B41FC-B69E-EA8E-FA16-CA97BBC40DD8}"/>
              </a:ext>
            </a:extLst>
          </p:cNvPr>
          <p:cNvSpPr/>
          <p:nvPr/>
        </p:nvSpPr>
        <p:spPr>
          <a:xfrm>
            <a:off x="-30295" y="199019"/>
            <a:ext cx="4697376" cy="1077218"/>
          </a:xfrm>
          <a:prstGeom prst="rect">
            <a:avLst/>
          </a:prstGeom>
        </p:spPr>
        <p:txBody>
          <a:bodyPr wrap="none">
            <a:spAutoFit/>
          </a:bodyPr>
          <a:lstStyle/>
          <a:p>
            <a:r>
              <a:rPr lang="en-US" altLang="en-US" sz="2800" b="1" dirty="0">
                <a:solidFill>
                  <a:schemeClr val="bg1"/>
                </a:solidFill>
                <a:cs typeface="Times New Roman" panose="02020603050405020304" pitchFamily="18" charset="0"/>
              </a:rPr>
              <a:t>“HAR DIN LOGIN HAI JARURI</a:t>
            </a:r>
            <a:r>
              <a:rPr lang="en-US" altLang="en-US" sz="3200" b="1" dirty="0">
                <a:solidFill>
                  <a:schemeClr val="bg1"/>
                </a:solidFill>
                <a:cs typeface="Times New Roman" panose="02020603050405020304" pitchFamily="18" charset="0"/>
              </a:rPr>
              <a:t>”</a:t>
            </a:r>
          </a:p>
          <a:p>
            <a:endParaRPr lang="en-US" sz="3200" b="1" dirty="0">
              <a:solidFill>
                <a:schemeClr val="bg1"/>
              </a:solidFill>
              <a:cs typeface="Helvetica" panose="020B0604020202020204" pitchFamily="34" charset="0"/>
            </a:endParaRPr>
          </a:p>
        </p:txBody>
      </p:sp>
    </p:spTree>
    <p:extLst>
      <p:ext uri="{BB962C8B-B14F-4D97-AF65-F5344CB8AC3E}">
        <p14:creationId xmlns:p14="http://schemas.microsoft.com/office/powerpoint/2010/main" val="174605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3A251B-57B5-DE47-2116-3C521C1B6FB8}"/>
              </a:ext>
            </a:extLst>
          </p:cNvPr>
          <p:cNvSpPr/>
          <p:nvPr/>
        </p:nvSpPr>
        <p:spPr>
          <a:xfrm>
            <a:off x="-30295" y="6493622"/>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5" name="Picture 40">
            <a:extLst>
              <a:ext uri="{FF2B5EF4-FFF2-40B4-BE49-F238E27FC236}">
                <a16:creationId xmlns:a16="http://schemas.microsoft.com/office/drawing/2014/main" id="{79426172-5DB0-BCDC-EE1C-19EFB047B1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5" y="6519417"/>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F5BE2E5-DB58-8AC2-7FD3-4F49C68F693A}"/>
              </a:ext>
            </a:extLst>
          </p:cNvPr>
          <p:cNvPicPr>
            <a:picLocks noChangeAspect="1"/>
          </p:cNvPicPr>
          <p:nvPr/>
        </p:nvPicPr>
        <p:blipFill>
          <a:blip r:embed="rId3"/>
          <a:stretch>
            <a:fillRect/>
          </a:stretch>
        </p:blipFill>
        <p:spPr>
          <a:xfrm>
            <a:off x="547256" y="2090602"/>
            <a:ext cx="5213464" cy="3707043"/>
          </a:xfrm>
          <a:prstGeom prst="rect">
            <a:avLst/>
          </a:prstGeom>
        </p:spPr>
      </p:pic>
      <p:pic>
        <p:nvPicPr>
          <p:cNvPr id="7" name="Picture 6">
            <a:extLst>
              <a:ext uri="{FF2B5EF4-FFF2-40B4-BE49-F238E27FC236}">
                <a16:creationId xmlns:a16="http://schemas.microsoft.com/office/drawing/2014/main" id="{D9D257A1-D2D6-271B-EADF-8B9828271318}"/>
              </a:ext>
            </a:extLst>
          </p:cNvPr>
          <p:cNvPicPr>
            <a:picLocks noChangeAspect="1"/>
          </p:cNvPicPr>
          <p:nvPr/>
        </p:nvPicPr>
        <p:blipFill>
          <a:blip r:embed="rId4"/>
          <a:stretch>
            <a:fillRect/>
          </a:stretch>
        </p:blipFill>
        <p:spPr>
          <a:xfrm>
            <a:off x="6662057" y="2090602"/>
            <a:ext cx="4922175" cy="3608321"/>
          </a:xfrm>
          <a:prstGeom prst="rect">
            <a:avLst/>
          </a:prstGeom>
        </p:spPr>
      </p:pic>
      <p:sp>
        <p:nvSpPr>
          <p:cNvPr id="8" name="Rectangle 7">
            <a:extLst>
              <a:ext uri="{FF2B5EF4-FFF2-40B4-BE49-F238E27FC236}">
                <a16:creationId xmlns:a16="http://schemas.microsoft.com/office/drawing/2014/main" id="{18651E82-B116-93F5-86CD-E7CACCD3F594}"/>
              </a:ext>
            </a:extLst>
          </p:cNvPr>
          <p:cNvSpPr/>
          <p:nvPr/>
        </p:nvSpPr>
        <p:spPr>
          <a:xfrm>
            <a:off x="547257" y="1082954"/>
            <a:ext cx="5213463" cy="954107"/>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en-IN" sz="2800" b="1" dirty="0">
                <a:solidFill>
                  <a:srgbClr val="000000"/>
                </a:solidFill>
                <a:latin typeface="Times New Roman" panose="02020603050405020304" pitchFamily="18" charset="0"/>
                <a:cs typeface="Times New Roman" panose="02020603050405020304" pitchFamily="18" charset="0"/>
              </a:rPr>
              <a:t>IIBF Certification Mandatory by RBI</a:t>
            </a:r>
          </a:p>
        </p:txBody>
      </p:sp>
      <p:sp>
        <p:nvSpPr>
          <p:cNvPr id="10" name="Rectangle 9">
            <a:extLst>
              <a:ext uri="{FF2B5EF4-FFF2-40B4-BE49-F238E27FC236}">
                <a16:creationId xmlns:a16="http://schemas.microsoft.com/office/drawing/2014/main" id="{EB5F97A4-7112-39CE-F9B7-BCE7540AD192}"/>
              </a:ext>
            </a:extLst>
          </p:cNvPr>
          <p:cNvSpPr/>
          <p:nvPr/>
        </p:nvSpPr>
        <p:spPr>
          <a:xfrm>
            <a:off x="6662057" y="1082954"/>
            <a:ext cx="4922175" cy="954107"/>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en-IN" sz="2800" b="1" dirty="0">
                <a:solidFill>
                  <a:srgbClr val="000000"/>
                </a:solidFill>
                <a:latin typeface="Times New Roman" panose="02020603050405020304" pitchFamily="18" charset="0"/>
                <a:cs typeface="Times New Roman" panose="02020603050405020304" pitchFamily="18" charset="0"/>
              </a:rPr>
              <a:t>Audit Requirement – Police Verification</a:t>
            </a:r>
          </a:p>
        </p:txBody>
      </p:sp>
      <p:sp>
        <p:nvSpPr>
          <p:cNvPr id="13" name="TextBox 12">
            <a:extLst>
              <a:ext uri="{FF2B5EF4-FFF2-40B4-BE49-F238E27FC236}">
                <a16:creationId xmlns:a16="http://schemas.microsoft.com/office/drawing/2014/main" id="{C8916CE6-BBCD-D1AF-AD11-981B49F97B43}"/>
              </a:ext>
            </a:extLst>
          </p:cNvPr>
          <p:cNvSpPr txBox="1"/>
          <p:nvPr/>
        </p:nvSpPr>
        <p:spPr>
          <a:xfrm>
            <a:off x="-30295" y="211746"/>
            <a:ext cx="9829322" cy="523220"/>
          </a:xfrm>
          <a:prstGeom prst="rect">
            <a:avLst/>
          </a:prstGeom>
          <a:noFill/>
        </p:spPr>
        <p:txBody>
          <a:bodyPr wrap="square">
            <a:spAutoFit/>
          </a:bodyPr>
          <a:lstStyle/>
          <a:p>
            <a:r>
              <a:rPr lang="en-IN" sz="2800" b="1" dirty="0">
                <a:solidFill>
                  <a:schemeClr val="bg1"/>
                </a:solidFill>
                <a:cs typeface="Times New Roman" panose="02020603050405020304" pitchFamily="18" charset="0"/>
              </a:rPr>
              <a:t> </a:t>
            </a:r>
            <a:r>
              <a:rPr lang="en-IN" sz="2400" b="1" dirty="0">
                <a:solidFill>
                  <a:schemeClr val="bg1"/>
                </a:solidFill>
                <a:cs typeface="Times New Roman" panose="02020603050405020304" pitchFamily="18" charset="0"/>
              </a:rPr>
              <a:t>IIBF and Police Verification certificate</a:t>
            </a:r>
            <a:endParaRPr lang="en-IN" sz="2400" b="1" dirty="0">
              <a:solidFill>
                <a:schemeClr val="bg1"/>
              </a:solidFill>
            </a:endParaRPr>
          </a:p>
        </p:txBody>
      </p:sp>
    </p:spTree>
    <p:extLst>
      <p:ext uri="{BB962C8B-B14F-4D97-AF65-F5344CB8AC3E}">
        <p14:creationId xmlns:p14="http://schemas.microsoft.com/office/powerpoint/2010/main" val="2512411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3A251B-57B5-DE47-2116-3C521C1B6FB8}"/>
              </a:ext>
            </a:extLst>
          </p:cNvPr>
          <p:cNvSpPr/>
          <p:nvPr/>
        </p:nvSpPr>
        <p:spPr>
          <a:xfrm>
            <a:off x="-30295" y="6493622"/>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5" name="Picture 40">
            <a:extLst>
              <a:ext uri="{FF2B5EF4-FFF2-40B4-BE49-F238E27FC236}">
                <a16:creationId xmlns:a16="http://schemas.microsoft.com/office/drawing/2014/main" id="{79426172-5DB0-BCDC-EE1C-19EFB047B1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5" y="6519417"/>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03A3AFA-9531-9EE9-0F26-13B700AB00CE}"/>
              </a:ext>
            </a:extLst>
          </p:cNvPr>
          <p:cNvSpPr/>
          <p:nvPr/>
        </p:nvSpPr>
        <p:spPr>
          <a:xfrm>
            <a:off x="659090" y="1756352"/>
            <a:ext cx="3651654"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en-IN" sz="4000" b="1" dirty="0">
                <a:solidFill>
                  <a:srgbClr val="000000"/>
                </a:solidFill>
                <a:latin typeface="Times New Roman" panose="02020603050405020304" pitchFamily="18" charset="0"/>
                <a:cs typeface="Times New Roman" panose="02020603050405020304" pitchFamily="18" charset="0"/>
              </a:rPr>
              <a:t>Other Bank BC</a:t>
            </a:r>
          </a:p>
        </p:txBody>
      </p:sp>
      <p:sp>
        <p:nvSpPr>
          <p:cNvPr id="7" name="Rectangle 6">
            <a:extLst>
              <a:ext uri="{FF2B5EF4-FFF2-40B4-BE49-F238E27FC236}">
                <a16:creationId xmlns:a16="http://schemas.microsoft.com/office/drawing/2014/main" id="{E353AB18-8C4A-7075-B7C1-FD4B4068CE9D}"/>
              </a:ext>
            </a:extLst>
          </p:cNvPr>
          <p:cNvSpPr/>
          <p:nvPr/>
        </p:nvSpPr>
        <p:spPr>
          <a:xfrm>
            <a:off x="7356340" y="1276146"/>
            <a:ext cx="4292321" cy="14773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spAutoFit/>
          </a:bodyPr>
          <a:lstStyle/>
          <a:p>
            <a:pPr lvl="0" algn="ctr"/>
            <a:r>
              <a:rPr lang="en-IN" sz="3000" b="1" dirty="0">
                <a:solidFill>
                  <a:srgbClr val="000000"/>
                </a:solidFill>
              </a:rPr>
              <a:t>HDFC Bank </a:t>
            </a:r>
            <a:r>
              <a:rPr lang="en-IN" sz="3000" b="1" dirty="0">
                <a:solidFill>
                  <a:srgbClr val="000000"/>
                </a:solidFill>
                <a:latin typeface="Times New Roman" panose="02020603050405020304" pitchFamily="18" charset="0"/>
                <a:cs typeface="Times New Roman" panose="02020603050405020304" pitchFamily="18" charset="0"/>
              </a:rPr>
              <a:t>– BC Agent CANNOT be another bank BC Agent</a:t>
            </a:r>
            <a:endParaRPr lang="en-US" sz="3000" b="1" dirty="0">
              <a:solidFill>
                <a:srgbClr val="000000"/>
              </a:solidFill>
              <a:latin typeface="Times New Roman" panose="02020603050405020304" pitchFamily="18" charset="0"/>
              <a:cs typeface="Times New Roman" panose="02020603050405020304" pitchFamily="18" charset="0"/>
            </a:endParaRPr>
          </a:p>
        </p:txBody>
      </p:sp>
      <p:sp>
        <p:nvSpPr>
          <p:cNvPr id="8" name="Multiply 5">
            <a:extLst>
              <a:ext uri="{FF2B5EF4-FFF2-40B4-BE49-F238E27FC236}">
                <a16:creationId xmlns:a16="http://schemas.microsoft.com/office/drawing/2014/main" id="{438DAD86-6EB2-137A-2C9A-AAA4DFB4349B}"/>
              </a:ext>
            </a:extLst>
          </p:cNvPr>
          <p:cNvSpPr/>
          <p:nvPr/>
        </p:nvSpPr>
        <p:spPr>
          <a:xfrm>
            <a:off x="1423855" y="869323"/>
            <a:ext cx="1998617" cy="2481943"/>
          </a:xfrm>
          <a:prstGeom prst="mathMultiply">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A87087C1-6FD3-5CBF-2DDC-3BC4BA927F7B}"/>
              </a:ext>
            </a:extLst>
          </p:cNvPr>
          <p:cNvSpPr/>
          <p:nvPr/>
        </p:nvSpPr>
        <p:spPr>
          <a:xfrm>
            <a:off x="5567431" y="895799"/>
            <a:ext cx="822960" cy="1323439"/>
          </a:xfrm>
          <a:prstGeom prst="rect">
            <a:avLst/>
          </a:prstGeom>
        </p:spPr>
        <p:txBody>
          <a:bodyPr wrap="square">
            <a:spAutoFit/>
          </a:bodyPr>
          <a:lstStyle/>
          <a:p>
            <a:pPr algn="ctr" defTabSz="914400">
              <a:defRPr/>
            </a:pPr>
            <a:r>
              <a:rPr lang="en-IN" sz="8000" dirty="0">
                <a:solidFill>
                  <a:srgbClr val="00B050"/>
                </a:solidFill>
                <a:latin typeface="Wingdings" panose="05000000000000000000" pitchFamily="2" charset="2"/>
              </a:rPr>
              <a:t>ü</a:t>
            </a:r>
            <a:endParaRPr lang="en-IN" sz="1050" dirty="0">
              <a:solidFill>
                <a:srgbClr val="00B050"/>
              </a:solidFill>
              <a:latin typeface="Wingdings" panose="05000000000000000000" pitchFamily="2" charset="2"/>
            </a:endParaRPr>
          </a:p>
        </p:txBody>
      </p:sp>
      <p:pic>
        <p:nvPicPr>
          <p:cNvPr id="10" name="Picture 9">
            <a:extLst>
              <a:ext uri="{FF2B5EF4-FFF2-40B4-BE49-F238E27FC236}">
                <a16:creationId xmlns:a16="http://schemas.microsoft.com/office/drawing/2014/main" id="{27E6DFDF-913F-1AA8-757C-EDF1354E46A2}"/>
              </a:ext>
            </a:extLst>
          </p:cNvPr>
          <p:cNvPicPr>
            <a:picLocks noChangeAspect="1"/>
          </p:cNvPicPr>
          <p:nvPr/>
        </p:nvPicPr>
        <p:blipFill>
          <a:blip r:embed="rId3"/>
          <a:stretch>
            <a:fillRect/>
          </a:stretch>
        </p:blipFill>
        <p:spPr>
          <a:xfrm>
            <a:off x="4775070" y="1772519"/>
            <a:ext cx="2581270" cy="589087"/>
          </a:xfrm>
          <a:prstGeom prst="rect">
            <a:avLst/>
          </a:prstGeom>
        </p:spPr>
      </p:pic>
      <p:pic>
        <p:nvPicPr>
          <p:cNvPr id="11" name="Picture 10">
            <a:extLst>
              <a:ext uri="{FF2B5EF4-FFF2-40B4-BE49-F238E27FC236}">
                <a16:creationId xmlns:a16="http://schemas.microsoft.com/office/drawing/2014/main" id="{A12AB25B-16FB-4A1A-1A8E-0D50C59CCFDA}"/>
              </a:ext>
            </a:extLst>
          </p:cNvPr>
          <p:cNvPicPr>
            <a:picLocks noChangeAspect="1"/>
          </p:cNvPicPr>
          <p:nvPr/>
        </p:nvPicPr>
        <p:blipFill>
          <a:blip r:embed="rId4"/>
          <a:stretch>
            <a:fillRect/>
          </a:stretch>
        </p:blipFill>
        <p:spPr>
          <a:xfrm>
            <a:off x="9575074" y="3973352"/>
            <a:ext cx="2364376" cy="2332991"/>
          </a:xfrm>
          <a:prstGeom prst="rect">
            <a:avLst/>
          </a:prstGeom>
        </p:spPr>
      </p:pic>
      <p:sp>
        <p:nvSpPr>
          <p:cNvPr id="12" name="Rectangle 11">
            <a:extLst>
              <a:ext uri="{FF2B5EF4-FFF2-40B4-BE49-F238E27FC236}">
                <a16:creationId xmlns:a16="http://schemas.microsoft.com/office/drawing/2014/main" id="{0262A28B-F976-97F3-7A2C-C7C26E90BA2E}"/>
              </a:ext>
            </a:extLst>
          </p:cNvPr>
          <p:cNvSpPr/>
          <p:nvPr/>
        </p:nvSpPr>
        <p:spPr>
          <a:xfrm>
            <a:off x="950616" y="3666106"/>
            <a:ext cx="8119154" cy="1200329"/>
          </a:xfrm>
          <a:prstGeom prst="rect">
            <a:avLst/>
          </a:prstGeom>
        </p:spPr>
        <p:txBody>
          <a:bodyPr wrap="square">
            <a:spAutoFit/>
          </a:bodyPr>
          <a:lstStyle/>
          <a:p>
            <a:r>
              <a:rPr lang="en-IN" sz="3600" b="1" u="sng" dirty="0">
                <a:solidFill>
                  <a:srgbClr val="000000"/>
                </a:solidFill>
                <a:latin typeface="Times New Roman" panose="02020603050405020304" pitchFamily="18" charset="0"/>
                <a:cs typeface="Times New Roman" panose="02020603050405020304" pitchFamily="18" charset="0"/>
              </a:rPr>
              <a:t>NO </a:t>
            </a:r>
            <a:r>
              <a:rPr lang="en-IN" sz="3200" b="1" u="sng" dirty="0">
                <a:solidFill>
                  <a:srgbClr val="000000"/>
                </a:solidFill>
                <a:latin typeface="Times New Roman" panose="02020603050405020304" pitchFamily="18" charset="0"/>
                <a:cs typeface="Times New Roman" panose="02020603050405020304" pitchFamily="18" charset="0"/>
              </a:rPr>
              <a:t>SERVICES CHARGES </a:t>
            </a:r>
            <a:r>
              <a:rPr lang="en-IN" sz="3200" b="1" dirty="0">
                <a:solidFill>
                  <a:srgbClr val="000000"/>
                </a:solidFill>
                <a:latin typeface="Times New Roman" panose="02020603050405020304" pitchFamily="18" charset="0"/>
                <a:cs typeface="Times New Roman" panose="02020603050405020304" pitchFamily="18" charset="0"/>
              </a:rPr>
              <a:t>to be collected from Customers for Banking </a:t>
            </a:r>
            <a:r>
              <a:rPr lang="en-IN" sz="3600" b="1" dirty="0">
                <a:solidFill>
                  <a:srgbClr val="000000"/>
                </a:solidFill>
                <a:latin typeface="Times New Roman" panose="02020603050405020304" pitchFamily="18" charset="0"/>
                <a:cs typeface="Times New Roman" panose="02020603050405020304" pitchFamily="18" charset="0"/>
              </a:rPr>
              <a:t>Products</a:t>
            </a:r>
          </a:p>
        </p:txBody>
      </p:sp>
      <p:sp>
        <p:nvSpPr>
          <p:cNvPr id="13" name="Oval 12">
            <a:extLst>
              <a:ext uri="{FF2B5EF4-FFF2-40B4-BE49-F238E27FC236}">
                <a16:creationId xmlns:a16="http://schemas.microsoft.com/office/drawing/2014/main" id="{3BDCCED5-7B71-BDEB-461B-8F360F158EEC}"/>
              </a:ext>
            </a:extLst>
          </p:cNvPr>
          <p:cNvSpPr/>
          <p:nvPr/>
        </p:nvSpPr>
        <p:spPr>
          <a:xfrm>
            <a:off x="44427" y="1084484"/>
            <a:ext cx="638134" cy="61031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t>1</a:t>
            </a:r>
            <a:endParaRPr lang="en-IN" b="1" dirty="0"/>
          </a:p>
        </p:txBody>
      </p:sp>
      <p:sp>
        <p:nvSpPr>
          <p:cNvPr id="14" name="Oval 13">
            <a:extLst>
              <a:ext uri="{FF2B5EF4-FFF2-40B4-BE49-F238E27FC236}">
                <a16:creationId xmlns:a16="http://schemas.microsoft.com/office/drawing/2014/main" id="{298CE64B-4D54-9C5C-04AA-4B5F51247B8B}"/>
              </a:ext>
            </a:extLst>
          </p:cNvPr>
          <p:cNvSpPr/>
          <p:nvPr/>
        </p:nvSpPr>
        <p:spPr>
          <a:xfrm>
            <a:off x="147932" y="3718518"/>
            <a:ext cx="638134" cy="61031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t>2</a:t>
            </a:r>
            <a:endParaRPr lang="en-IN" b="1" dirty="0"/>
          </a:p>
        </p:txBody>
      </p:sp>
      <p:sp>
        <p:nvSpPr>
          <p:cNvPr id="17" name="Rectangle 16">
            <a:extLst>
              <a:ext uri="{FF2B5EF4-FFF2-40B4-BE49-F238E27FC236}">
                <a16:creationId xmlns:a16="http://schemas.microsoft.com/office/drawing/2014/main" id="{01033906-D727-F88D-D3AD-F9EDC18B72C6}"/>
              </a:ext>
            </a:extLst>
          </p:cNvPr>
          <p:cNvSpPr/>
          <p:nvPr/>
        </p:nvSpPr>
        <p:spPr>
          <a:xfrm>
            <a:off x="1120993" y="5608651"/>
            <a:ext cx="6363217" cy="584775"/>
          </a:xfrm>
          <a:prstGeom prst="rect">
            <a:avLst/>
          </a:prstGeom>
        </p:spPr>
        <p:txBody>
          <a:bodyPr wrap="none">
            <a:spAutoFit/>
          </a:bodyPr>
          <a:lstStyle/>
          <a:p>
            <a:r>
              <a:rPr lang="en-IN" sz="3200" b="1" dirty="0">
                <a:solidFill>
                  <a:srgbClr val="000000"/>
                </a:solidFill>
                <a:latin typeface="Times New Roman" panose="02020603050405020304" pitchFamily="18" charset="0"/>
                <a:cs typeface="Times New Roman" panose="02020603050405020304" pitchFamily="18" charset="0"/>
              </a:rPr>
              <a:t>Maintain Customer confidentiality </a:t>
            </a:r>
          </a:p>
        </p:txBody>
      </p:sp>
      <p:sp>
        <p:nvSpPr>
          <p:cNvPr id="18" name="Oval 17">
            <a:extLst>
              <a:ext uri="{FF2B5EF4-FFF2-40B4-BE49-F238E27FC236}">
                <a16:creationId xmlns:a16="http://schemas.microsoft.com/office/drawing/2014/main" id="{2ED007D9-6AAB-BDA5-6310-4FCF55E8BB81}"/>
              </a:ext>
            </a:extLst>
          </p:cNvPr>
          <p:cNvSpPr/>
          <p:nvPr/>
        </p:nvSpPr>
        <p:spPr>
          <a:xfrm>
            <a:off x="147932" y="5583112"/>
            <a:ext cx="638134" cy="61031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t>3</a:t>
            </a:r>
            <a:endParaRPr lang="en-IN" b="1" dirty="0"/>
          </a:p>
        </p:txBody>
      </p:sp>
      <p:sp>
        <p:nvSpPr>
          <p:cNvPr id="19" name="TextBox 18">
            <a:extLst>
              <a:ext uri="{FF2B5EF4-FFF2-40B4-BE49-F238E27FC236}">
                <a16:creationId xmlns:a16="http://schemas.microsoft.com/office/drawing/2014/main" id="{BC1ACA15-54EF-C6C5-3364-624DC9E37D4C}"/>
              </a:ext>
            </a:extLst>
          </p:cNvPr>
          <p:cNvSpPr txBox="1"/>
          <p:nvPr/>
        </p:nvSpPr>
        <p:spPr>
          <a:xfrm>
            <a:off x="44427" y="260926"/>
            <a:ext cx="8549742" cy="584775"/>
          </a:xfrm>
          <a:prstGeom prst="rect">
            <a:avLst/>
          </a:prstGeom>
          <a:noFill/>
        </p:spPr>
        <p:txBody>
          <a:bodyPr wrap="square">
            <a:spAutoFit/>
          </a:bodyPr>
          <a:lstStyle/>
          <a:p>
            <a:r>
              <a:rPr lang="en-IN" sz="3200" b="1" dirty="0">
                <a:solidFill>
                  <a:schemeClr val="bg1"/>
                </a:solidFill>
                <a:cs typeface="Times New Roman" panose="02020603050405020304" pitchFamily="18" charset="0"/>
              </a:rPr>
              <a:t>Customer Service</a:t>
            </a:r>
            <a:endParaRPr lang="en-IN" sz="3200" b="1" dirty="0">
              <a:solidFill>
                <a:schemeClr val="bg1"/>
              </a:solidFill>
            </a:endParaRPr>
          </a:p>
        </p:txBody>
      </p:sp>
    </p:spTree>
    <p:extLst>
      <p:ext uri="{BB962C8B-B14F-4D97-AF65-F5344CB8AC3E}">
        <p14:creationId xmlns:p14="http://schemas.microsoft.com/office/powerpoint/2010/main" val="333044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3A251B-57B5-DE47-2116-3C521C1B6FB8}"/>
              </a:ext>
            </a:extLst>
          </p:cNvPr>
          <p:cNvSpPr/>
          <p:nvPr/>
        </p:nvSpPr>
        <p:spPr>
          <a:xfrm>
            <a:off x="-30295" y="6493622"/>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5" name="Picture 40">
            <a:extLst>
              <a:ext uri="{FF2B5EF4-FFF2-40B4-BE49-F238E27FC236}">
                <a16:creationId xmlns:a16="http://schemas.microsoft.com/office/drawing/2014/main" id="{79426172-5DB0-BCDC-EE1C-19EFB047B1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5" y="6519417"/>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3EF104-AF89-626D-B6AE-E98E4145C3D9}"/>
              </a:ext>
            </a:extLst>
          </p:cNvPr>
          <p:cNvSpPr/>
          <p:nvPr/>
        </p:nvSpPr>
        <p:spPr>
          <a:xfrm>
            <a:off x="234591" y="1776266"/>
            <a:ext cx="6966853" cy="3016210"/>
          </a:xfrm>
          <a:prstGeom prst="rect">
            <a:avLst/>
          </a:prstGeom>
        </p:spPr>
        <p:txBody>
          <a:bodyPr wrap="square">
            <a:spAutoFit/>
          </a:bodyPr>
          <a:lstStyle/>
          <a:p>
            <a:pPr lvl="0" algn="ctr">
              <a:defRPr/>
            </a:pPr>
            <a:r>
              <a:rPr lang="en-IN" sz="4000" b="1" dirty="0">
                <a:cs typeface="Times New Roman" panose="02020603050405020304" pitchFamily="18" charset="0"/>
              </a:rPr>
              <a:t>Display all </a:t>
            </a:r>
          </a:p>
          <a:p>
            <a:pPr lvl="0" algn="ctr">
              <a:defRPr/>
            </a:pPr>
            <a:endParaRPr lang="en-IN" sz="4000" b="1" dirty="0">
              <a:cs typeface="Times New Roman" panose="02020603050405020304" pitchFamily="18" charset="0"/>
            </a:endParaRPr>
          </a:p>
          <a:p>
            <a:pPr marL="457200" lvl="0" indent="-457200">
              <a:buFont typeface="Wingdings" panose="05000000000000000000" pitchFamily="2" charset="2"/>
              <a:buChar char="Ø"/>
              <a:defRPr/>
            </a:pPr>
            <a:r>
              <a:rPr lang="en-IN" sz="2200" dirty="0">
                <a:cs typeface="Times New Roman" panose="02020603050405020304" pitchFamily="18" charset="0"/>
              </a:rPr>
              <a:t>Marketing Collateral given by the Bank</a:t>
            </a:r>
          </a:p>
          <a:p>
            <a:pPr marL="457200" lvl="0" indent="-457200">
              <a:buFont typeface="Wingdings" panose="05000000000000000000" pitchFamily="2" charset="2"/>
              <a:buChar char="Ø"/>
              <a:defRPr/>
            </a:pPr>
            <a:endParaRPr lang="en-IN" sz="2200" dirty="0">
              <a:cs typeface="Times New Roman" panose="02020603050405020304" pitchFamily="18" charset="0"/>
            </a:endParaRPr>
          </a:p>
          <a:p>
            <a:pPr marL="457200" lvl="0" indent="-457200">
              <a:buFont typeface="Wingdings" panose="05000000000000000000" pitchFamily="2" charset="2"/>
              <a:buChar char="Ø"/>
              <a:defRPr/>
            </a:pPr>
            <a:r>
              <a:rPr lang="en-IN" sz="2200" dirty="0">
                <a:cs typeface="Times New Roman" panose="02020603050405020304" pitchFamily="18" charset="0"/>
              </a:rPr>
              <a:t>Mandatory Posters given by the Bank</a:t>
            </a:r>
          </a:p>
          <a:p>
            <a:pPr marL="457200" lvl="0" indent="-457200">
              <a:buFont typeface="Wingdings" panose="05000000000000000000" pitchFamily="2" charset="2"/>
              <a:buChar char="Ø"/>
              <a:defRPr/>
            </a:pPr>
            <a:endParaRPr lang="en-IN" sz="2200" dirty="0">
              <a:cs typeface="Times New Roman" panose="02020603050405020304" pitchFamily="18" charset="0"/>
            </a:endParaRPr>
          </a:p>
          <a:p>
            <a:pPr marL="457200" lvl="0" indent="-457200">
              <a:buFont typeface="Wingdings" panose="05000000000000000000" pitchFamily="2" charset="2"/>
              <a:buChar char="Ø"/>
              <a:defRPr/>
            </a:pPr>
            <a:r>
              <a:rPr lang="en-IN" sz="2200" dirty="0">
                <a:cs typeface="Times New Roman" panose="02020603050405020304" pitchFamily="18" charset="0"/>
              </a:rPr>
              <a:t>Mandatory registers as per format shared by the Bank</a:t>
            </a:r>
            <a:endParaRPr lang="id-ID" sz="2200" dirty="0">
              <a:cs typeface="Times New Roman" panose="02020603050405020304" pitchFamily="18" charset="0"/>
            </a:endParaRPr>
          </a:p>
        </p:txBody>
      </p:sp>
      <p:pic>
        <p:nvPicPr>
          <p:cNvPr id="9" name="Picture 8">
            <a:extLst>
              <a:ext uri="{FF2B5EF4-FFF2-40B4-BE49-F238E27FC236}">
                <a16:creationId xmlns:a16="http://schemas.microsoft.com/office/drawing/2014/main" id="{3FB14D45-3713-BDAA-AB9B-E48FEA50EAF3}"/>
              </a:ext>
            </a:extLst>
          </p:cNvPr>
          <p:cNvPicPr>
            <a:picLocks noChangeAspect="1"/>
          </p:cNvPicPr>
          <p:nvPr/>
        </p:nvPicPr>
        <p:blipFill>
          <a:blip r:embed="rId3"/>
          <a:stretch>
            <a:fillRect/>
          </a:stretch>
        </p:blipFill>
        <p:spPr>
          <a:xfrm>
            <a:off x="7519497" y="964589"/>
            <a:ext cx="4319995" cy="5230582"/>
          </a:xfrm>
          <a:prstGeom prst="rect">
            <a:avLst/>
          </a:prstGeom>
        </p:spPr>
      </p:pic>
      <p:sp>
        <p:nvSpPr>
          <p:cNvPr id="10" name="TextBox 9">
            <a:extLst>
              <a:ext uri="{FF2B5EF4-FFF2-40B4-BE49-F238E27FC236}">
                <a16:creationId xmlns:a16="http://schemas.microsoft.com/office/drawing/2014/main" id="{71B712FC-1558-0513-6848-EA51609CC1D4}"/>
              </a:ext>
            </a:extLst>
          </p:cNvPr>
          <p:cNvSpPr txBox="1"/>
          <p:nvPr/>
        </p:nvSpPr>
        <p:spPr>
          <a:xfrm>
            <a:off x="-30295" y="234791"/>
            <a:ext cx="9372600" cy="584775"/>
          </a:xfrm>
          <a:prstGeom prst="rect">
            <a:avLst/>
          </a:prstGeom>
          <a:noFill/>
        </p:spPr>
        <p:txBody>
          <a:bodyPr wrap="square">
            <a:spAutoFit/>
          </a:bodyPr>
          <a:lstStyle/>
          <a:p>
            <a:r>
              <a:rPr lang="en-IN" sz="3200" b="1" dirty="0">
                <a:solidFill>
                  <a:schemeClr val="bg1"/>
                </a:solidFill>
                <a:cs typeface="Times New Roman" panose="02020603050405020304" pitchFamily="18" charset="0"/>
              </a:rPr>
              <a:t> Mandatory Displays at BC </a:t>
            </a:r>
            <a:r>
              <a:rPr lang="en-IN" sz="3200" b="1" dirty="0" err="1">
                <a:solidFill>
                  <a:schemeClr val="bg1"/>
                </a:solidFill>
                <a:cs typeface="Times New Roman" panose="02020603050405020304" pitchFamily="18" charset="0"/>
              </a:rPr>
              <a:t>Center</a:t>
            </a:r>
            <a:endParaRPr lang="en-IN" sz="3200" b="1" dirty="0">
              <a:solidFill>
                <a:schemeClr val="bg1"/>
              </a:solidFill>
            </a:endParaRPr>
          </a:p>
        </p:txBody>
      </p:sp>
    </p:spTree>
    <p:extLst>
      <p:ext uri="{BB962C8B-B14F-4D97-AF65-F5344CB8AC3E}">
        <p14:creationId xmlns:p14="http://schemas.microsoft.com/office/powerpoint/2010/main" val="301893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3A251B-57B5-DE47-2116-3C521C1B6FB8}"/>
              </a:ext>
            </a:extLst>
          </p:cNvPr>
          <p:cNvSpPr/>
          <p:nvPr/>
        </p:nvSpPr>
        <p:spPr>
          <a:xfrm>
            <a:off x="-30295" y="6493622"/>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5" name="Picture 40">
            <a:extLst>
              <a:ext uri="{FF2B5EF4-FFF2-40B4-BE49-F238E27FC236}">
                <a16:creationId xmlns:a16="http://schemas.microsoft.com/office/drawing/2014/main" id="{79426172-5DB0-BCDC-EE1C-19EFB047B1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5" y="6519417"/>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3EF104-AF89-626D-B6AE-E98E4145C3D9}"/>
              </a:ext>
            </a:extLst>
          </p:cNvPr>
          <p:cNvSpPr/>
          <p:nvPr/>
        </p:nvSpPr>
        <p:spPr>
          <a:xfrm>
            <a:off x="465960" y="1646886"/>
            <a:ext cx="6966853" cy="1046440"/>
          </a:xfrm>
          <a:prstGeom prst="rect">
            <a:avLst/>
          </a:prstGeom>
        </p:spPr>
        <p:txBody>
          <a:bodyPr wrap="square">
            <a:spAutoFit/>
          </a:bodyPr>
          <a:lstStyle/>
          <a:p>
            <a:pPr lvl="0" algn="ctr">
              <a:defRPr/>
            </a:pPr>
            <a:endParaRPr lang="en-IN" sz="4000" b="1" dirty="0">
              <a:cs typeface="Times New Roman" panose="02020603050405020304" pitchFamily="18" charset="0"/>
            </a:endParaRPr>
          </a:p>
          <a:p>
            <a:pPr marL="457200" lvl="0" indent="-457200">
              <a:buFont typeface="Wingdings" panose="05000000000000000000" pitchFamily="2" charset="2"/>
              <a:buChar char="Ø"/>
              <a:defRPr/>
            </a:pPr>
            <a:endParaRPr lang="id-ID" sz="2200" dirty="0">
              <a:cs typeface="Times New Roman" panose="02020603050405020304" pitchFamily="18" charset="0"/>
            </a:endParaRPr>
          </a:p>
        </p:txBody>
      </p:sp>
      <p:sp>
        <p:nvSpPr>
          <p:cNvPr id="10" name="TextBox 9">
            <a:extLst>
              <a:ext uri="{FF2B5EF4-FFF2-40B4-BE49-F238E27FC236}">
                <a16:creationId xmlns:a16="http://schemas.microsoft.com/office/drawing/2014/main" id="{71B712FC-1558-0513-6848-EA51609CC1D4}"/>
              </a:ext>
            </a:extLst>
          </p:cNvPr>
          <p:cNvSpPr txBox="1"/>
          <p:nvPr/>
        </p:nvSpPr>
        <p:spPr>
          <a:xfrm>
            <a:off x="-30295" y="234791"/>
            <a:ext cx="9372600" cy="584775"/>
          </a:xfrm>
          <a:prstGeom prst="rect">
            <a:avLst/>
          </a:prstGeom>
          <a:noFill/>
        </p:spPr>
        <p:txBody>
          <a:bodyPr wrap="square">
            <a:spAutoFit/>
          </a:bodyPr>
          <a:lstStyle/>
          <a:p>
            <a:r>
              <a:rPr lang="en-IN" sz="3200" b="1" dirty="0">
                <a:solidFill>
                  <a:schemeClr val="bg1"/>
                </a:solidFill>
                <a:cs typeface="Times New Roman" panose="02020603050405020304" pitchFamily="18" charset="0"/>
              </a:rPr>
              <a:t> </a:t>
            </a:r>
            <a:r>
              <a:rPr lang="en-IN" sz="3200" dirty="0">
                <a:cs typeface="Times New Roman" panose="02020603050405020304" pitchFamily="18" charset="0"/>
              </a:rPr>
              <a:t> </a:t>
            </a:r>
            <a:r>
              <a:rPr lang="en-IN" sz="3200" dirty="0">
                <a:solidFill>
                  <a:schemeClr val="bg1"/>
                </a:solidFill>
                <a:cs typeface="Times New Roman" panose="02020603050405020304" pitchFamily="18" charset="0"/>
              </a:rPr>
              <a:t>Registers  format shared by the Bank</a:t>
            </a:r>
            <a:endParaRPr lang="id-ID" sz="3200" dirty="0">
              <a:solidFill>
                <a:schemeClr val="bg1"/>
              </a:solidFill>
              <a:cs typeface="Times New Roman" panose="02020603050405020304" pitchFamily="18" charset="0"/>
            </a:endParaRPr>
          </a:p>
        </p:txBody>
      </p:sp>
      <p:sp>
        <p:nvSpPr>
          <p:cNvPr id="12" name="Rectangle 11">
            <a:extLst>
              <a:ext uri="{FF2B5EF4-FFF2-40B4-BE49-F238E27FC236}">
                <a16:creationId xmlns:a16="http://schemas.microsoft.com/office/drawing/2014/main" id="{F7814D4A-61D6-45FD-A7EB-88F476201635}"/>
              </a:ext>
            </a:extLst>
          </p:cNvPr>
          <p:cNvSpPr/>
          <p:nvPr/>
        </p:nvSpPr>
        <p:spPr>
          <a:xfrm>
            <a:off x="4161829" y="995980"/>
            <a:ext cx="3365405" cy="369332"/>
          </a:xfrm>
          <a:prstGeom prst="rect">
            <a:avLst/>
          </a:prstGeom>
        </p:spPr>
        <p:txBody>
          <a:bodyPr wrap="square">
            <a:spAutoFit/>
          </a:bodyPr>
          <a:lstStyle/>
          <a:p>
            <a:r>
              <a:rPr lang="en-IN" dirty="0"/>
              <a:t> COMPLAINT REGSITER </a:t>
            </a:r>
          </a:p>
        </p:txBody>
      </p:sp>
      <p:pic>
        <p:nvPicPr>
          <p:cNvPr id="13" name="Picture 12">
            <a:extLst>
              <a:ext uri="{FF2B5EF4-FFF2-40B4-BE49-F238E27FC236}">
                <a16:creationId xmlns:a16="http://schemas.microsoft.com/office/drawing/2014/main" id="{A134C76E-2232-4696-B6C3-0AA51B3F8156}"/>
              </a:ext>
            </a:extLst>
          </p:cNvPr>
          <p:cNvPicPr>
            <a:picLocks noChangeAspect="1"/>
          </p:cNvPicPr>
          <p:nvPr/>
        </p:nvPicPr>
        <p:blipFill>
          <a:blip r:embed="rId3"/>
          <a:stretch>
            <a:fillRect/>
          </a:stretch>
        </p:blipFill>
        <p:spPr>
          <a:xfrm>
            <a:off x="465960" y="2989517"/>
            <a:ext cx="10573101" cy="1152525"/>
          </a:xfrm>
          <a:prstGeom prst="rect">
            <a:avLst/>
          </a:prstGeom>
        </p:spPr>
      </p:pic>
      <p:sp>
        <p:nvSpPr>
          <p:cNvPr id="15" name="Rectangle 14">
            <a:extLst>
              <a:ext uri="{FF2B5EF4-FFF2-40B4-BE49-F238E27FC236}">
                <a16:creationId xmlns:a16="http://schemas.microsoft.com/office/drawing/2014/main" id="{B0394744-9A86-497F-B103-84A6C195D796}"/>
              </a:ext>
            </a:extLst>
          </p:cNvPr>
          <p:cNvSpPr/>
          <p:nvPr/>
        </p:nvSpPr>
        <p:spPr>
          <a:xfrm>
            <a:off x="4214191" y="2501501"/>
            <a:ext cx="3763618" cy="369332"/>
          </a:xfrm>
          <a:prstGeom prst="rect">
            <a:avLst/>
          </a:prstGeom>
        </p:spPr>
        <p:txBody>
          <a:bodyPr wrap="square">
            <a:spAutoFit/>
          </a:bodyPr>
          <a:lstStyle/>
          <a:p>
            <a:r>
              <a:rPr lang="en-IN" dirty="0"/>
              <a:t>TRANSACTION REGISTER </a:t>
            </a:r>
          </a:p>
        </p:txBody>
      </p:sp>
      <p:pic>
        <p:nvPicPr>
          <p:cNvPr id="16" name="Picture 15">
            <a:extLst>
              <a:ext uri="{FF2B5EF4-FFF2-40B4-BE49-F238E27FC236}">
                <a16:creationId xmlns:a16="http://schemas.microsoft.com/office/drawing/2014/main" id="{72197467-DEAE-40A0-B6F9-28A05BAD83EE}"/>
              </a:ext>
            </a:extLst>
          </p:cNvPr>
          <p:cNvPicPr>
            <a:picLocks noChangeAspect="1"/>
          </p:cNvPicPr>
          <p:nvPr/>
        </p:nvPicPr>
        <p:blipFill>
          <a:blip r:embed="rId4"/>
          <a:stretch>
            <a:fillRect/>
          </a:stretch>
        </p:blipFill>
        <p:spPr>
          <a:xfrm>
            <a:off x="442370" y="4720281"/>
            <a:ext cx="10804322" cy="781050"/>
          </a:xfrm>
          <a:prstGeom prst="rect">
            <a:avLst/>
          </a:prstGeom>
        </p:spPr>
      </p:pic>
      <p:sp>
        <p:nvSpPr>
          <p:cNvPr id="19" name="Rectangle 18">
            <a:extLst>
              <a:ext uri="{FF2B5EF4-FFF2-40B4-BE49-F238E27FC236}">
                <a16:creationId xmlns:a16="http://schemas.microsoft.com/office/drawing/2014/main" id="{69DAD74F-5BEA-49C1-A58A-E439E1F1CCFD}"/>
              </a:ext>
            </a:extLst>
          </p:cNvPr>
          <p:cNvSpPr/>
          <p:nvPr/>
        </p:nvSpPr>
        <p:spPr>
          <a:xfrm>
            <a:off x="4656005" y="4186761"/>
            <a:ext cx="4115717" cy="369332"/>
          </a:xfrm>
          <a:prstGeom prst="rect">
            <a:avLst/>
          </a:prstGeom>
        </p:spPr>
        <p:txBody>
          <a:bodyPr wrap="square">
            <a:spAutoFit/>
          </a:bodyPr>
          <a:lstStyle/>
          <a:p>
            <a:r>
              <a:rPr lang="en-IN" dirty="0"/>
              <a:t>VISIT  REGISTER </a:t>
            </a:r>
          </a:p>
        </p:txBody>
      </p:sp>
      <p:pic>
        <p:nvPicPr>
          <p:cNvPr id="2" name="Picture 1">
            <a:extLst>
              <a:ext uri="{FF2B5EF4-FFF2-40B4-BE49-F238E27FC236}">
                <a16:creationId xmlns:a16="http://schemas.microsoft.com/office/drawing/2014/main" id="{91E0ECD2-9C25-4C95-9617-DD960E8C7662}"/>
              </a:ext>
            </a:extLst>
          </p:cNvPr>
          <p:cNvPicPr>
            <a:picLocks noChangeAspect="1"/>
          </p:cNvPicPr>
          <p:nvPr/>
        </p:nvPicPr>
        <p:blipFill>
          <a:blip r:embed="rId5"/>
          <a:stretch>
            <a:fillRect/>
          </a:stretch>
        </p:blipFill>
        <p:spPr>
          <a:xfrm>
            <a:off x="7804" y="1485434"/>
            <a:ext cx="12115800" cy="890552"/>
          </a:xfrm>
          <a:prstGeom prst="rect">
            <a:avLst/>
          </a:prstGeom>
        </p:spPr>
      </p:pic>
    </p:spTree>
    <p:extLst>
      <p:ext uri="{BB962C8B-B14F-4D97-AF65-F5344CB8AC3E}">
        <p14:creationId xmlns:p14="http://schemas.microsoft.com/office/powerpoint/2010/main" val="279743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t="22772" b="22876"/>
          <a:stretch>
            <a:fillRect/>
          </a:stretch>
        </p:blipFill>
        <p:spPr bwMode="auto">
          <a:xfrm>
            <a:off x="629491" y="1046155"/>
            <a:ext cx="10904537" cy="5570537"/>
          </a:xfrm>
          <a:prstGeom prst="rect">
            <a:avLst/>
          </a:prstGeom>
          <a:noFill/>
          <a:ln w="9525" cap="flat">
            <a:noFill/>
            <a:round/>
            <a:headEnd/>
            <a:tailEnd/>
          </a:ln>
          <a:effectLst/>
        </p:spPr>
      </p:pic>
      <p:sp>
        <p:nvSpPr>
          <p:cNvPr id="8" name="Rectangle 7"/>
          <p:cNvSpPr/>
          <p:nvPr/>
        </p:nvSpPr>
        <p:spPr>
          <a:xfrm>
            <a:off x="69996" y="140092"/>
            <a:ext cx="4339650" cy="646331"/>
          </a:xfrm>
          <a:prstGeom prst="rect">
            <a:avLst/>
          </a:prstGeom>
        </p:spPr>
        <p:txBody>
          <a:bodyPr wrap="none">
            <a:spAutoFit/>
          </a:bodyPr>
          <a:lstStyle/>
          <a:p>
            <a:r>
              <a:rPr lang="en-US" sz="3600" b="1" dirty="0">
                <a:solidFill>
                  <a:schemeClr val="bg1"/>
                </a:solidFill>
                <a:latin typeface="Helvetica" panose="020B0604020202020204" pitchFamily="34" charset="0"/>
                <a:cs typeface="Helvetica" panose="020B0604020202020204" pitchFamily="34" charset="0"/>
              </a:rPr>
              <a:t>Financial Inclusion</a:t>
            </a:r>
          </a:p>
        </p:txBody>
      </p:sp>
      <p:sp>
        <p:nvSpPr>
          <p:cNvPr id="9" name="Rectangle 8">
            <a:extLst>
              <a:ext uri="{FF2B5EF4-FFF2-40B4-BE49-F238E27FC236}">
                <a16:creationId xmlns:a16="http://schemas.microsoft.com/office/drawing/2014/main" id="{EE076E70-7C81-4B71-9A0F-F6D195BA2B9D}"/>
              </a:ext>
            </a:extLst>
          </p:cNvPr>
          <p:cNvSpPr/>
          <p:nvPr/>
        </p:nvSpPr>
        <p:spPr>
          <a:xfrm>
            <a:off x="0" y="6558686"/>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10" name="Picture 40">
            <a:extLst>
              <a:ext uri="{FF2B5EF4-FFF2-40B4-BE49-F238E27FC236}">
                <a16:creationId xmlns:a16="http://schemas.microsoft.com/office/drawing/2014/main" id="{DF6500FC-D3EC-40AF-BA58-C97977B4F2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3A251B-57B5-DE47-2116-3C521C1B6FB8}"/>
              </a:ext>
            </a:extLst>
          </p:cNvPr>
          <p:cNvSpPr/>
          <p:nvPr/>
        </p:nvSpPr>
        <p:spPr>
          <a:xfrm>
            <a:off x="-30295" y="6493622"/>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5" name="Picture 40">
            <a:extLst>
              <a:ext uri="{FF2B5EF4-FFF2-40B4-BE49-F238E27FC236}">
                <a16:creationId xmlns:a16="http://schemas.microsoft.com/office/drawing/2014/main" id="{79426172-5DB0-BCDC-EE1C-19EFB047B1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5" y="6519417"/>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3EF104-AF89-626D-B6AE-E98E4145C3D9}"/>
              </a:ext>
            </a:extLst>
          </p:cNvPr>
          <p:cNvSpPr/>
          <p:nvPr/>
        </p:nvSpPr>
        <p:spPr>
          <a:xfrm>
            <a:off x="465960" y="1646886"/>
            <a:ext cx="6966853" cy="1046440"/>
          </a:xfrm>
          <a:prstGeom prst="rect">
            <a:avLst/>
          </a:prstGeom>
        </p:spPr>
        <p:txBody>
          <a:bodyPr wrap="square">
            <a:spAutoFit/>
          </a:bodyPr>
          <a:lstStyle/>
          <a:p>
            <a:pPr lvl="0" algn="ctr">
              <a:defRPr/>
            </a:pPr>
            <a:endParaRPr lang="en-IN" sz="4000" b="1" dirty="0">
              <a:cs typeface="Times New Roman" panose="02020603050405020304" pitchFamily="18" charset="0"/>
            </a:endParaRPr>
          </a:p>
          <a:p>
            <a:pPr marL="457200" lvl="0" indent="-457200">
              <a:buFont typeface="Wingdings" panose="05000000000000000000" pitchFamily="2" charset="2"/>
              <a:buChar char="Ø"/>
              <a:defRPr/>
            </a:pPr>
            <a:endParaRPr lang="id-ID" sz="2200" dirty="0">
              <a:cs typeface="Times New Roman" panose="02020603050405020304" pitchFamily="18" charset="0"/>
            </a:endParaRPr>
          </a:p>
        </p:txBody>
      </p:sp>
      <p:sp>
        <p:nvSpPr>
          <p:cNvPr id="10" name="TextBox 9">
            <a:extLst>
              <a:ext uri="{FF2B5EF4-FFF2-40B4-BE49-F238E27FC236}">
                <a16:creationId xmlns:a16="http://schemas.microsoft.com/office/drawing/2014/main" id="{71B712FC-1558-0513-6848-EA51609CC1D4}"/>
              </a:ext>
            </a:extLst>
          </p:cNvPr>
          <p:cNvSpPr txBox="1"/>
          <p:nvPr/>
        </p:nvSpPr>
        <p:spPr>
          <a:xfrm>
            <a:off x="-30295" y="234791"/>
            <a:ext cx="9372600" cy="584775"/>
          </a:xfrm>
          <a:prstGeom prst="rect">
            <a:avLst/>
          </a:prstGeom>
          <a:noFill/>
        </p:spPr>
        <p:txBody>
          <a:bodyPr wrap="square">
            <a:spAutoFit/>
          </a:bodyPr>
          <a:lstStyle/>
          <a:p>
            <a:r>
              <a:rPr lang="en-IN" sz="3200" b="1" dirty="0">
                <a:solidFill>
                  <a:schemeClr val="bg1"/>
                </a:solidFill>
                <a:cs typeface="Times New Roman" panose="02020603050405020304" pitchFamily="18" charset="0"/>
              </a:rPr>
              <a:t> </a:t>
            </a:r>
            <a:r>
              <a:rPr lang="en-IN" sz="3200" dirty="0">
                <a:cs typeface="Times New Roman" panose="02020603050405020304" pitchFamily="18" charset="0"/>
              </a:rPr>
              <a:t> </a:t>
            </a:r>
            <a:r>
              <a:rPr lang="en-IN" sz="3200" dirty="0">
                <a:solidFill>
                  <a:schemeClr val="bg1"/>
                </a:solidFill>
                <a:cs typeface="Times New Roman" panose="02020603050405020304" pitchFamily="18" charset="0"/>
              </a:rPr>
              <a:t>Registers  format shared by the Bank</a:t>
            </a:r>
            <a:endParaRPr lang="id-ID" sz="3200" dirty="0">
              <a:solidFill>
                <a:schemeClr val="bg1"/>
              </a:solidFill>
              <a:cs typeface="Times New Roman" panose="02020603050405020304" pitchFamily="18" charset="0"/>
            </a:endParaRPr>
          </a:p>
        </p:txBody>
      </p:sp>
      <p:sp>
        <p:nvSpPr>
          <p:cNvPr id="12" name="Rectangle 11">
            <a:extLst>
              <a:ext uri="{FF2B5EF4-FFF2-40B4-BE49-F238E27FC236}">
                <a16:creationId xmlns:a16="http://schemas.microsoft.com/office/drawing/2014/main" id="{F7814D4A-61D6-45FD-A7EB-88F476201635}"/>
              </a:ext>
            </a:extLst>
          </p:cNvPr>
          <p:cNvSpPr/>
          <p:nvPr/>
        </p:nvSpPr>
        <p:spPr>
          <a:xfrm>
            <a:off x="4161829" y="995980"/>
            <a:ext cx="3365405" cy="369332"/>
          </a:xfrm>
          <a:prstGeom prst="rect">
            <a:avLst/>
          </a:prstGeom>
        </p:spPr>
        <p:txBody>
          <a:bodyPr wrap="square">
            <a:spAutoFit/>
          </a:bodyPr>
          <a:lstStyle/>
          <a:p>
            <a:r>
              <a:rPr lang="en-IN" dirty="0"/>
              <a:t>  ACCOUNT OPENING REGISTER </a:t>
            </a:r>
          </a:p>
        </p:txBody>
      </p:sp>
      <p:sp>
        <p:nvSpPr>
          <p:cNvPr id="19" name="Rectangle 18">
            <a:extLst>
              <a:ext uri="{FF2B5EF4-FFF2-40B4-BE49-F238E27FC236}">
                <a16:creationId xmlns:a16="http://schemas.microsoft.com/office/drawing/2014/main" id="{69DAD74F-5BEA-49C1-A58A-E439E1F1CCFD}"/>
              </a:ext>
            </a:extLst>
          </p:cNvPr>
          <p:cNvSpPr/>
          <p:nvPr/>
        </p:nvSpPr>
        <p:spPr>
          <a:xfrm>
            <a:off x="4161829" y="3173784"/>
            <a:ext cx="4115717" cy="369332"/>
          </a:xfrm>
          <a:prstGeom prst="rect">
            <a:avLst/>
          </a:prstGeom>
        </p:spPr>
        <p:txBody>
          <a:bodyPr wrap="square">
            <a:spAutoFit/>
          </a:bodyPr>
          <a:lstStyle/>
          <a:p>
            <a:r>
              <a:rPr lang="en-IN" dirty="0"/>
              <a:t>FIXED / RECURRING DEPOSIT REGISTER </a:t>
            </a:r>
          </a:p>
        </p:txBody>
      </p:sp>
      <p:pic>
        <p:nvPicPr>
          <p:cNvPr id="3" name="Picture 2">
            <a:extLst>
              <a:ext uri="{FF2B5EF4-FFF2-40B4-BE49-F238E27FC236}">
                <a16:creationId xmlns:a16="http://schemas.microsoft.com/office/drawing/2014/main" id="{5481140B-7245-46F5-AC83-F808950AE4A3}"/>
              </a:ext>
            </a:extLst>
          </p:cNvPr>
          <p:cNvPicPr>
            <a:picLocks noChangeAspect="1"/>
          </p:cNvPicPr>
          <p:nvPr/>
        </p:nvPicPr>
        <p:blipFill>
          <a:blip r:embed="rId3"/>
          <a:stretch>
            <a:fillRect/>
          </a:stretch>
        </p:blipFill>
        <p:spPr>
          <a:xfrm>
            <a:off x="1326514" y="1522170"/>
            <a:ext cx="8957173" cy="1250822"/>
          </a:xfrm>
          <a:prstGeom prst="rect">
            <a:avLst/>
          </a:prstGeom>
        </p:spPr>
      </p:pic>
      <p:pic>
        <p:nvPicPr>
          <p:cNvPr id="7" name="Picture 6">
            <a:extLst>
              <a:ext uri="{FF2B5EF4-FFF2-40B4-BE49-F238E27FC236}">
                <a16:creationId xmlns:a16="http://schemas.microsoft.com/office/drawing/2014/main" id="{73BE3942-C558-44F4-BFAC-6D3E0995019E}"/>
              </a:ext>
            </a:extLst>
          </p:cNvPr>
          <p:cNvPicPr>
            <a:picLocks noChangeAspect="1"/>
          </p:cNvPicPr>
          <p:nvPr/>
        </p:nvPicPr>
        <p:blipFill>
          <a:blip r:embed="rId4"/>
          <a:stretch>
            <a:fillRect/>
          </a:stretch>
        </p:blipFill>
        <p:spPr>
          <a:xfrm>
            <a:off x="1326515" y="3914784"/>
            <a:ext cx="8957172" cy="1250823"/>
          </a:xfrm>
          <a:prstGeom prst="rect">
            <a:avLst/>
          </a:prstGeom>
        </p:spPr>
      </p:pic>
    </p:spTree>
    <p:extLst>
      <p:ext uri="{BB962C8B-B14F-4D97-AF65-F5344CB8AC3E}">
        <p14:creationId xmlns:p14="http://schemas.microsoft.com/office/powerpoint/2010/main" val="1501495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3A251B-57B5-DE47-2116-3C521C1B6FB8}"/>
              </a:ext>
            </a:extLst>
          </p:cNvPr>
          <p:cNvSpPr/>
          <p:nvPr/>
        </p:nvSpPr>
        <p:spPr>
          <a:xfrm>
            <a:off x="-30295" y="6493622"/>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5" name="Picture 40">
            <a:extLst>
              <a:ext uri="{FF2B5EF4-FFF2-40B4-BE49-F238E27FC236}">
                <a16:creationId xmlns:a16="http://schemas.microsoft.com/office/drawing/2014/main" id="{79426172-5DB0-BCDC-EE1C-19EFB047B1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5" y="6519417"/>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E706C28-E3C5-75A2-09AC-1BF55C751712}"/>
              </a:ext>
            </a:extLst>
          </p:cNvPr>
          <p:cNvPicPr>
            <a:picLocks noChangeAspect="1"/>
          </p:cNvPicPr>
          <p:nvPr/>
        </p:nvPicPr>
        <p:blipFill>
          <a:blip r:embed="rId3"/>
          <a:stretch>
            <a:fillRect/>
          </a:stretch>
        </p:blipFill>
        <p:spPr>
          <a:xfrm>
            <a:off x="134338" y="1463147"/>
            <a:ext cx="4636445" cy="3931705"/>
          </a:xfrm>
          <a:prstGeom prst="rect">
            <a:avLst/>
          </a:prstGeom>
        </p:spPr>
      </p:pic>
      <p:pic>
        <p:nvPicPr>
          <p:cNvPr id="6" name="Picture 5">
            <a:extLst>
              <a:ext uri="{FF2B5EF4-FFF2-40B4-BE49-F238E27FC236}">
                <a16:creationId xmlns:a16="http://schemas.microsoft.com/office/drawing/2014/main" id="{A9D06A09-CD28-FCAE-0F9C-DE9A2A6FC18A}"/>
              </a:ext>
            </a:extLst>
          </p:cNvPr>
          <p:cNvPicPr>
            <a:picLocks noChangeAspect="1"/>
          </p:cNvPicPr>
          <p:nvPr/>
        </p:nvPicPr>
        <p:blipFill>
          <a:blip r:embed="rId4"/>
          <a:stretch>
            <a:fillRect/>
          </a:stretch>
        </p:blipFill>
        <p:spPr>
          <a:xfrm>
            <a:off x="5376148" y="1476399"/>
            <a:ext cx="5123809" cy="3619048"/>
          </a:xfrm>
          <a:prstGeom prst="rect">
            <a:avLst/>
          </a:prstGeom>
        </p:spPr>
      </p:pic>
      <p:sp>
        <p:nvSpPr>
          <p:cNvPr id="9" name="TextBox 8">
            <a:extLst>
              <a:ext uri="{FF2B5EF4-FFF2-40B4-BE49-F238E27FC236}">
                <a16:creationId xmlns:a16="http://schemas.microsoft.com/office/drawing/2014/main" id="{E2E3783B-BC19-ADAC-4E38-96BE027CC7F7}"/>
              </a:ext>
            </a:extLst>
          </p:cNvPr>
          <p:cNvSpPr txBox="1"/>
          <p:nvPr/>
        </p:nvSpPr>
        <p:spPr>
          <a:xfrm>
            <a:off x="134338" y="223314"/>
            <a:ext cx="8386332" cy="461665"/>
          </a:xfrm>
          <a:prstGeom prst="rect">
            <a:avLst/>
          </a:prstGeom>
          <a:noFill/>
        </p:spPr>
        <p:txBody>
          <a:bodyPr wrap="square">
            <a:spAutoFit/>
          </a:bodyPr>
          <a:lstStyle/>
          <a:p>
            <a:r>
              <a:rPr lang="en-IN" sz="1200" dirty="0">
                <a:solidFill>
                  <a:schemeClr val="bg1"/>
                </a:solidFill>
                <a:latin typeface="Times New Roman" panose="02020603050405020304" pitchFamily="18" charset="0"/>
                <a:cs typeface="Times New Roman" panose="02020603050405020304" pitchFamily="18" charset="0"/>
              </a:rPr>
              <a:t> </a:t>
            </a:r>
            <a:r>
              <a:rPr lang="en-IN" sz="2400" b="1" dirty="0">
                <a:solidFill>
                  <a:srgbClr val="FFFF00"/>
                </a:solidFill>
                <a:latin typeface="Times New Roman" panose="02020603050405020304" pitchFamily="18" charset="0"/>
                <a:cs typeface="Times New Roman" panose="02020603050405020304" pitchFamily="18" charset="0"/>
              </a:rPr>
              <a:t>Know Your Customer &amp; Anti  Money Laundering </a:t>
            </a:r>
            <a:endParaRPr lang="en-IN" sz="2400" b="1" dirty="0"/>
          </a:p>
        </p:txBody>
      </p:sp>
    </p:spTree>
    <p:extLst>
      <p:ext uri="{BB962C8B-B14F-4D97-AF65-F5344CB8AC3E}">
        <p14:creationId xmlns:p14="http://schemas.microsoft.com/office/powerpoint/2010/main" val="2498377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552" y="1194993"/>
            <a:ext cx="1762125" cy="1552575"/>
          </a:xfrm>
          <a:prstGeom prst="rect">
            <a:avLst/>
          </a:prstGeom>
        </p:spPr>
        <p:style>
          <a:lnRef idx="2">
            <a:schemeClr val="accent1">
              <a:shade val="50000"/>
            </a:schemeClr>
          </a:lnRef>
          <a:fillRef idx="1">
            <a:schemeClr val="accent1"/>
          </a:fillRef>
          <a:effectRef idx="0">
            <a:schemeClr val="accent1"/>
          </a:effectRef>
          <a:fontRef idx="minor">
            <a:schemeClr val="lt1"/>
          </a:fontRef>
        </p:style>
      </p:pic>
      <p:cxnSp>
        <p:nvCxnSpPr>
          <p:cNvPr id="7" name="Straight Arrow Connector 6"/>
          <p:cNvCxnSpPr/>
          <p:nvPr/>
        </p:nvCxnSpPr>
        <p:spPr>
          <a:xfrm flipV="1">
            <a:off x="1895677" y="1523158"/>
            <a:ext cx="5633582" cy="10906"/>
          </a:xfrm>
          <a:prstGeom prst="straightConnector1">
            <a:avLst/>
          </a:prstGeom>
          <a:ln w="476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Rectangle 10"/>
          <p:cNvSpPr/>
          <p:nvPr/>
        </p:nvSpPr>
        <p:spPr>
          <a:xfrm>
            <a:off x="1839603" y="1621148"/>
            <a:ext cx="6096000" cy="1261884"/>
          </a:xfrm>
          <a:prstGeom prst="rect">
            <a:avLst/>
          </a:prstGeom>
        </p:spPr>
        <p:txBody>
          <a:bodyPr>
            <a:spAutoFit/>
          </a:bodyPr>
          <a:lstStyle/>
          <a:p>
            <a:pPr algn="ctr"/>
            <a:r>
              <a:rPr lang="en-US" sz="2000" b="1" dirty="0">
                <a:solidFill>
                  <a:srgbClr val="FF0000"/>
                </a:solidFill>
                <a:latin typeface="Helv"/>
              </a:rPr>
              <a:t>PLACEMENT</a:t>
            </a:r>
          </a:p>
          <a:p>
            <a:pPr algn="ctr"/>
            <a:r>
              <a:rPr lang="en-US" sz="1400" b="1" dirty="0">
                <a:solidFill>
                  <a:srgbClr val="000000"/>
                </a:solidFill>
                <a:latin typeface="Helv"/>
              </a:rPr>
              <a:t>Money Launder Use Bank Account to Place the Dirty Money</a:t>
            </a:r>
          </a:p>
          <a:p>
            <a:pPr algn="ctr"/>
            <a:r>
              <a:rPr lang="en-US" sz="1400" b="1" dirty="0">
                <a:solidFill>
                  <a:srgbClr val="000000"/>
                </a:solidFill>
                <a:latin typeface="Helv"/>
              </a:rPr>
              <a:t>Placement in Account - Cash Deposition / RTGS - NEFT </a:t>
            </a:r>
          </a:p>
          <a:p>
            <a:pPr algn="ctr"/>
            <a:r>
              <a:rPr lang="en-US" sz="1400" b="1" dirty="0">
                <a:solidFill>
                  <a:srgbClr val="000000"/>
                </a:solidFill>
                <a:latin typeface="Helv"/>
              </a:rPr>
              <a:t>from his other account</a:t>
            </a:r>
          </a:p>
          <a:p>
            <a:pPr algn="ctr"/>
            <a:endParaRPr lang="en-US" sz="1400" dirty="0"/>
          </a:p>
        </p:txBody>
      </p:sp>
      <p:pic>
        <p:nvPicPr>
          <p:cNvPr id="12" name="Picture 11"/>
          <p:cNvPicPr>
            <a:picLocks noChangeAspect="1"/>
          </p:cNvPicPr>
          <p:nvPr/>
        </p:nvPicPr>
        <p:blipFill>
          <a:blip r:embed="rId3"/>
          <a:stretch>
            <a:fillRect/>
          </a:stretch>
        </p:blipFill>
        <p:spPr>
          <a:xfrm>
            <a:off x="7798576" y="971156"/>
            <a:ext cx="1095375" cy="1000125"/>
          </a:xfrm>
          <a:prstGeom prst="rect">
            <a:avLst/>
          </a:prstGeom>
        </p:spPr>
      </p:pic>
      <p:cxnSp>
        <p:nvCxnSpPr>
          <p:cNvPr id="16" name="Straight Arrow Connector 15"/>
          <p:cNvCxnSpPr/>
          <p:nvPr/>
        </p:nvCxnSpPr>
        <p:spPr>
          <a:xfrm flipH="1">
            <a:off x="6915230" y="1971281"/>
            <a:ext cx="1228058" cy="1283928"/>
          </a:xfrm>
          <a:prstGeom prst="straightConnector1">
            <a:avLst/>
          </a:prstGeom>
          <a:ln w="476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p:cNvCxnSpPr/>
          <p:nvPr/>
        </p:nvCxnSpPr>
        <p:spPr>
          <a:xfrm>
            <a:off x="8293989" y="1971281"/>
            <a:ext cx="21772" cy="1574410"/>
          </a:xfrm>
          <a:prstGeom prst="straightConnector1">
            <a:avLst/>
          </a:prstGeom>
          <a:ln w="476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p:cNvCxnSpPr/>
          <p:nvPr/>
        </p:nvCxnSpPr>
        <p:spPr>
          <a:xfrm>
            <a:off x="8462376" y="1971281"/>
            <a:ext cx="1465946" cy="1283928"/>
          </a:xfrm>
          <a:prstGeom prst="straightConnector1">
            <a:avLst/>
          </a:prstGeom>
          <a:ln w="476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Rectangle 25"/>
          <p:cNvSpPr/>
          <p:nvPr/>
        </p:nvSpPr>
        <p:spPr>
          <a:xfrm>
            <a:off x="4499330" y="3190679"/>
            <a:ext cx="2920479" cy="369332"/>
          </a:xfrm>
          <a:prstGeom prst="rect">
            <a:avLst/>
          </a:prstGeom>
        </p:spPr>
        <p:txBody>
          <a:bodyPr wrap="none">
            <a:spAutoFit/>
          </a:bodyPr>
          <a:lstStyle/>
          <a:p>
            <a:r>
              <a:rPr lang="en-US" b="1" dirty="0">
                <a:solidFill>
                  <a:schemeClr val="accent1">
                    <a:lumMod val="75000"/>
                  </a:schemeClr>
                </a:solidFill>
                <a:latin typeface="Helv"/>
              </a:rPr>
              <a:t>Transfer to Account of X</a:t>
            </a:r>
            <a:r>
              <a:rPr lang="en-US" dirty="0">
                <a:solidFill>
                  <a:srgbClr val="000000"/>
                </a:solidFill>
                <a:latin typeface="Helv"/>
              </a:rPr>
              <a:t> </a:t>
            </a:r>
            <a:endParaRPr lang="en-US" dirty="0"/>
          </a:p>
        </p:txBody>
      </p:sp>
      <p:sp>
        <p:nvSpPr>
          <p:cNvPr id="27" name="Rectangle 26"/>
          <p:cNvSpPr/>
          <p:nvPr/>
        </p:nvSpPr>
        <p:spPr>
          <a:xfrm>
            <a:off x="7099251" y="3506266"/>
            <a:ext cx="2916311" cy="369332"/>
          </a:xfrm>
          <a:prstGeom prst="rect">
            <a:avLst/>
          </a:prstGeom>
        </p:spPr>
        <p:txBody>
          <a:bodyPr wrap="none">
            <a:spAutoFit/>
          </a:bodyPr>
          <a:lstStyle/>
          <a:p>
            <a:r>
              <a:rPr lang="en-US" b="1" dirty="0">
                <a:solidFill>
                  <a:schemeClr val="accent1">
                    <a:lumMod val="75000"/>
                  </a:schemeClr>
                </a:solidFill>
                <a:latin typeface="Helv"/>
              </a:rPr>
              <a:t>Transfer to Account of Y</a:t>
            </a:r>
            <a:r>
              <a:rPr lang="en-US" dirty="0">
                <a:solidFill>
                  <a:srgbClr val="000000"/>
                </a:solidFill>
                <a:latin typeface="Helv"/>
              </a:rPr>
              <a:t> </a:t>
            </a:r>
            <a:endParaRPr lang="en-US" dirty="0"/>
          </a:p>
        </p:txBody>
      </p:sp>
      <p:sp>
        <p:nvSpPr>
          <p:cNvPr id="28" name="Rectangle 27"/>
          <p:cNvSpPr/>
          <p:nvPr/>
        </p:nvSpPr>
        <p:spPr>
          <a:xfrm>
            <a:off x="9195349" y="3176359"/>
            <a:ext cx="2843535" cy="369332"/>
          </a:xfrm>
          <a:prstGeom prst="rect">
            <a:avLst/>
          </a:prstGeom>
        </p:spPr>
        <p:txBody>
          <a:bodyPr wrap="none">
            <a:spAutoFit/>
          </a:bodyPr>
          <a:lstStyle/>
          <a:p>
            <a:r>
              <a:rPr lang="en-US" b="1" dirty="0">
                <a:solidFill>
                  <a:schemeClr val="accent1">
                    <a:lumMod val="75000"/>
                  </a:schemeClr>
                </a:solidFill>
                <a:latin typeface="Helv"/>
              </a:rPr>
              <a:t>Transfer to Account of Z</a:t>
            </a:r>
            <a:endParaRPr lang="en-US" b="1" dirty="0">
              <a:solidFill>
                <a:schemeClr val="accent1">
                  <a:lumMod val="75000"/>
                </a:schemeClr>
              </a:solidFill>
            </a:endParaRPr>
          </a:p>
        </p:txBody>
      </p:sp>
      <p:cxnSp>
        <p:nvCxnSpPr>
          <p:cNvPr id="36" name="Straight Arrow Connector 35"/>
          <p:cNvCxnSpPr/>
          <p:nvPr/>
        </p:nvCxnSpPr>
        <p:spPr>
          <a:xfrm>
            <a:off x="5414379" y="3506266"/>
            <a:ext cx="2384197" cy="1785840"/>
          </a:xfrm>
          <a:prstGeom prst="straightConnector1">
            <a:avLst/>
          </a:prstGeom>
          <a:ln w="476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p:cNvCxnSpPr/>
          <p:nvPr/>
        </p:nvCxnSpPr>
        <p:spPr>
          <a:xfrm>
            <a:off x="8315761" y="3796647"/>
            <a:ext cx="21772" cy="1574410"/>
          </a:xfrm>
          <a:prstGeom prst="straightConnector1">
            <a:avLst/>
          </a:prstGeom>
          <a:ln w="476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p:cNvCxnSpPr/>
          <p:nvPr/>
        </p:nvCxnSpPr>
        <p:spPr>
          <a:xfrm flipH="1">
            <a:off x="8811175" y="3560011"/>
            <a:ext cx="2147661" cy="1732095"/>
          </a:xfrm>
          <a:prstGeom prst="straightConnector1">
            <a:avLst/>
          </a:prstGeom>
          <a:ln w="476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Rectangle 42"/>
          <p:cNvSpPr/>
          <p:nvPr/>
        </p:nvSpPr>
        <p:spPr>
          <a:xfrm>
            <a:off x="8878217" y="1408549"/>
            <a:ext cx="3313783" cy="1231106"/>
          </a:xfrm>
          <a:prstGeom prst="rect">
            <a:avLst/>
          </a:prstGeom>
        </p:spPr>
        <p:txBody>
          <a:bodyPr wrap="square">
            <a:spAutoFit/>
          </a:bodyPr>
          <a:lstStyle/>
          <a:p>
            <a:pPr algn="ctr"/>
            <a:r>
              <a:rPr lang="en-US" b="1" dirty="0">
                <a:solidFill>
                  <a:srgbClr val="FF421E"/>
                </a:solidFill>
                <a:latin typeface="Helv"/>
              </a:rPr>
              <a:t>LAYERING</a:t>
            </a:r>
          </a:p>
          <a:p>
            <a:pPr algn="ctr"/>
            <a:r>
              <a:rPr lang="en-US" sz="1400" b="1" dirty="0">
                <a:solidFill>
                  <a:srgbClr val="000000"/>
                </a:solidFill>
                <a:latin typeface="Helv"/>
              </a:rPr>
              <a:t>Money Launder with the HELP of others ( X / Y / Z)</a:t>
            </a:r>
          </a:p>
          <a:p>
            <a:pPr algn="ctr"/>
            <a:r>
              <a:rPr lang="en-US" sz="1400" b="1" dirty="0">
                <a:solidFill>
                  <a:srgbClr val="000000"/>
                </a:solidFill>
                <a:latin typeface="Helv"/>
              </a:rPr>
              <a:t>forms COMPLEX chain of Transaction</a:t>
            </a:r>
            <a:endParaRPr lang="en-US" sz="1400" dirty="0"/>
          </a:p>
        </p:txBody>
      </p:sp>
      <p:pic>
        <p:nvPicPr>
          <p:cNvPr id="44" name="Picture 43"/>
          <p:cNvPicPr>
            <a:picLocks noChangeAspect="1"/>
          </p:cNvPicPr>
          <p:nvPr/>
        </p:nvPicPr>
        <p:blipFill>
          <a:blip r:embed="rId4"/>
          <a:stretch>
            <a:fillRect/>
          </a:stretch>
        </p:blipFill>
        <p:spPr>
          <a:xfrm>
            <a:off x="84443" y="4525303"/>
            <a:ext cx="2585357" cy="1983074"/>
          </a:xfrm>
          <a:prstGeom prst="rect">
            <a:avLst/>
          </a:prstGeom>
        </p:spPr>
      </p:pic>
      <p:pic>
        <p:nvPicPr>
          <p:cNvPr id="45" name="Picture 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74464" y="4935303"/>
            <a:ext cx="1428977" cy="1543607"/>
          </a:xfrm>
          <a:prstGeom prst="rect">
            <a:avLst/>
          </a:prstGeom>
        </p:spPr>
      </p:pic>
      <p:pic>
        <p:nvPicPr>
          <p:cNvPr id="46" name="Picture 4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96513" y="5707107"/>
            <a:ext cx="1225085" cy="672703"/>
          </a:xfrm>
          <a:prstGeom prst="rect">
            <a:avLst/>
          </a:prstGeom>
        </p:spPr>
      </p:pic>
      <p:pic>
        <p:nvPicPr>
          <p:cNvPr id="47" name="Picture 4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20009" y="5514287"/>
            <a:ext cx="1225085" cy="672703"/>
          </a:xfrm>
          <a:prstGeom prst="rect">
            <a:avLst/>
          </a:prstGeom>
        </p:spPr>
      </p:pic>
      <p:pic>
        <p:nvPicPr>
          <p:cNvPr id="48" name="Picture 4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2912" y="5236484"/>
            <a:ext cx="1225085" cy="672703"/>
          </a:xfrm>
          <a:prstGeom prst="rect">
            <a:avLst/>
          </a:prstGeom>
        </p:spPr>
      </p:pic>
      <p:sp>
        <p:nvSpPr>
          <p:cNvPr id="49" name="Rectangle 48"/>
          <p:cNvSpPr/>
          <p:nvPr/>
        </p:nvSpPr>
        <p:spPr>
          <a:xfrm>
            <a:off x="5309055" y="5079996"/>
            <a:ext cx="6096000" cy="1446550"/>
          </a:xfrm>
          <a:prstGeom prst="rect">
            <a:avLst/>
          </a:prstGeom>
        </p:spPr>
        <p:txBody>
          <a:bodyPr>
            <a:spAutoFit/>
          </a:bodyPr>
          <a:lstStyle/>
          <a:p>
            <a:r>
              <a:rPr lang="en-US" b="1" dirty="0">
                <a:solidFill>
                  <a:srgbClr val="FF421E"/>
                </a:solidFill>
                <a:latin typeface="Helv"/>
              </a:rPr>
              <a:t>INTEGRATION</a:t>
            </a:r>
          </a:p>
          <a:p>
            <a:pPr algn="ctr"/>
            <a:r>
              <a:rPr lang="en-US" sz="1400" b="1" dirty="0">
                <a:solidFill>
                  <a:srgbClr val="000000"/>
                </a:solidFill>
                <a:latin typeface="Helv"/>
              </a:rPr>
              <a:t>The Money is Transferred to account of </a:t>
            </a:r>
          </a:p>
          <a:p>
            <a:pPr algn="ctr"/>
            <a:r>
              <a:rPr lang="en-US" sz="1400" b="1" dirty="0">
                <a:solidFill>
                  <a:srgbClr val="000000"/>
                </a:solidFill>
                <a:latin typeface="Helv"/>
              </a:rPr>
              <a:t>Person / Entity</a:t>
            </a:r>
          </a:p>
          <a:p>
            <a:pPr algn="ctr"/>
            <a:r>
              <a:rPr lang="en-US" sz="1400" b="1" dirty="0">
                <a:solidFill>
                  <a:srgbClr val="000000"/>
                </a:solidFill>
                <a:latin typeface="Helv"/>
              </a:rPr>
              <a:t>Which is further used for purchasing of </a:t>
            </a:r>
          </a:p>
          <a:p>
            <a:pPr algn="ctr"/>
            <a:r>
              <a:rPr lang="en-US" sz="1400" b="1" dirty="0">
                <a:solidFill>
                  <a:srgbClr val="000000"/>
                </a:solidFill>
                <a:latin typeface="Helv"/>
              </a:rPr>
              <a:t>Property / Luxury items.</a:t>
            </a:r>
          </a:p>
          <a:p>
            <a:pPr algn="ctr"/>
            <a:r>
              <a:rPr lang="en-US" sz="1400" b="1" dirty="0">
                <a:solidFill>
                  <a:srgbClr val="000000"/>
                </a:solidFill>
                <a:latin typeface="Helv"/>
              </a:rPr>
              <a:t>It Become difficult to Trace the source of Transaction</a:t>
            </a:r>
            <a:endParaRPr lang="en-US" sz="1400" dirty="0"/>
          </a:p>
        </p:txBody>
      </p:sp>
      <p:cxnSp>
        <p:nvCxnSpPr>
          <p:cNvPr id="31" name="Straight Arrow Connector 30"/>
          <p:cNvCxnSpPr/>
          <p:nvPr/>
        </p:nvCxnSpPr>
        <p:spPr>
          <a:xfrm flipH="1" flipV="1">
            <a:off x="2288729" y="6262134"/>
            <a:ext cx="3731241" cy="87293"/>
          </a:xfrm>
          <a:prstGeom prst="straightConnector1">
            <a:avLst/>
          </a:prstGeom>
          <a:ln w="476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Rectangle 28"/>
          <p:cNvSpPr/>
          <p:nvPr/>
        </p:nvSpPr>
        <p:spPr>
          <a:xfrm>
            <a:off x="35858" y="195715"/>
            <a:ext cx="7276351" cy="523220"/>
          </a:xfrm>
          <a:prstGeom prst="rect">
            <a:avLst/>
          </a:prstGeom>
        </p:spPr>
        <p:txBody>
          <a:bodyPr wrap="none">
            <a:spAutoFit/>
          </a:bodyPr>
          <a:lstStyle/>
          <a:p>
            <a:r>
              <a:rPr lang="en-US" altLang="en-US" sz="2800" b="1" dirty="0">
                <a:solidFill>
                  <a:schemeClr val="bg1"/>
                </a:solidFill>
                <a:latin typeface="Helvetica" panose="020B0604020202020204" pitchFamily="34" charset="0"/>
                <a:cs typeface="Helvetica" panose="020B0604020202020204" pitchFamily="34" charset="0"/>
              </a:rPr>
              <a:t>Anti Money Laundering (AML) – 3 Stages </a:t>
            </a:r>
            <a:endParaRPr lang="en-US" sz="2800" b="1" dirty="0">
              <a:solidFill>
                <a:schemeClr val="bg1"/>
              </a:solidFill>
              <a:latin typeface="Helvetica" panose="020B0604020202020204" pitchFamily="34" charset="0"/>
              <a:cs typeface="Helvetica" panose="020B0604020202020204" pitchFamily="34" charset="0"/>
            </a:endParaRPr>
          </a:p>
        </p:txBody>
      </p:sp>
      <p:sp>
        <p:nvSpPr>
          <p:cNvPr id="30" name="Rectangle 29">
            <a:extLst>
              <a:ext uri="{FF2B5EF4-FFF2-40B4-BE49-F238E27FC236}">
                <a16:creationId xmlns:a16="http://schemas.microsoft.com/office/drawing/2014/main" id="{071FE4E6-2937-4D6B-BD3A-9C3783561457}"/>
              </a:ext>
            </a:extLst>
          </p:cNvPr>
          <p:cNvSpPr/>
          <p:nvPr/>
        </p:nvSpPr>
        <p:spPr>
          <a:xfrm>
            <a:off x="0" y="6558686"/>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32" name="Picture 40">
            <a:extLst>
              <a:ext uri="{FF2B5EF4-FFF2-40B4-BE49-F238E27FC236}">
                <a16:creationId xmlns:a16="http://schemas.microsoft.com/office/drawing/2014/main" id="{77B64768-BC98-422F-BCC5-D6ACBAC416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45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96" y="6112648"/>
            <a:ext cx="9052561" cy="415498"/>
          </a:xfrm>
          <a:prstGeom prst="rect">
            <a:avLst/>
          </a:prstGeom>
          <a:ln>
            <a:solidFill>
              <a:schemeClr val="accent1"/>
            </a:solidFill>
          </a:ln>
        </p:spPr>
        <p:txBody>
          <a:bodyPr wrap="square" tIns="0" bIns="0" anchor="ctr">
            <a:spAutoFit/>
          </a:bodyPr>
          <a:lstStyle/>
          <a:p>
            <a:pPr marL="119063" lvl="0" algn="ctr">
              <a:lnSpc>
                <a:spcPct val="90000"/>
              </a:lnSpc>
              <a:spcBef>
                <a:spcPts val="300"/>
              </a:spcBef>
            </a:pPr>
            <a:r>
              <a:rPr lang="en-US" sz="1500" b="1" u="sng" dirty="0">
                <a:solidFill>
                  <a:srgbClr val="0070C0"/>
                </a:solidFill>
              </a:rPr>
              <a:t>Each and every Agent / Bank staff / Business Correspondent (BC) / Business Facilitator (BF) is responsible for ensuring </a:t>
            </a:r>
            <a:r>
              <a:rPr lang="en-US" sz="1500" b="1" u="sng" dirty="0" err="1">
                <a:solidFill>
                  <a:srgbClr val="0070C0"/>
                </a:solidFill>
              </a:rPr>
              <a:t>Aadhaar</a:t>
            </a:r>
            <a:r>
              <a:rPr lang="en-US" sz="1500" b="1" u="sng" dirty="0">
                <a:solidFill>
                  <a:srgbClr val="0070C0"/>
                </a:solidFill>
              </a:rPr>
              <a:t> compliance</a:t>
            </a:r>
            <a:r>
              <a:rPr lang="en-US" sz="1500" b="1" u="sng" dirty="0">
                <a:solidFill>
                  <a:prstClr val="black"/>
                </a:solidFill>
              </a:rPr>
              <a:t> – </a:t>
            </a:r>
            <a:r>
              <a:rPr lang="en-IN" sz="1500" b="1" u="sng" dirty="0">
                <a:solidFill>
                  <a:srgbClr val="C00000"/>
                </a:solidFill>
              </a:rPr>
              <a:t>any non-compliance can lead to strict action / penalties.</a:t>
            </a:r>
            <a:endParaRPr lang="en-US" sz="1500" b="1" u="sng" dirty="0">
              <a:solidFill>
                <a:srgbClr val="C00000"/>
              </a:solidFill>
            </a:endParaRPr>
          </a:p>
        </p:txBody>
      </p:sp>
      <p:sp>
        <p:nvSpPr>
          <p:cNvPr id="5" name="Rectangle 4"/>
          <p:cNvSpPr/>
          <p:nvPr/>
        </p:nvSpPr>
        <p:spPr>
          <a:xfrm>
            <a:off x="319317" y="1865030"/>
            <a:ext cx="4140000" cy="211398"/>
          </a:xfrm>
          <a:prstGeom prst="rect">
            <a:avLst/>
          </a:prstGeom>
          <a:solidFill>
            <a:srgbClr val="068841"/>
          </a:solidFill>
          <a:ln>
            <a:solidFill>
              <a:srgbClr val="068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Do’s</a:t>
            </a:r>
          </a:p>
        </p:txBody>
      </p:sp>
      <p:sp>
        <p:nvSpPr>
          <p:cNvPr id="6" name="Rectangle 5"/>
          <p:cNvSpPr/>
          <p:nvPr/>
        </p:nvSpPr>
        <p:spPr>
          <a:xfrm>
            <a:off x="4585792" y="1868795"/>
            <a:ext cx="4140000" cy="2151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Don’ts</a:t>
            </a:r>
          </a:p>
        </p:txBody>
      </p:sp>
      <p:sp>
        <p:nvSpPr>
          <p:cNvPr id="7" name="Rectangle 6"/>
          <p:cNvSpPr/>
          <p:nvPr/>
        </p:nvSpPr>
        <p:spPr>
          <a:xfrm>
            <a:off x="892073" y="2866158"/>
            <a:ext cx="3228647" cy="672430"/>
          </a:xfrm>
          <a:prstGeom prst="rect">
            <a:avLst/>
          </a:prstGeom>
          <a:solidFill>
            <a:srgbClr val="C3FD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Inform the customer of the </a:t>
            </a:r>
            <a:r>
              <a:rPr lang="en-IN" sz="1400" b="1" i="1" u="sng" dirty="0">
                <a:solidFill>
                  <a:schemeClr val="tx1"/>
                </a:solidFill>
              </a:rPr>
              <a:t>purpose</a:t>
            </a:r>
            <a:r>
              <a:rPr lang="en-IN" sz="1400" dirty="0">
                <a:solidFill>
                  <a:schemeClr val="tx1"/>
                </a:solidFill>
              </a:rPr>
              <a:t> of taking Aadhaar, in </a:t>
            </a:r>
            <a:r>
              <a:rPr lang="en-IN" sz="1400" b="1" i="1" u="sng" dirty="0">
                <a:solidFill>
                  <a:srgbClr val="C00000"/>
                </a:solidFill>
              </a:rPr>
              <a:t>local language</a:t>
            </a:r>
            <a:r>
              <a:rPr lang="en-IN" sz="1400" b="1" i="1" dirty="0">
                <a:solidFill>
                  <a:srgbClr val="C00000"/>
                </a:solidFill>
              </a:rPr>
              <a:t> </a:t>
            </a:r>
            <a:r>
              <a:rPr lang="en-IN" sz="1400" dirty="0">
                <a:solidFill>
                  <a:schemeClr val="tx1"/>
                </a:solidFill>
              </a:rPr>
              <a:t>understandable to the customer </a:t>
            </a:r>
          </a:p>
        </p:txBody>
      </p:sp>
      <p:sp>
        <p:nvSpPr>
          <p:cNvPr id="8" name="Rectangle 7"/>
          <p:cNvSpPr/>
          <p:nvPr/>
        </p:nvSpPr>
        <p:spPr>
          <a:xfrm>
            <a:off x="908044" y="2123990"/>
            <a:ext cx="3228647" cy="672430"/>
          </a:xfrm>
          <a:prstGeom prst="rect">
            <a:avLst/>
          </a:prstGeom>
          <a:solidFill>
            <a:srgbClr val="9FFBC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Accept Aadhaar only when given </a:t>
            </a:r>
            <a:r>
              <a:rPr lang="en-IN" sz="1400" b="1" i="1" u="sng" dirty="0">
                <a:solidFill>
                  <a:schemeClr val="tx1"/>
                </a:solidFill>
              </a:rPr>
              <a:t>voluntarily</a:t>
            </a:r>
            <a:r>
              <a:rPr lang="en-IN" sz="1400" dirty="0">
                <a:solidFill>
                  <a:schemeClr val="tx1"/>
                </a:solidFill>
              </a:rPr>
              <a:t> by the customer post offering </a:t>
            </a:r>
            <a:r>
              <a:rPr lang="en-IN" sz="1400" b="1" i="1" u="sng" dirty="0">
                <a:solidFill>
                  <a:srgbClr val="C00000"/>
                </a:solidFill>
              </a:rPr>
              <a:t>alternatives*</a:t>
            </a:r>
            <a:r>
              <a:rPr lang="en-IN" sz="1400" dirty="0">
                <a:solidFill>
                  <a:schemeClr val="tx1"/>
                </a:solidFill>
              </a:rPr>
              <a:t> </a:t>
            </a:r>
          </a:p>
        </p:txBody>
      </p:sp>
      <p:sp>
        <p:nvSpPr>
          <p:cNvPr id="9" name="Rectangle 8"/>
          <p:cNvSpPr/>
          <p:nvPr/>
        </p:nvSpPr>
        <p:spPr>
          <a:xfrm>
            <a:off x="896014" y="3609813"/>
            <a:ext cx="3228647" cy="672430"/>
          </a:xfrm>
          <a:prstGeom prst="rect">
            <a:avLst/>
          </a:prstGeom>
          <a:solidFill>
            <a:srgbClr val="DAF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Inform &amp; collect </a:t>
            </a:r>
            <a:r>
              <a:rPr lang="en-IN" sz="1400" b="1" i="1" u="sng" dirty="0">
                <a:solidFill>
                  <a:schemeClr val="tx1"/>
                </a:solidFill>
              </a:rPr>
              <a:t>customer’s consent</a:t>
            </a:r>
            <a:r>
              <a:rPr lang="en-IN" sz="1400" dirty="0">
                <a:solidFill>
                  <a:schemeClr val="tx1"/>
                </a:solidFill>
              </a:rPr>
              <a:t> </a:t>
            </a:r>
            <a:r>
              <a:rPr lang="en-IN" sz="1400" b="1" i="1" u="sng" dirty="0">
                <a:solidFill>
                  <a:srgbClr val="C00000"/>
                </a:solidFill>
              </a:rPr>
              <a:t>prior to voluntary submission </a:t>
            </a:r>
            <a:r>
              <a:rPr lang="en-IN" sz="1400" dirty="0">
                <a:solidFill>
                  <a:schemeClr val="tx1"/>
                </a:solidFill>
              </a:rPr>
              <a:t>of Aadhaar.</a:t>
            </a:r>
          </a:p>
        </p:txBody>
      </p:sp>
      <p:sp>
        <p:nvSpPr>
          <p:cNvPr id="10" name="Rectangle 9"/>
          <p:cNvSpPr/>
          <p:nvPr/>
        </p:nvSpPr>
        <p:spPr>
          <a:xfrm>
            <a:off x="896014" y="4360212"/>
            <a:ext cx="3228647" cy="672430"/>
          </a:xfrm>
          <a:prstGeom prst="rect">
            <a:avLst/>
          </a:prstGeom>
          <a:solidFill>
            <a:srgbClr val="DFFDE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Aadhaar should be used only for the </a:t>
            </a:r>
            <a:r>
              <a:rPr lang="en-IN" sz="1400" b="1" i="1" u="sng" dirty="0">
                <a:solidFill>
                  <a:srgbClr val="C00000"/>
                </a:solidFill>
              </a:rPr>
              <a:t>purpose informed</a:t>
            </a:r>
            <a:r>
              <a:rPr lang="en-IN" sz="1400" dirty="0">
                <a:solidFill>
                  <a:schemeClr val="tx1"/>
                </a:solidFill>
              </a:rPr>
              <a:t> to the customer</a:t>
            </a:r>
          </a:p>
        </p:txBody>
      </p:sp>
      <p:sp>
        <p:nvSpPr>
          <p:cNvPr id="11" name="Rectangle 10"/>
          <p:cNvSpPr/>
          <p:nvPr/>
        </p:nvSpPr>
        <p:spPr>
          <a:xfrm>
            <a:off x="902622" y="5071242"/>
            <a:ext cx="3228647" cy="672430"/>
          </a:xfrm>
          <a:prstGeom prst="rect">
            <a:avLst/>
          </a:prstGeom>
          <a:solidFill>
            <a:srgbClr val="E7FD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Always </a:t>
            </a:r>
            <a:r>
              <a:rPr lang="en-IN" sz="1400" b="1" i="1" u="sng" dirty="0">
                <a:solidFill>
                  <a:srgbClr val="C00000"/>
                </a:solidFill>
              </a:rPr>
              <a:t>ensure privacy </a:t>
            </a:r>
            <a:r>
              <a:rPr lang="en-IN" sz="1400" dirty="0">
                <a:solidFill>
                  <a:schemeClr val="tx1"/>
                </a:solidFill>
              </a:rPr>
              <a:t>of customer’s Aadhaar Data.</a:t>
            </a:r>
          </a:p>
        </p:txBody>
      </p:sp>
      <p:sp>
        <p:nvSpPr>
          <p:cNvPr id="12" name="Rectangle 11"/>
          <p:cNvSpPr/>
          <p:nvPr/>
        </p:nvSpPr>
        <p:spPr>
          <a:xfrm>
            <a:off x="5498159" y="2838453"/>
            <a:ext cx="3228647" cy="672430"/>
          </a:xfrm>
          <a:prstGeom prst="rect">
            <a:avLst/>
          </a:prstGeom>
          <a:solidFill>
            <a:srgbClr val="FFD5D5">
              <a:alpha val="8470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u="sng" dirty="0">
                <a:solidFill>
                  <a:schemeClr val="tx1"/>
                </a:solidFill>
              </a:rPr>
              <a:t>Never store</a:t>
            </a:r>
            <a:r>
              <a:rPr lang="en-IN" sz="1400" b="1" dirty="0">
                <a:solidFill>
                  <a:schemeClr val="tx1"/>
                </a:solidFill>
              </a:rPr>
              <a:t> </a:t>
            </a:r>
            <a:r>
              <a:rPr lang="en-IN" sz="1400" b="1" i="1" u="sng" dirty="0">
                <a:solidFill>
                  <a:srgbClr val="0070C0"/>
                </a:solidFill>
              </a:rPr>
              <a:t>Aadhaar copies </a:t>
            </a:r>
            <a:r>
              <a:rPr lang="en-IN" sz="1400" dirty="0">
                <a:solidFill>
                  <a:schemeClr val="tx1"/>
                </a:solidFill>
              </a:rPr>
              <a:t>in branch, laptops / desktops, mobile phones or any portable storage device. </a:t>
            </a:r>
          </a:p>
        </p:txBody>
      </p:sp>
      <p:sp>
        <p:nvSpPr>
          <p:cNvPr id="13" name="Rectangle 12"/>
          <p:cNvSpPr/>
          <p:nvPr/>
        </p:nvSpPr>
        <p:spPr>
          <a:xfrm>
            <a:off x="5498158" y="2129496"/>
            <a:ext cx="3228647" cy="672430"/>
          </a:xfrm>
          <a:prstGeom prst="rect">
            <a:avLst/>
          </a:prstGeom>
          <a:solidFill>
            <a:srgbClr val="FFD5D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u="sng" dirty="0">
                <a:solidFill>
                  <a:schemeClr val="tx1"/>
                </a:solidFill>
              </a:rPr>
              <a:t>Never share </a:t>
            </a:r>
            <a:r>
              <a:rPr lang="en-IN" sz="1400" dirty="0">
                <a:solidFill>
                  <a:schemeClr val="tx1"/>
                </a:solidFill>
              </a:rPr>
              <a:t>Aadhaar information of the customer with any </a:t>
            </a:r>
            <a:r>
              <a:rPr lang="en-IN" sz="1400" b="1" i="1" u="sng" dirty="0">
                <a:solidFill>
                  <a:srgbClr val="0070C0"/>
                </a:solidFill>
              </a:rPr>
              <a:t>third parties </a:t>
            </a:r>
            <a:r>
              <a:rPr lang="en-IN" sz="1400" dirty="0">
                <a:solidFill>
                  <a:schemeClr val="tx1"/>
                </a:solidFill>
              </a:rPr>
              <a:t>or </a:t>
            </a:r>
            <a:r>
              <a:rPr lang="en-IN" sz="1400" b="1" i="1" u="sng" dirty="0">
                <a:solidFill>
                  <a:srgbClr val="0070C0"/>
                </a:solidFill>
              </a:rPr>
              <a:t>via e-mail, phone etc.</a:t>
            </a:r>
          </a:p>
        </p:txBody>
      </p:sp>
      <p:sp>
        <p:nvSpPr>
          <p:cNvPr id="14" name="Rectangle 13"/>
          <p:cNvSpPr/>
          <p:nvPr/>
        </p:nvSpPr>
        <p:spPr>
          <a:xfrm>
            <a:off x="5498158" y="3549526"/>
            <a:ext cx="3228647" cy="813640"/>
          </a:xfrm>
          <a:prstGeom prst="rect">
            <a:avLst/>
          </a:prstGeom>
          <a:solidFill>
            <a:srgbClr val="FFE7E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u="sng" dirty="0">
                <a:solidFill>
                  <a:schemeClr val="tx1"/>
                </a:solidFill>
              </a:rPr>
              <a:t>Never request </a:t>
            </a:r>
            <a:r>
              <a:rPr lang="en-IN" sz="1400" dirty="0">
                <a:solidFill>
                  <a:schemeClr val="tx1"/>
                </a:solidFill>
              </a:rPr>
              <a:t>customer to give Aadhaar through email or </a:t>
            </a:r>
            <a:r>
              <a:rPr lang="en-IN" sz="1400" u="sng" dirty="0">
                <a:solidFill>
                  <a:schemeClr val="tx1"/>
                </a:solidFill>
              </a:rPr>
              <a:t>unsecured social media platforms like WhatsApp, Facebook, etc.</a:t>
            </a:r>
          </a:p>
        </p:txBody>
      </p:sp>
      <p:sp>
        <p:nvSpPr>
          <p:cNvPr id="15" name="Rectangle 14"/>
          <p:cNvSpPr/>
          <p:nvPr/>
        </p:nvSpPr>
        <p:spPr>
          <a:xfrm>
            <a:off x="5498157" y="4404826"/>
            <a:ext cx="3228647" cy="672430"/>
          </a:xfrm>
          <a:prstGeom prst="rect">
            <a:avLst/>
          </a:prstGeom>
          <a:solidFill>
            <a:srgbClr val="FFEF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u="sng" dirty="0">
                <a:solidFill>
                  <a:schemeClr val="tx1"/>
                </a:solidFill>
              </a:rPr>
              <a:t>Never obtain additional Aadhaar copies</a:t>
            </a:r>
            <a:r>
              <a:rPr lang="en-IN" sz="1400" dirty="0">
                <a:solidFill>
                  <a:schemeClr val="tx1"/>
                </a:solidFill>
              </a:rPr>
              <a:t> from customers.</a:t>
            </a:r>
          </a:p>
        </p:txBody>
      </p:sp>
      <p:sp>
        <p:nvSpPr>
          <p:cNvPr id="16" name="Rectangle 15"/>
          <p:cNvSpPr/>
          <p:nvPr/>
        </p:nvSpPr>
        <p:spPr>
          <a:xfrm>
            <a:off x="5498156" y="5114313"/>
            <a:ext cx="3228647" cy="672430"/>
          </a:xfrm>
          <a:prstGeom prst="rect">
            <a:avLst/>
          </a:prstGeom>
          <a:solidFill>
            <a:srgbClr val="FFF3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 </a:t>
            </a:r>
            <a:r>
              <a:rPr lang="en-IN" sz="1400" b="1" u="sng" dirty="0">
                <a:solidFill>
                  <a:schemeClr val="tx1"/>
                </a:solidFill>
              </a:rPr>
              <a:t>Never publish, display, transfer or post publicly </a:t>
            </a:r>
            <a:r>
              <a:rPr lang="en-IN" sz="1400" dirty="0">
                <a:solidFill>
                  <a:schemeClr val="tx1"/>
                </a:solidFill>
              </a:rPr>
              <a:t>Aadhaar details of the customer.</a:t>
            </a:r>
          </a:p>
        </p:txBody>
      </p:sp>
      <p:sp>
        <p:nvSpPr>
          <p:cNvPr id="17" name="Oval 16"/>
          <p:cNvSpPr/>
          <p:nvPr/>
        </p:nvSpPr>
        <p:spPr>
          <a:xfrm>
            <a:off x="307285" y="219223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1</a:t>
            </a:r>
          </a:p>
        </p:txBody>
      </p:sp>
      <p:sp>
        <p:nvSpPr>
          <p:cNvPr id="18" name="Oval 17"/>
          <p:cNvSpPr/>
          <p:nvPr/>
        </p:nvSpPr>
        <p:spPr>
          <a:xfrm>
            <a:off x="4886582" y="2192449"/>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1</a:t>
            </a:r>
          </a:p>
        </p:txBody>
      </p:sp>
      <p:sp>
        <p:nvSpPr>
          <p:cNvPr id="19" name="Rectangle 18"/>
          <p:cNvSpPr/>
          <p:nvPr/>
        </p:nvSpPr>
        <p:spPr>
          <a:xfrm>
            <a:off x="255621" y="5784899"/>
            <a:ext cx="8779804" cy="253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IN" sz="1400" i="1" dirty="0">
                <a:solidFill>
                  <a:schemeClr val="tx1"/>
                </a:solidFill>
              </a:rPr>
              <a:t>* </a:t>
            </a:r>
            <a:r>
              <a:rPr lang="en-IN" sz="1400" b="1" i="1" u="sng" dirty="0">
                <a:solidFill>
                  <a:schemeClr val="tx1"/>
                </a:solidFill>
              </a:rPr>
              <a:t>Note</a:t>
            </a:r>
            <a:r>
              <a:rPr lang="en-IN" sz="1400" b="1" i="1" dirty="0">
                <a:solidFill>
                  <a:schemeClr val="tx1"/>
                </a:solidFill>
              </a:rPr>
              <a:t>: </a:t>
            </a:r>
            <a:r>
              <a:rPr lang="en-IN" sz="1400" i="1" dirty="0">
                <a:solidFill>
                  <a:schemeClr val="tx1"/>
                </a:solidFill>
              </a:rPr>
              <a:t>KYC Alternatives as per prevalent guidelines should be offered to the customers.</a:t>
            </a:r>
          </a:p>
        </p:txBody>
      </p:sp>
      <p:sp>
        <p:nvSpPr>
          <p:cNvPr id="20" name="Oval 19"/>
          <p:cNvSpPr/>
          <p:nvPr/>
        </p:nvSpPr>
        <p:spPr>
          <a:xfrm>
            <a:off x="307285" y="29573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2</a:t>
            </a:r>
          </a:p>
        </p:txBody>
      </p:sp>
      <p:sp>
        <p:nvSpPr>
          <p:cNvPr id="21" name="Oval 20"/>
          <p:cNvSpPr/>
          <p:nvPr/>
        </p:nvSpPr>
        <p:spPr>
          <a:xfrm>
            <a:off x="307285" y="369162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3</a:t>
            </a:r>
          </a:p>
        </p:txBody>
      </p:sp>
      <p:sp>
        <p:nvSpPr>
          <p:cNvPr id="22" name="Oval 21"/>
          <p:cNvSpPr/>
          <p:nvPr/>
        </p:nvSpPr>
        <p:spPr>
          <a:xfrm>
            <a:off x="307285" y="44371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4</a:t>
            </a:r>
          </a:p>
        </p:txBody>
      </p:sp>
      <p:sp>
        <p:nvSpPr>
          <p:cNvPr id="23" name="Oval 22"/>
          <p:cNvSpPr/>
          <p:nvPr/>
        </p:nvSpPr>
        <p:spPr>
          <a:xfrm>
            <a:off x="307285" y="5134541"/>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5</a:t>
            </a:r>
          </a:p>
        </p:txBody>
      </p:sp>
      <p:sp>
        <p:nvSpPr>
          <p:cNvPr id="24" name="Oval 23"/>
          <p:cNvSpPr/>
          <p:nvPr/>
        </p:nvSpPr>
        <p:spPr>
          <a:xfrm>
            <a:off x="4886582" y="29563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2</a:t>
            </a:r>
          </a:p>
        </p:txBody>
      </p:sp>
      <p:sp>
        <p:nvSpPr>
          <p:cNvPr id="25" name="Oval 24"/>
          <p:cNvSpPr/>
          <p:nvPr/>
        </p:nvSpPr>
        <p:spPr>
          <a:xfrm>
            <a:off x="4917405" y="36899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3</a:t>
            </a:r>
          </a:p>
        </p:txBody>
      </p:sp>
      <p:sp>
        <p:nvSpPr>
          <p:cNvPr id="26" name="Oval 25"/>
          <p:cNvSpPr/>
          <p:nvPr/>
        </p:nvSpPr>
        <p:spPr>
          <a:xfrm>
            <a:off x="4917405" y="4433323"/>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4</a:t>
            </a:r>
          </a:p>
        </p:txBody>
      </p:sp>
      <p:sp>
        <p:nvSpPr>
          <p:cNvPr id="27" name="Oval 26"/>
          <p:cNvSpPr/>
          <p:nvPr/>
        </p:nvSpPr>
        <p:spPr>
          <a:xfrm>
            <a:off x="4917405" y="5139284"/>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5</a:t>
            </a:r>
          </a:p>
        </p:txBody>
      </p:sp>
      <p:pic>
        <p:nvPicPr>
          <p:cNvPr id="28" name="Picture 27"/>
          <p:cNvPicPr>
            <a:picLocks noChangeAspect="1"/>
          </p:cNvPicPr>
          <p:nvPr/>
        </p:nvPicPr>
        <p:blipFill rotWithShape="1">
          <a:blip r:embed="rId2" cstate="print">
            <a:extLst>
              <a:ext uri="{28A0092B-C50C-407E-A947-70E740481C1C}">
                <a14:useLocalDpi xmlns:a14="http://schemas.microsoft.com/office/drawing/2010/main"/>
              </a:ext>
            </a:extLst>
          </a:blip>
          <a:srcRect b="78076"/>
          <a:stretch/>
        </p:blipFill>
        <p:spPr>
          <a:xfrm>
            <a:off x="1780493" y="914400"/>
            <a:ext cx="5637189" cy="636486"/>
          </a:xfrm>
          <a:prstGeom prst="rect">
            <a:avLst/>
          </a:prstGeom>
          <a:ln>
            <a:solidFill>
              <a:srgbClr val="002060"/>
            </a:solidFill>
          </a:ln>
        </p:spPr>
      </p:pic>
      <p:sp>
        <p:nvSpPr>
          <p:cNvPr id="29" name="Rectangle 28"/>
          <p:cNvSpPr/>
          <p:nvPr/>
        </p:nvSpPr>
        <p:spPr>
          <a:xfrm>
            <a:off x="1057136" y="1558328"/>
            <a:ext cx="7256036" cy="253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IN" b="1" u="sng" dirty="0">
                <a:solidFill>
                  <a:srgbClr val="7030A0"/>
                </a:solidFill>
              </a:rPr>
              <a:t>Important precautions to be taken while handling customer’s Aadhaar.</a:t>
            </a:r>
          </a:p>
        </p:txBody>
      </p:sp>
      <p:sp>
        <p:nvSpPr>
          <p:cNvPr id="30" name="TextBox 3"/>
          <p:cNvSpPr txBox="1"/>
          <p:nvPr/>
        </p:nvSpPr>
        <p:spPr>
          <a:xfrm>
            <a:off x="0" y="170916"/>
            <a:ext cx="9314916" cy="646331"/>
          </a:xfrm>
          <a:prstGeom prst="rect">
            <a:avLst/>
          </a:prstGeom>
          <a:noFill/>
        </p:spPr>
        <p:txBody>
          <a:bodyPr wrap="square" rtlCol="0">
            <a:spAutoFit/>
          </a:bodyPr>
          <a:lstStyle/>
          <a:p>
            <a:r>
              <a:rPr lang="en-US" sz="3600" b="1" dirty="0">
                <a:solidFill>
                  <a:srgbClr val="FEFEFE"/>
                </a:solidFill>
                <a:latin typeface="Helvetica" charset="0"/>
                <a:ea typeface="Helvetica" charset="0"/>
                <a:cs typeface="Helvetica" charset="0"/>
              </a:rPr>
              <a:t>Aadhaar Compliance</a:t>
            </a:r>
          </a:p>
        </p:txBody>
      </p:sp>
      <p:sp>
        <p:nvSpPr>
          <p:cNvPr id="31" name="Rectangle 30">
            <a:extLst>
              <a:ext uri="{FF2B5EF4-FFF2-40B4-BE49-F238E27FC236}">
                <a16:creationId xmlns:a16="http://schemas.microsoft.com/office/drawing/2014/main" id="{661E5385-5BF1-4A38-90D5-BEEE2A0C6F52}"/>
              </a:ext>
            </a:extLst>
          </p:cNvPr>
          <p:cNvSpPr/>
          <p:nvPr/>
        </p:nvSpPr>
        <p:spPr>
          <a:xfrm>
            <a:off x="0" y="6558686"/>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32" name="Picture 40">
            <a:extLst>
              <a:ext uri="{FF2B5EF4-FFF2-40B4-BE49-F238E27FC236}">
                <a16:creationId xmlns:a16="http://schemas.microsoft.com/office/drawing/2014/main" id="{F8983555-FE6D-4807-A25D-F1ED1DF83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C28E8E-2C4E-4496-BF4E-3FF620A282E4}"/>
              </a:ext>
            </a:extLst>
          </p:cNvPr>
          <p:cNvSpPr/>
          <p:nvPr/>
        </p:nvSpPr>
        <p:spPr>
          <a:xfrm>
            <a:off x="487151" y="1776970"/>
            <a:ext cx="11217695" cy="4597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IN" sz="1600" dirty="0">
              <a:solidFill>
                <a:srgbClr val="002060"/>
              </a:solidFill>
            </a:endParaRPr>
          </a:p>
          <a:p>
            <a:r>
              <a:rPr lang="en-IN" sz="1600" b="1" u="sng" dirty="0">
                <a:solidFill>
                  <a:srgbClr val="002060"/>
                </a:solidFill>
                <a:highlight>
                  <a:srgbClr val="FFFFFF"/>
                </a:highlight>
              </a:rPr>
              <a:t>Multiple Transaction</a:t>
            </a:r>
          </a:p>
          <a:p>
            <a:endParaRPr lang="en-IN" sz="1600" dirty="0">
              <a:solidFill>
                <a:srgbClr val="002060"/>
              </a:solidFill>
              <a:highlight>
                <a:srgbClr val="00FFFF"/>
              </a:highlight>
            </a:endParaRPr>
          </a:p>
          <a:p>
            <a:r>
              <a:rPr lang="en-IN" sz="1600" dirty="0">
                <a:solidFill>
                  <a:srgbClr val="002060"/>
                </a:solidFill>
              </a:rPr>
              <a:t>Transactions  which are performed due to system limitation </a:t>
            </a:r>
          </a:p>
          <a:p>
            <a:endParaRPr lang="en-IN" sz="1600" dirty="0">
              <a:solidFill>
                <a:srgbClr val="002060"/>
              </a:solidFill>
            </a:endParaRPr>
          </a:p>
          <a:p>
            <a:r>
              <a:rPr lang="en-IN" sz="1600" dirty="0">
                <a:solidFill>
                  <a:srgbClr val="002060"/>
                </a:solidFill>
              </a:rPr>
              <a:t>E.g.: Cash withdrawal of Rs 50,000 broken into more than one transaction ( 5 Transactions of Rs 10,000 each) since the system allows to withdraw Rs 10,000 per transaction</a:t>
            </a:r>
          </a:p>
          <a:p>
            <a:endParaRPr lang="en-IN" sz="1600" dirty="0">
              <a:solidFill>
                <a:srgbClr val="002060"/>
              </a:solidFill>
            </a:endParaRPr>
          </a:p>
          <a:p>
            <a:r>
              <a:rPr lang="en-IN" sz="1600" b="1" u="sng" dirty="0">
                <a:solidFill>
                  <a:srgbClr val="002060"/>
                </a:solidFill>
                <a:highlight>
                  <a:srgbClr val="FFFFFF"/>
                </a:highlight>
              </a:rPr>
              <a:t>Split Transactions</a:t>
            </a:r>
          </a:p>
          <a:p>
            <a:endParaRPr lang="en-IN" sz="1600" dirty="0">
              <a:solidFill>
                <a:srgbClr val="002060"/>
              </a:solidFill>
              <a:highlight>
                <a:srgbClr val="FFFFFF"/>
              </a:highlight>
            </a:endParaRPr>
          </a:p>
          <a:p>
            <a:r>
              <a:rPr lang="en-IN" sz="1600" dirty="0">
                <a:solidFill>
                  <a:srgbClr val="002060"/>
                </a:solidFill>
                <a:highlight>
                  <a:srgbClr val="FFFFFF"/>
                </a:highlight>
              </a:rPr>
              <a:t>Transactions which are split into smaller amounts intentionally/unintentionally without any system limitation</a:t>
            </a:r>
          </a:p>
          <a:p>
            <a:endParaRPr lang="en-IN" sz="1600" dirty="0">
              <a:solidFill>
                <a:srgbClr val="002060"/>
              </a:solidFill>
              <a:highlight>
                <a:srgbClr val="FFFFFF"/>
              </a:highlight>
            </a:endParaRPr>
          </a:p>
          <a:p>
            <a:r>
              <a:rPr lang="en-IN" sz="1600" dirty="0">
                <a:solidFill>
                  <a:srgbClr val="002060"/>
                </a:solidFill>
              </a:rPr>
              <a:t>E.g.: Cash withdrawal of Rs 10,000 split into more than one transaction even though the system allows to withdraw as a single transaction</a:t>
            </a:r>
          </a:p>
          <a:p>
            <a:endParaRPr lang="en-IN" sz="1600" dirty="0">
              <a:solidFill>
                <a:srgbClr val="002060"/>
              </a:solidFill>
            </a:endParaRPr>
          </a:p>
          <a:p>
            <a:r>
              <a:rPr lang="en-IN" sz="2000" b="1" u="sng" dirty="0">
                <a:solidFill>
                  <a:srgbClr val="002060"/>
                </a:solidFill>
              </a:rPr>
              <a:t>Important Guidance</a:t>
            </a:r>
          </a:p>
          <a:p>
            <a:endParaRPr lang="en-IN" sz="1600" dirty="0">
              <a:solidFill>
                <a:srgbClr val="002060"/>
              </a:solidFill>
            </a:endParaRPr>
          </a:p>
          <a:p>
            <a:r>
              <a:rPr lang="en-IN" b="1" dirty="0">
                <a:solidFill>
                  <a:srgbClr val="002060"/>
                </a:solidFill>
              </a:rPr>
              <a:t>BC Agents must not encourage and carry out multiple and split transactions at their center</a:t>
            </a:r>
          </a:p>
        </p:txBody>
      </p:sp>
      <p:sp>
        <p:nvSpPr>
          <p:cNvPr id="8" name="TextBox 7">
            <a:extLst>
              <a:ext uri="{FF2B5EF4-FFF2-40B4-BE49-F238E27FC236}">
                <a16:creationId xmlns:a16="http://schemas.microsoft.com/office/drawing/2014/main" id="{B1626746-0FFD-46CA-BA27-BE765F143089}"/>
              </a:ext>
            </a:extLst>
          </p:cNvPr>
          <p:cNvSpPr txBox="1"/>
          <p:nvPr/>
        </p:nvSpPr>
        <p:spPr>
          <a:xfrm>
            <a:off x="82718" y="1049089"/>
            <a:ext cx="5519260" cy="5092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IN" sz="2709" u="sng" dirty="0">
                <a:latin typeface="Bahnschrift SemiBold" panose="020B0502040204020203" pitchFamily="34" charset="0"/>
              </a:rPr>
              <a:t>Split/Multiple Transactions</a:t>
            </a:r>
          </a:p>
        </p:txBody>
      </p:sp>
      <p:sp>
        <p:nvSpPr>
          <p:cNvPr id="9" name="Rectangle 8">
            <a:extLst>
              <a:ext uri="{FF2B5EF4-FFF2-40B4-BE49-F238E27FC236}">
                <a16:creationId xmlns:a16="http://schemas.microsoft.com/office/drawing/2014/main" id="{65FADB58-854E-40ED-9660-3129230C5262}"/>
              </a:ext>
            </a:extLst>
          </p:cNvPr>
          <p:cNvSpPr/>
          <p:nvPr/>
        </p:nvSpPr>
        <p:spPr>
          <a:xfrm>
            <a:off x="0" y="245674"/>
            <a:ext cx="7785914" cy="584775"/>
          </a:xfrm>
          <a:prstGeom prst="rect">
            <a:avLst/>
          </a:prstGeom>
        </p:spPr>
        <p:txBody>
          <a:bodyPr wrap="none">
            <a:spAutoFit/>
          </a:bodyPr>
          <a:lstStyle/>
          <a:p>
            <a:r>
              <a:rPr lang="en-US" sz="3200" b="1" dirty="0">
                <a:solidFill>
                  <a:schemeClr val="bg1"/>
                </a:solidFill>
                <a:latin typeface="Helvetica" panose="020B0604020202020204" pitchFamily="34" charset="0"/>
                <a:cs typeface="Helvetica" panose="020B0604020202020204" pitchFamily="34" charset="0"/>
              </a:rPr>
              <a:t>Important instructions on Transactions</a:t>
            </a:r>
          </a:p>
        </p:txBody>
      </p:sp>
    </p:spTree>
    <p:extLst>
      <p:ext uri="{BB962C8B-B14F-4D97-AF65-F5344CB8AC3E}">
        <p14:creationId xmlns:p14="http://schemas.microsoft.com/office/powerpoint/2010/main" val="2989892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2F1CD-1553-42E7-9109-A112061960E2}"/>
              </a:ext>
            </a:extLst>
          </p:cNvPr>
          <p:cNvPicPr>
            <a:picLocks noChangeAspect="1"/>
          </p:cNvPicPr>
          <p:nvPr/>
        </p:nvPicPr>
        <p:blipFill>
          <a:blip r:embed="rId2"/>
          <a:stretch>
            <a:fillRect/>
          </a:stretch>
        </p:blipFill>
        <p:spPr>
          <a:xfrm>
            <a:off x="6842470" y="1098481"/>
            <a:ext cx="4391025" cy="5191125"/>
          </a:xfrm>
          <a:prstGeom prst="rect">
            <a:avLst/>
          </a:prstGeom>
        </p:spPr>
      </p:pic>
      <p:sp>
        <p:nvSpPr>
          <p:cNvPr id="6" name="Arrow: Right 5">
            <a:extLst>
              <a:ext uri="{FF2B5EF4-FFF2-40B4-BE49-F238E27FC236}">
                <a16:creationId xmlns:a16="http://schemas.microsoft.com/office/drawing/2014/main" id="{9F72D752-4042-4A4B-AF5C-CA17AA7C0FFF}"/>
              </a:ext>
            </a:extLst>
          </p:cNvPr>
          <p:cNvSpPr/>
          <p:nvPr/>
        </p:nvSpPr>
        <p:spPr>
          <a:xfrm rot="19174922">
            <a:off x="8958470" y="2902226"/>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CAE260AD-7BD3-4364-B1CD-B1085842BC1D}"/>
              </a:ext>
            </a:extLst>
          </p:cNvPr>
          <p:cNvSpPr/>
          <p:nvPr/>
        </p:nvSpPr>
        <p:spPr>
          <a:xfrm rot="8265248">
            <a:off x="7878417" y="3837857"/>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8F846960-313B-4B63-AEAD-691562358529}"/>
              </a:ext>
            </a:extLst>
          </p:cNvPr>
          <p:cNvSpPr txBox="1"/>
          <p:nvPr/>
        </p:nvSpPr>
        <p:spPr>
          <a:xfrm rot="19131633">
            <a:off x="8671936" y="3593222"/>
            <a:ext cx="1004685" cy="369332"/>
          </a:xfrm>
          <a:prstGeom prst="rect">
            <a:avLst/>
          </a:prstGeom>
          <a:noFill/>
        </p:spPr>
        <p:txBody>
          <a:bodyPr wrap="square" rtlCol="0">
            <a:spAutoFit/>
          </a:bodyPr>
          <a:lstStyle/>
          <a:p>
            <a:r>
              <a:rPr lang="en-IN" b="1" dirty="0">
                <a:solidFill>
                  <a:srgbClr val="002060"/>
                </a:solidFill>
              </a:rPr>
              <a:t>SAMPLE</a:t>
            </a:r>
          </a:p>
        </p:txBody>
      </p:sp>
      <p:sp>
        <p:nvSpPr>
          <p:cNvPr id="12" name="TextBox 11">
            <a:extLst>
              <a:ext uri="{FF2B5EF4-FFF2-40B4-BE49-F238E27FC236}">
                <a16:creationId xmlns:a16="http://schemas.microsoft.com/office/drawing/2014/main" id="{21BBBB95-EA99-47E3-8ABD-3C19E44731B8}"/>
              </a:ext>
            </a:extLst>
          </p:cNvPr>
          <p:cNvSpPr txBox="1"/>
          <p:nvPr/>
        </p:nvSpPr>
        <p:spPr>
          <a:xfrm>
            <a:off x="285461" y="1155941"/>
            <a:ext cx="6096000" cy="3559179"/>
          </a:xfrm>
          <a:prstGeom prst="rect">
            <a:avLst/>
          </a:prstGeom>
          <a:noFill/>
        </p:spPr>
        <p:txBody>
          <a:bodyPr wrap="square">
            <a:spAutoFit/>
          </a:bodyPr>
          <a:lstStyle/>
          <a:p>
            <a:pPr marL="342900" lvl="0" indent="-342900">
              <a:lnSpc>
                <a:spcPct val="106000"/>
              </a:lnSpc>
              <a:spcAft>
                <a:spcPts val="800"/>
              </a:spcAft>
              <a:buSzPts val="1100"/>
              <a:buFont typeface="Wingdings" panose="05000000000000000000" pitchFamily="2" charset="2"/>
              <a:buChar char=""/>
            </a:pPr>
            <a:endParaRPr lang="en-IN" sz="1800" kern="50" dirty="0">
              <a:effectLst/>
              <a:latin typeface="Calibri" panose="020F0502020204030204" pitchFamily="34" charset="0"/>
              <a:ea typeface="SimSun" panose="02010600030101010101" pitchFamily="2" charset="-122"/>
              <a:cs typeface="Symbol" panose="05050102010706020507" pitchFamily="18" charset="2"/>
            </a:endParaRPr>
          </a:p>
          <a:p>
            <a:pPr marL="342900" indent="-342900">
              <a:lnSpc>
                <a:spcPct val="106000"/>
              </a:lnSpc>
              <a:spcAft>
                <a:spcPts val="800"/>
              </a:spcAft>
              <a:buSzPts val="1100"/>
              <a:buFont typeface="Wingdings" panose="05000000000000000000" pitchFamily="2" charset="2"/>
              <a:buChar char=""/>
            </a:pPr>
            <a:r>
              <a:rPr lang="en-IN" kern="50" dirty="0">
                <a:latin typeface="Calibri" panose="020F0502020204030204" pitchFamily="34" charset="0"/>
                <a:ea typeface="SimSun" panose="02010600030101010101" pitchFamily="2" charset="-122"/>
              </a:rPr>
              <a:t>A</a:t>
            </a:r>
            <a:r>
              <a:rPr lang="en-IN" sz="1800" kern="50" dirty="0">
                <a:effectLst/>
                <a:latin typeface="Calibri" panose="020F0502020204030204" pitchFamily="34" charset="0"/>
                <a:ea typeface="SimSun" panose="02010600030101010101" pitchFamily="2" charset="-122"/>
              </a:rPr>
              <a:t> One Time Debit Authority Letter from BC Agents is required for a failed / reversed customer transaction.</a:t>
            </a:r>
          </a:p>
          <a:p>
            <a:pPr marL="342900" indent="-342900">
              <a:lnSpc>
                <a:spcPct val="106000"/>
              </a:lnSpc>
              <a:spcAft>
                <a:spcPts val="800"/>
              </a:spcAft>
              <a:buSzPts val="1100"/>
              <a:buFont typeface="Wingdings" panose="05000000000000000000" pitchFamily="2" charset="2"/>
              <a:buChar char=""/>
            </a:pPr>
            <a:endParaRPr lang="en-IN" sz="1800" kern="50" dirty="0">
              <a:effectLst/>
              <a:latin typeface="Calibri" panose="020F0502020204030204" pitchFamily="34" charset="0"/>
              <a:ea typeface="SimSun" panose="02010600030101010101" pitchFamily="2" charset="-122"/>
            </a:endParaRPr>
          </a:p>
          <a:p>
            <a:pPr marL="342900" lvl="0" indent="-342900">
              <a:lnSpc>
                <a:spcPct val="106000"/>
              </a:lnSpc>
              <a:spcAft>
                <a:spcPts val="800"/>
              </a:spcAft>
              <a:buSzPts val="1100"/>
              <a:buFont typeface="Wingdings" panose="05000000000000000000" pitchFamily="2" charset="2"/>
              <a:buChar char=""/>
            </a:pPr>
            <a:r>
              <a:rPr lang="en-IN" sz="1800" kern="50" dirty="0">
                <a:effectLst/>
                <a:latin typeface="Calibri" panose="020F0502020204030204" pitchFamily="34" charset="0"/>
                <a:ea typeface="SimSun" panose="02010600030101010101" pitchFamily="2" charset="-122"/>
                <a:cs typeface="Symbol" panose="05050102010706020507" pitchFamily="18" charset="2"/>
              </a:rPr>
              <a:t>BC Agent must visit the nearest branch with a hard copy of the Debit Authority Letter cum Declaration.</a:t>
            </a:r>
          </a:p>
          <a:p>
            <a:pPr marL="342900" lvl="0" indent="-342900">
              <a:lnSpc>
                <a:spcPct val="106000"/>
              </a:lnSpc>
              <a:spcAft>
                <a:spcPts val="800"/>
              </a:spcAft>
              <a:buSzPts val="1100"/>
              <a:buFont typeface="Wingdings" panose="05000000000000000000" pitchFamily="2" charset="2"/>
              <a:buChar char=""/>
            </a:pPr>
            <a:endParaRPr lang="en-IN" sz="2000" kern="50" dirty="0">
              <a:effectLst/>
              <a:latin typeface="Symbol" panose="05050102010706020507" pitchFamily="18" charset="2"/>
              <a:ea typeface="SimSun" panose="02010600030101010101" pitchFamily="2" charset="-122"/>
              <a:cs typeface="Symbol" panose="05050102010706020507" pitchFamily="18" charset="2"/>
            </a:endParaRPr>
          </a:p>
          <a:p>
            <a:pPr marL="342900" lvl="0" indent="-342900">
              <a:lnSpc>
                <a:spcPct val="106000"/>
              </a:lnSpc>
              <a:spcAft>
                <a:spcPts val="800"/>
              </a:spcAft>
              <a:buSzPts val="1100"/>
              <a:buFont typeface="Wingdings" panose="05000000000000000000" pitchFamily="2" charset="2"/>
              <a:buChar char=""/>
            </a:pPr>
            <a:r>
              <a:rPr lang="en-IN" sz="1800" kern="50" dirty="0">
                <a:effectLst/>
                <a:latin typeface="Calibri" panose="020F0502020204030204" pitchFamily="34" charset="0"/>
                <a:ea typeface="SimSun" panose="02010600030101010101" pitchFamily="2" charset="-122"/>
                <a:cs typeface="Symbol" panose="05050102010706020507" pitchFamily="18" charset="2"/>
              </a:rPr>
              <a:t>BC Agent must fill up the required details and submit duly signed request along with self- signed copy of valid photo identification proof</a:t>
            </a:r>
            <a:endParaRPr lang="en-IN" sz="2000" kern="50" dirty="0">
              <a:effectLst/>
              <a:latin typeface="Symbol" panose="05050102010706020507" pitchFamily="18" charset="2"/>
              <a:ea typeface="SimSun" panose="02010600030101010101" pitchFamily="2" charset="-122"/>
              <a:cs typeface="Symbol" panose="05050102010706020507" pitchFamily="18" charset="2"/>
            </a:endParaRPr>
          </a:p>
        </p:txBody>
      </p:sp>
      <p:sp>
        <p:nvSpPr>
          <p:cNvPr id="13" name="Rectangle 12">
            <a:extLst>
              <a:ext uri="{FF2B5EF4-FFF2-40B4-BE49-F238E27FC236}">
                <a16:creationId xmlns:a16="http://schemas.microsoft.com/office/drawing/2014/main" id="{5C779A2A-9C82-4E36-9A97-05EE4D549FA3}"/>
              </a:ext>
            </a:extLst>
          </p:cNvPr>
          <p:cNvSpPr/>
          <p:nvPr/>
        </p:nvSpPr>
        <p:spPr>
          <a:xfrm>
            <a:off x="0" y="245674"/>
            <a:ext cx="8223854" cy="400110"/>
          </a:xfrm>
          <a:prstGeom prst="rect">
            <a:avLst/>
          </a:prstGeom>
        </p:spPr>
        <p:txBody>
          <a:bodyPr wrap="none">
            <a:spAutoFit/>
          </a:bodyPr>
          <a:lstStyle/>
          <a:p>
            <a:r>
              <a:rPr lang="en-US" sz="2000" b="1" dirty="0">
                <a:solidFill>
                  <a:schemeClr val="bg1"/>
                </a:solidFill>
                <a:latin typeface="Helvetica" panose="020B0604020202020204" pitchFamily="34" charset="0"/>
                <a:cs typeface="Helvetica" panose="020B0604020202020204" pitchFamily="34" charset="0"/>
              </a:rPr>
              <a:t>Actionable for Business Correspondents – Debit Authority Letter</a:t>
            </a:r>
          </a:p>
        </p:txBody>
      </p:sp>
    </p:spTree>
    <p:extLst>
      <p:ext uri="{BB962C8B-B14F-4D97-AF65-F5344CB8AC3E}">
        <p14:creationId xmlns:p14="http://schemas.microsoft.com/office/powerpoint/2010/main" val="251769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A54CE2-3CD6-45A4-846E-F1F5C2E017F8}"/>
              </a:ext>
            </a:extLst>
          </p:cNvPr>
          <p:cNvSpPr/>
          <p:nvPr/>
        </p:nvSpPr>
        <p:spPr>
          <a:xfrm>
            <a:off x="341279" y="1519794"/>
            <a:ext cx="11042338" cy="44569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600" dirty="0">
              <a:solidFill>
                <a:srgbClr val="002060"/>
              </a:solidFill>
              <a:highlight>
                <a:srgbClr val="FFFFFF"/>
              </a:highlight>
            </a:endParaRPr>
          </a:p>
          <a:p>
            <a:pPr rtl="0"/>
            <a:r>
              <a:rPr lang="en-IN" sz="1600" b="1" u="sng" dirty="0">
                <a:solidFill>
                  <a:srgbClr val="002060"/>
                </a:solidFill>
                <a:highlight>
                  <a:srgbClr val="FFFFFF"/>
                </a:highlight>
              </a:rPr>
              <a:t>Tax Deduction at Source (TDS) Rule:- </a:t>
            </a:r>
          </a:p>
          <a:p>
            <a:pPr rtl="0"/>
            <a:endParaRPr lang="en-IN" sz="1600" i="0" u="none" strike="noStrike" baseline="0" dirty="0">
              <a:solidFill>
                <a:srgbClr val="002060"/>
              </a:solidFill>
              <a:highlight>
                <a:srgbClr val="FFFFFF"/>
              </a:highlight>
            </a:endParaRPr>
          </a:p>
          <a:p>
            <a:pPr marL="285750" indent="-285750" rtl="0">
              <a:buFont typeface="Arial" panose="020B0604020202020204" pitchFamily="34" charset="0"/>
              <a:buChar char="•"/>
            </a:pPr>
            <a:r>
              <a:rPr lang="en-IN" sz="1600" i="0" u="none" strike="noStrike" baseline="0" dirty="0">
                <a:solidFill>
                  <a:srgbClr val="002060"/>
                </a:solidFill>
                <a:highlight>
                  <a:srgbClr val="FFFFFF"/>
                </a:highlight>
              </a:rPr>
              <a:t>Effective September 1, 2019, as per Section 194N of the Income-tax Act, 1961, banks are required to deduct TDS on Cash Withdrawal. Further amended w.e.f 1</a:t>
            </a:r>
            <a:r>
              <a:rPr lang="en-IN" sz="1600" i="0" u="none" strike="noStrike" baseline="30000" dirty="0">
                <a:solidFill>
                  <a:srgbClr val="002060"/>
                </a:solidFill>
                <a:highlight>
                  <a:srgbClr val="FFFFFF"/>
                </a:highlight>
              </a:rPr>
              <a:t>st</a:t>
            </a:r>
            <a:r>
              <a:rPr lang="en-IN" sz="1600" i="0" u="none" strike="noStrike" baseline="0" dirty="0">
                <a:solidFill>
                  <a:srgbClr val="002060"/>
                </a:solidFill>
                <a:highlight>
                  <a:srgbClr val="FFFFFF"/>
                </a:highlight>
              </a:rPr>
              <a:t> July’20.</a:t>
            </a:r>
            <a:endParaRPr lang="en-IN" sz="1600" dirty="0">
              <a:solidFill>
                <a:srgbClr val="002060"/>
              </a:solidFill>
              <a:highlight>
                <a:srgbClr val="FFFFFF"/>
              </a:highlight>
            </a:endParaRPr>
          </a:p>
          <a:p>
            <a:pPr marL="285750" indent="-285750" algn="ctr">
              <a:buFont typeface="Arial" panose="020B0604020202020204" pitchFamily="34" charset="0"/>
              <a:buChar char="•"/>
            </a:pPr>
            <a:endParaRPr lang="en-IN" sz="1600" dirty="0">
              <a:solidFill>
                <a:srgbClr val="002060"/>
              </a:solidFill>
              <a:highlight>
                <a:srgbClr val="FFFFFF"/>
              </a:highlight>
            </a:endParaRPr>
          </a:p>
          <a:p>
            <a:pPr marL="285750" indent="-285750">
              <a:buFont typeface="Arial" panose="020B0604020202020204" pitchFamily="34" charset="0"/>
              <a:buChar char="•"/>
            </a:pPr>
            <a:r>
              <a:rPr lang="en-IN" sz="1600" dirty="0">
                <a:solidFill>
                  <a:srgbClr val="002060"/>
                </a:solidFill>
                <a:highlight>
                  <a:srgbClr val="FFFFFF"/>
                </a:highlight>
              </a:rPr>
              <a:t>BC Agents cash transactions carried out for customer cash withdrawal / deposit are exempted from TDS</a:t>
            </a:r>
          </a:p>
          <a:p>
            <a:pPr marL="285750" indent="-285750">
              <a:buFont typeface="Arial" panose="020B0604020202020204" pitchFamily="34" charset="0"/>
              <a:buChar char="•"/>
            </a:pPr>
            <a:endParaRPr lang="en-IN" sz="1600" dirty="0">
              <a:solidFill>
                <a:srgbClr val="002060"/>
              </a:solidFill>
              <a:highlight>
                <a:srgbClr val="FFFFFF"/>
              </a:highlight>
            </a:endParaRPr>
          </a:p>
          <a:p>
            <a:pPr marL="285750" indent="-285750">
              <a:buFont typeface="Arial" panose="020B0604020202020204" pitchFamily="34" charset="0"/>
              <a:buChar char="•"/>
            </a:pPr>
            <a:r>
              <a:rPr lang="en-IN" sz="1600" dirty="0">
                <a:solidFill>
                  <a:srgbClr val="002060"/>
                </a:solidFill>
                <a:highlight>
                  <a:srgbClr val="FFFFFF"/>
                </a:highlight>
              </a:rPr>
              <a:t>As per the IT Act, BC Agents are eligible to get waiver on TDS for cash withdrawal only for BC related transactions</a:t>
            </a:r>
          </a:p>
          <a:p>
            <a:endParaRPr lang="en-IN" sz="1600" dirty="0">
              <a:solidFill>
                <a:srgbClr val="002060"/>
              </a:solidFill>
              <a:highlight>
                <a:srgbClr val="FFFFFF"/>
              </a:highlight>
            </a:endParaRPr>
          </a:p>
          <a:p>
            <a:r>
              <a:rPr lang="en-IN" sz="1600" b="1" u="sng" dirty="0">
                <a:solidFill>
                  <a:srgbClr val="002060"/>
                </a:solidFill>
                <a:highlight>
                  <a:srgbClr val="FFFFFF"/>
                </a:highlight>
              </a:rPr>
              <a:t>Process of Availing TDS Waiver</a:t>
            </a:r>
          </a:p>
          <a:p>
            <a:endParaRPr lang="en-IN" sz="1600" dirty="0">
              <a:solidFill>
                <a:srgbClr val="002060"/>
              </a:solidFill>
              <a:highlight>
                <a:srgbClr val="FFFFFF"/>
              </a:highlight>
            </a:endParaRPr>
          </a:p>
          <a:p>
            <a:pPr marL="285750" indent="-285750">
              <a:buFont typeface="Arial" panose="020B0604020202020204" pitchFamily="34" charset="0"/>
              <a:buChar char="•"/>
            </a:pPr>
            <a:r>
              <a:rPr lang="en-IN" sz="1600" dirty="0">
                <a:solidFill>
                  <a:srgbClr val="002060"/>
                </a:solidFill>
                <a:highlight>
                  <a:srgbClr val="FFFFFF"/>
                </a:highlight>
              </a:rPr>
              <a:t>BC Agent must submit the TDS waiver declaration along with a self signed copy of the BC Agent certificate at the beginning of every Financial year at the HDFC Bank branch.</a:t>
            </a:r>
          </a:p>
          <a:p>
            <a:pPr marL="285750" indent="-285750">
              <a:buFont typeface="Arial" panose="020B0604020202020204" pitchFamily="34" charset="0"/>
              <a:buChar char="•"/>
            </a:pPr>
            <a:endParaRPr lang="en-IN" sz="1600" dirty="0">
              <a:solidFill>
                <a:srgbClr val="002060"/>
              </a:solidFill>
              <a:highlight>
                <a:srgbClr val="FFFFFF"/>
              </a:highlight>
            </a:endParaRPr>
          </a:p>
          <a:p>
            <a:pPr marL="285750" indent="-285750">
              <a:buFont typeface="Arial" panose="020B0604020202020204" pitchFamily="34" charset="0"/>
              <a:buChar char="•"/>
            </a:pPr>
            <a:endParaRPr lang="en-IN" sz="1600" dirty="0">
              <a:solidFill>
                <a:srgbClr val="002060"/>
              </a:solidFill>
              <a:highlight>
                <a:srgbClr val="FFFFFF"/>
              </a:highlight>
            </a:endParaRPr>
          </a:p>
          <a:p>
            <a:endParaRPr lang="en-IN" sz="1600" dirty="0">
              <a:solidFill>
                <a:srgbClr val="002060"/>
              </a:solidFill>
              <a:highlight>
                <a:srgbClr val="FFFFFF"/>
              </a:highlight>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245674"/>
            <a:ext cx="9051068" cy="477054"/>
          </a:xfrm>
          <a:prstGeom prst="rect">
            <a:avLst/>
          </a:prstGeom>
        </p:spPr>
        <p:txBody>
          <a:bodyPr wrap="none">
            <a:spAutoFit/>
          </a:bodyPr>
          <a:lstStyle/>
          <a:p>
            <a:r>
              <a:rPr lang="en-US" sz="2500" b="1" dirty="0">
                <a:solidFill>
                  <a:schemeClr val="bg1"/>
                </a:solidFill>
                <a:latin typeface="Helvetica" panose="020B0604020202020204" pitchFamily="34" charset="0"/>
                <a:cs typeface="Helvetica" panose="020B0604020202020204" pitchFamily="34" charset="0"/>
              </a:rPr>
              <a:t>TDS Waiver for customer cash transactions for BC Agents</a:t>
            </a:r>
          </a:p>
        </p:txBody>
      </p:sp>
    </p:spTree>
    <p:extLst>
      <p:ext uri="{BB962C8B-B14F-4D97-AF65-F5344CB8AC3E}">
        <p14:creationId xmlns:p14="http://schemas.microsoft.com/office/powerpoint/2010/main" val="2029989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B8BF-AB02-45F4-B3A2-041BD599A972}"/>
              </a:ext>
            </a:extLst>
          </p:cNvPr>
          <p:cNvSpPr txBox="1"/>
          <p:nvPr/>
        </p:nvSpPr>
        <p:spPr>
          <a:xfrm>
            <a:off x="2014330" y="2319130"/>
            <a:ext cx="7686261" cy="461665"/>
          </a:xfrm>
          <a:prstGeom prst="rect">
            <a:avLst/>
          </a:prstGeom>
          <a:noFill/>
        </p:spPr>
        <p:txBody>
          <a:bodyPr wrap="square" rtlCol="0">
            <a:spAutoFit/>
          </a:bodyPr>
          <a:lstStyle/>
          <a:p>
            <a:pPr algn="ctr"/>
            <a:r>
              <a:rPr lang="en-IN" sz="2400" dirty="0"/>
              <a:t>Thank you</a:t>
            </a:r>
          </a:p>
        </p:txBody>
      </p:sp>
    </p:spTree>
    <p:extLst>
      <p:ext uri="{BB962C8B-B14F-4D97-AF65-F5344CB8AC3E}">
        <p14:creationId xmlns:p14="http://schemas.microsoft.com/office/powerpoint/2010/main" val="328016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996" y="140092"/>
            <a:ext cx="4339650" cy="646331"/>
          </a:xfrm>
          <a:prstGeom prst="rect">
            <a:avLst/>
          </a:prstGeom>
        </p:spPr>
        <p:txBody>
          <a:bodyPr wrap="none">
            <a:spAutoFit/>
          </a:bodyPr>
          <a:lstStyle/>
          <a:p>
            <a:r>
              <a:rPr lang="en-US" sz="3600" b="1" dirty="0">
                <a:solidFill>
                  <a:schemeClr val="bg1"/>
                </a:solidFill>
                <a:latin typeface="Helvetica" panose="020B0604020202020204" pitchFamily="34" charset="0"/>
                <a:cs typeface="Helvetica" panose="020B0604020202020204" pitchFamily="34" charset="0"/>
              </a:rPr>
              <a:t>Financial Inclusion</a:t>
            </a:r>
          </a:p>
        </p:txBody>
      </p:sp>
      <p:sp>
        <p:nvSpPr>
          <p:cNvPr id="7" name="Rectangle 6">
            <a:extLst>
              <a:ext uri="{FF2B5EF4-FFF2-40B4-BE49-F238E27FC236}">
                <a16:creationId xmlns:a16="http://schemas.microsoft.com/office/drawing/2014/main" id="{3D33EA56-2B80-42F4-B678-E72BD5B80C5D}"/>
              </a:ext>
            </a:extLst>
          </p:cNvPr>
          <p:cNvSpPr/>
          <p:nvPr/>
        </p:nvSpPr>
        <p:spPr>
          <a:xfrm>
            <a:off x="0" y="6558686"/>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11" name="Picture 40">
            <a:extLst>
              <a:ext uri="{FF2B5EF4-FFF2-40B4-BE49-F238E27FC236}">
                <a16:creationId xmlns:a16="http://schemas.microsoft.com/office/drawing/2014/main" id="{3084DF17-A70A-4FA9-AC24-B4B427F81E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evron 22">
            <a:extLst>
              <a:ext uri="{FF2B5EF4-FFF2-40B4-BE49-F238E27FC236}">
                <a16:creationId xmlns:a16="http://schemas.microsoft.com/office/drawing/2014/main" id="{34D7B44F-521F-5FE1-A49F-1C78FDFDAB1C}"/>
              </a:ext>
            </a:extLst>
          </p:cNvPr>
          <p:cNvSpPr/>
          <p:nvPr/>
        </p:nvSpPr>
        <p:spPr>
          <a:xfrm rot="16200000">
            <a:off x="1239730" y="3556130"/>
            <a:ext cx="1966411" cy="2340000"/>
          </a:xfrm>
          <a:prstGeom prst="chevron">
            <a:avLst>
              <a:gd name="adj" fmla="val 627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BBD3EFF9-85F0-21E0-B219-2B2B778D93D4}"/>
              </a:ext>
            </a:extLst>
          </p:cNvPr>
          <p:cNvSpPr/>
          <p:nvPr/>
        </p:nvSpPr>
        <p:spPr>
          <a:xfrm>
            <a:off x="1239655" y="1767262"/>
            <a:ext cx="2016305" cy="19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A9B6560-0287-D2AD-CFAB-E09AA3B57507}"/>
              </a:ext>
            </a:extLst>
          </p:cNvPr>
          <p:cNvSpPr/>
          <p:nvPr/>
        </p:nvSpPr>
        <p:spPr>
          <a:xfrm>
            <a:off x="1534149" y="2038671"/>
            <a:ext cx="1407552" cy="14015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1A1431D-402C-6C1C-B8CE-ADE6AE14CA68}"/>
              </a:ext>
            </a:extLst>
          </p:cNvPr>
          <p:cNvSpPr/>
          <p:nvPr/>
        </p:nvSpPr>
        <p:spPr>
          <a:xfrm>
            <a:off x="3946427" y="2021252"/>
            <a:ext cx="1407552" cy="14015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3A028B4-B4A9-E08B-C8F3-4CAABAD80D2F}"/>
              </a:ext>
            </a:extLst>
          </p:cNvPr>
          <p:cNvSpPr/>
          <p:nvPr/>
        </p:nvSpPr>
        <p:spPr>
          <a:xfrm>
            <a:off x="1411405" y="1021164"/>
            <a:ext cx="1909113" cy="646331"/>
          </a:xfrm>
          <a:prstGeom prst="rect">
            <a:avLst/>
          </a:prstGeom>
        </p:spPr>
        <p:txBody>
          <a:bodyPr wrap="square">
            <a:spAutoFit/>
          </a:bodyPr>
          <a:lstStyle/>
          <a:p>
            <a:r>
              <a:rPr lang="en-IN" dirty="0">
                <a:solidFill>
                  <a:srgbClr val="002060"/>
                </a:solidFill>
              </a:rPr>
              <a:t>Products available for all segments</a:t>
            </a:r>
          </a:p>
        </p:txBody>
      </p:sp>
      <p:sp>
        <p:nvSpPr>
          <p:cNvPr id="14" name="Rectangle 13">
            <a:extLst>
              <a:ext uri="{FF2B5EF4-FFF2-40B4-BE49-F238E27FC236}">
                <a16:creationId xmlns:a16="http://schemas.microsoft.com/office/drawing/2014/main" id="{2E7C95D4-BBE9-BCB4-10B5-DCFD66A06D8C}"/>
              </a:ext>
            </a:extLst>
          </p:cNvPr>
          <p:cNvSpPr/>
          <p:nvPr/>
        </p:nvSpPr>
        <p:spPr>
          <a:xfrm>
            <a:off x="1320572" y="5740994"/>
            <a:ext cx="1733231" cy="369332"/>
          </a:xfrm>
          <a:prstGeom prst="rect">
            <a:avLst/>
          </a:prstGeom>
        </p:spPr>
        <p:txBody>
          <a:bodyPr wrap="none">
            <a:spAutoFit/>
          </a:bodyPr>
          <a:lstStyle/>
          <a:p>
            <a:r>
              <a:rPr lang="en-IN" b="1" dirty="0">
                <a:solidFill>
                  <a:srgbClr val="002060"/>
                </a:solidFill>
              </a:rPr>
              <a:t>Customer Focus </a:t>
            </a:r>
            <a:endParaRPr lang="en-IN" b="1" dirty="0"/>
          </a:p>
        </p:txBody>
      </p:sp>
      <p:pic>
        <p:nvPicPr>
          <p:cNvPr id="15" name="Picture 14">
            <a:hlinkClick r:id="rId4" action="ppaction://hlinksldjump"/>
            <a:extLst>
              <a:ext uri="{FF2B5EF4-FFF2-40B4-BE49-F238E27FC236}">
                <a16:creationId xmlns:a16="http://schemas.microsoft.com/office/drawing/2014/main" id="{75670683-4AC6-6A3A-6F4F-4AB30E393D0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7653" b="21431"/>
          <a:stretch/>
        </p:blipFill>
        <p:spPr>
          <a:xfrm>
            <a:off x="1671106" y="2328032"/>
            <a:ext cx="1179852" cy="668564"/>
          </a:xfrm>
          <a:prstGeom prst="rect">
            <a:avLst/>
          </a:prstGeom>
        </p:spPr>
      </p:pic>
      <p:sp>
        <p:nvSpPr>
          <p:cNvPr id="16" name="Chevron 54">
            <a:extLst>
              <a:ext uri="{FF2B5EF4-FFF2-40B4-BE49-F238E27FC236}">
                <a16:creationId xmlns:a16="http://schemas.microsoft.com/office/drawing/2014/main" id="{BAACBCA5-E835-D8EB-0D6A-1882A949E4FC}"/>
              </a:ext>
            </a:extLst>
          </p:cNvPr>
          <p:cNvSpPr/>
          <p:nvPr/>
        </p:nvSpPr>
        <p:spPr>
          <a:xfrm rot="16200000">
            <a:off x="3648092" y="3556126"/>
            <a:ext cx="1966411" cy="2340000"/>
          </a:xfrm>
          <a:prstGeom prst="chevron">
            <a:avLst>
              <a:gd name="adj" fmla="val 6274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23765498-3526-5BC1-D72C-A59A69AA99DA}"/>
              </a:ext>
            </a:extLst>
          </p:cNvPr>
          <p:cNvSpPr/>
          <p:nvPr/>
        </p:nvSpPr>
        <p:spPr>
          <a:xfrm>
            <a:off x="3648017" y="1767258"/>
            <a:ext cx="2016305" cy="1944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4801CCD-1A3B-BE25-8AF7-02D615852087}"/>
              </a:ext>
            </a:extLst>
          </p:cNvPr>
          <p:cNvSpPr/>
          <p:nvPr/>
        </p:nvSpPr>
        <p:spPr>
          <a:xfrm>
            <a:off x="3942511" y="2038667"/>
            <a:ext cx="1407552" cy="14015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hevron 57">
            <a:extLst>
              <a:ext uri="{FF2B5EF4-FFF2-40B4-BE49-F238E27FC236}">
                <a16:creationId xmlns:a16="http://schemas.microsoft.com/office/drawing/2014/main" id="{BA3944C6-DF6B-9AF9-F041-C1A448233F50}"/>
              </a:ext>
            </a:extLst>
          </p:cNvPr>
          <p:cNvSpPr/>
          <p:nvPr/>
        </p:nvSpPr>
        <p:spPr>
          <a:xfrm rot="16200000">
            <a:off x="6120882" y="3564833"/>
            <a:ext cx="1966411" cy="2340000"/>
          </a:xfrm>
          <a:prstGeom prst="chevron">
            <a:avLst>
              <a:gd name="adj" fmla="val 6274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F659373E-36C0-9672-8CAC-E9EF01EA4074}"/>
              </a:ext>
            </a:extLst>
          </p:cNvPr>
          <p:cNvSpPr/>
          <p:nvPr/>
        </p:nvSpPr>
        <p:spPr>
          <a:xfrm>
            <a:off x="6133871" y="1758869"/>
            <a:ext cx="2016305" cy="1944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BD49B11-4F81-8DA9-7E43-384C284757A2}"/>
              </a:ext>
            </a:extLst>
          </p:cNvPr>
          <p:cNvSpPr/>
          <p:nvPr/>
        </p:nvSpPr>
        <p:spPr>
          <a:xfrm>
            <a:off x="6454489" y="2030278"/>
            <a:ext cx="1407552" cy="14015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C658FC4-4921-40C4-68A1-D29F6073EE72}"/>
              </a:ext>
            </a:extLst>
          </p:cNvPr>
          <p:cNvSpPr/>
          <p:nvPr/>
        </p:nvSpPr>
        <p:spPr>
          <a:xfrm>
            <a:off x="3515201" y="1006739"/>
            <a:ext cx="2297691" cy="646331"/>
          </a:xfrm>
          <a:prstGeom prst="rect">
            <a:avLst/>
          </a:prstGeom>
        </p:spPr>
        <p:txBody>
          <a:bodyPr wrap="square">
            <a:spAutoFit/>
          </a:bodyPr>
          <a:lstStyle/>
          <a:p>
            <a:r>
              <a:rPr lang="en-IN" dirty="0">
                <a:solidFill>
                  <a:srgbClr val="002060"/>
                </a:solidFill>
              </a:rPr>
              <a:t>World Class Banking products and services</a:t>
            </a:r>
          </a:p>
        </p:txBody>
      </p:sp>
      <p:sp>
        <p:nvSpPr>
          <p:cNvPr id="23" name="Rectangle 22">
            <a:extLst>
              <a:ext uri="{FF2B5EF4-FFF2-40B4-BE49-F238E27FC236}">
                <a16:creationId xmlns:a16="http://schemas.microsoft.com/office/drawing/2014/main" id="{AF7F2445-D3B9-8DCC-7203-48709E894F3E}"/>
              </a:ext>
            </a:extLst>
          </p:cNvPr>
          <p:cNvSpPr/>
          <p:nvPr/>
        </p:nvSpPr>
        <p:spPr>
          <a:xfrm>
            <a:off x="6133871" y="1052234"/>
            <a:ext cx="1968856" cy="646331"/>
          </a:xfrm>
          <a:prstGeom prst="rect">
            <a:avLst/>
          </a:prstGeom>
        </p:spPr>
        <p:txBody>
          <a:bodyPr wrap="square">
            <a:spAutoFit/>
          </a:bodyPr>
          <a:lstStyle/>
          <a:p>
            <a:r>
              <a:rPr lang="en-IN" dirty="0">
                <a:solidFill>
                  <a:srgbClr val="002060"/>
                </a:solidFill>
              </a:rPr>
              <a:t>Helps in building customer Trust</a:t>
            </a:r>
          </a:p>
        </p:txBody>
      </p:sp>
      <p:sp>
        <p:nvSpPr>
          <p:cNvPr id="24" name="Rectangle 23">
            <a:extLst>
              <a:ext uri="{FF2B5EF4-FFF2-40B4-BE49-F238E27FC236}">
                <a16:creationId xmlns:a16="http://schemas.microsoft.com/office/drawing/2014/main" id="{24D7B9F6-DCEC-D0CC-F38B-EDE8B511F4E1}"/>
              </a:ext>
            </a:extLst>
          </p:cNvPr>
          <p:cNvSpPr/>
          <p:nvPr/>
        </p:nvSpPr>
        <p:spPr>
          <a:xfrm>
            <a:off x="4072944" y="5740994"/>
            <a:ext cx="1441548" cy="369332"/>
          </a:xfrm>
          <a:prstGeom prst="rect">
            <a:avLst/>
          </a:prstGeom>
        </p:spPr>
        <p:txBody>
          <a:bodyPr wrap="none">
            <a:spAutoFit/>
          </a:bodyPr>
          <a:lstStyle/>
          <a:p>
            <a:r>
              <a:rPr lang="en-IN" b="1" dirty="0">
                <a:solidFill>
                  <a:srgbClr val="002060"/>
                </a:solidFill>
              </a:rPr>
              <a:t>Affordability </a:t>
            </a:r>
            <a:endParaRPr lang="en-IN" b="1" dirty="0"/>
          </a:p>
        </p:txBody>
      </p:sp>
      <p:sp>
        <p:nvSpPr>
          <p:cNvPr id="25" name="Rectangle 24">
            <a:extLst>
              <a:ext uri="{FF2B5EF4-FFF2-40B4-BE49-F238E27FC236}">
                <a16:creationId xmlns:a16="http://schemas.microsoft.com/office/drawing/2014/main" id="{E31611DA-0EE2-E766-E0EA-21F4E289FFCE}"/>
              </a:ext>
            </a:extLst>
          </p:cNvPr>
          <p:cNvSpPr/>
          <p:nvPr/>
        </p:nvSpPr>
        <p:spPr>
          <a:xfrm>
            <a:off x="6451259" y="5718039"/>
            <a:ext cx="1452385" cy="369332"/>
          </a:xfrm>
          <a:prstGeom prst="rect">
            <a:avLst/>
          </a:prstGeom>
        </p:spPr>
        <p:txBody>
          <a:bodyPr wrap="none">
            <a:spAutoFit/>
          </a:bodyPr>
          <a:lstStyle/>
          <a:p>
            <a:r>
              <a:rPr lang="en-IN" b="1" dirty="0">
                <a:solidFill>
                  <a:srgbClr val="002060"/>
                </a:solidFill>
              </a:rPr>
              <a:t>Transparency</a:t>
            </a:r>
            <a:endParaRPr lang="en-IN" b="1" dirty="0"/>
          </a:p>
        </p:txBody>
      </p:sp>
      <p:pic>
        <p:nvPicPr>
          <p:cNvPr id="26" name="Picture 25">
            <a:hlinkClick r:id="rId6" action="ppaction://hlinksldjump"/>
            <a:extLst>
              <a:ext uri="{FF2B5EF4-FFF2-40B4-BE49-F238E27FC236}">
                <a16:creationId xmlns:a16="http://schemas.microsoft.com/office/drawing/2014/main" id="{345E4903-D5A3-538E-F93D-F64E80CB6CD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42883" y="2264772"/>
            <a:ext cx="776828" cy="932194"/>
          </a:xfrm>
          <a:prstGeom prst="rect">
            <a:avLst/>
          </a:prstGeom>
        </p:spPr>
      </p:pic>
      <p:pic>
        <p:nvPicPr>
          <p:cNvPr id="27" name="Picture 26">
            <a:hlinkClick r:id="rId8" action="ppaction://hlinksldjump"/>
            <a:extLst>
              <a:ext uri="{FF2B5EF4-FFF2-40B4-BE49-F238E27FC236}">
                <a16:creationId xmlns:a16="http://schemas.microsoft.com/office/drawing/2014/main" id="{B5A57BC9-CC29-7366-BB87-D73FB65588F7}"/>
              </a:ext>
            </a:extLst>
          </p:cNvPr>
          <p:cNvPicPr>
            <a:picLocks noChangeAspect="1"/>
          </p:cNvPicPr>
          <p:nvPr/>
        </p:nvPicPr>
        <p:blipFill rotWithShape="1">
          <a:blip r:embed="rId9"/>
          <a:srcRect b="34991"/>
          <a:stretch/>
        </p:blipFill>
        <p:spPr>
          <a:xfrm>
            <a:off x="6634584" y="2291741"/>
            <a:ext cx="1062754" cy="745263"/>
          </a:xfrm>
          <a:prstGeom prst="rect">
            <a:avLst/>
          </a:prstGeom>
        </p:spPr>
      </p:pic>
      <p:sp>
        <p:nvSpPr>
          <p:cNvPr id="28" name="Chevron 36">
            <a:extLst>
              <a:ext uri="{FF2B5EF4-FFF2-40B4-BE49-F238E27FC236}">
                <a16:creationId xmlns:a16="http://schemas.microsoft.com/office/drawing/2014/main" id="{D601EBB6-0A49-4345-7980-69521B0B47DE}"/>
              </a:ext>
            </a:extLst>
          </p:cNvPr>
          <p:cNvSpPr/>
          <p:nvPr/>
        </p:nvSpPr>
        <p:spPr>
          <a:xfrm rot="16200000">
            <a:off x="8543309" y="3538711"/>
            <a:ext cx="1966411" cy="2340000"/>
          </a:xfrm>
          <a:prstGeom prst="chevron">
            <a:avLst>
              <a:gd name="adj" fmla="val 6274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8A6A534F-47F0-D15E-1ED1-EB36A113D6F0}"/>
              </a:ext>
            </a:extLst>
          </p:cNvPr>
          <p:cNvSpPr/>
          <p:nvPr/>
        </p:nvSpPr>
        <p:spPr>
          <a:xfrm>
            <a:off x="8543234" y="1749843"/>
            <a:ext cx="2016305" cy="1944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581FEFDC-1198-A7FB-9434-EA2134E3411A}"/>
              </a:ext>
            </a:extLst>
          </p:cNvPr>
          <p:cNvSpPr/>
          <p:nvPr/>
        </p:nvSpPr>
        <p:spPr>
          <a:xfrm>
            <a:off x="8855134" y="1999478"/>
            <a:ext cx="1407552" cy="14015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D839D2E-817C-7DF7-CB5C-2E6C06C05E2C}"/>
              </a:ext>
            </a:extLst>
          </p:cNvPr>
          <p:cNvSpPr/>
          <p:nvPr/>
        </p:nvSpPr>
        <p:spPr>
          <a:xfrm>
            <a:off x="8590307" y="1129840"/>
            <a:ext cx="1889941" cy="369332"/>
          </a:xfrm>
          <a:prstGeom prst="rect">
            <a:avLst/>
          </a:prstGeom>
        </p:spPr>
        <p:txBody>
          <a:bodyPr wrap="none">
            <a:spAutoFit/>
          </a:bodyPr>
          <a:lstStyle/>
          <a:p>
            <a:r>
              <a:rPr lang="en-IN" dirty="0">
                <a:solidFill>
                  <a:srgbClr val="002060"/>
                </a:solidFill>
              </a:rPr>
              <a:t>Bank in the village</a:t>
            </a:r>
          </a:p>
        </p:txBody>
      </p:sp>
      <p:sp>
        <p:nvSpPr>
          <p:cNvPr id="32" name="Rectangle 31">
            <a:extLst>
              <a:ext uri="{FF2B5EF4-FFF2-40B4-BE49-F238E27FC236}">
                <a16:creationId xmlns:a16="http://schemas.microsoft.com/office/drawing/2014/main" id="{341748CA-97A9-9C6A-5C21-0683FC7FA273}"/>
              </a:ext>
            </a:extLst>
          </p:cNvPr>
          <p:cNvSpPr/>
          <p:nvPr/>
        </p:nvSpPr>
        <p:spPr>
          <a:xfrm>
            <a:off x="8682278" y="5598517"/>
            <a:ext cx="1753264" cy="646331"/>
          </a:xfrm>
          <a:prstGeom prst="rect">
            <a:avLst/>
          </a:prstGeom>
        </p:spPr>
        <p:txBody>
          <a:bodyPr wrap="square">
            <a:spAutoFit/>
          </a:bodyPr>
          <a:lstStyle/>
          <a:p>
            <a:r>
              <a:rPr lang="en-IN" b="1" dirty="0">
                <a:solidFill>
                  <a:srgbClr val="002060"/>
                </a:solidFill>
              </a:rPr>
              <a:t>Accessibility and Availability </a:t>
            </a:r>
            <a:endParaRPr lang="en-IN" b="1" dirty="0"/>
          </a:p>
        </p:txBody>
      </p:sp>
      <p:pic>
        <p:nvPicPr>
          <p:cNvPr id="33" name="Picture 32">
            <a:hlinkClick r:id="rId10" action="ppaction://hlinksldjump"/>
            <a:extLst>
              <a:ext uri="{FF2B5EF4-FFF2-40B4-BE49-F238E27FC236}">
                <a16:creationId xmlns:a16="http://schemas.microsoft.com/office/drawing/2014/main" id="{51BA4CE3-A485-BBB9-7982-E578F099B7C2}"/>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8943251" y="2200595"/>
            <a:ext cx="1232836" cy="923437"/>
          </a:xfrm>
          <a:prstGeom prst="rect">
            <a:avLst/>
          </a:prstGeom>
        </p:spPr>
      </p:pic>
    </p:spTree>
    <p:extLst>
      <p:ext uri="{BB962C8B-B14F-4D97-AF65-F5344CB8AC3E}">
        <p14:creationId xmlns:p14="http://schemas.microsoft.com/office/powerpoint/2010/main" val="149680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39149"/>
            <a:ext cx="12192000" cy="5564549"/>
          </a:xfrm>
          <a:prstGeom prst="rect">
            <a:avLst/>
          </a:prstGeom>
        </p:spPr>
      </p:pic>
      <p:sp>
        <p:nvSpPr>
          <p:cNvPr id="6" name="Rectangle 5"/>
          <p:cNvSpPr/>
          <p:nvPr/>
        </p:nvSpPr>
        <p:spPr>
          <a:xfrm>
            <a:off x="69996" y="140092"/>
            <a:ext cx="4339650" cy="646331"/>
          </a:xfrm>
          <a:prstGeom prst="rect">
            <a:avLst/>
          </a:prstGeom>
        </p:spPr>
        <p:txBody>
          <a:bodyPr wrap="none">
            <a:spAutoFit/>
          </a:bodyPr>
          <a:lstStyle/>
          <a:p>
            <a:r>
              <a:rPr lang="en-US" sz="3600" b="1" dirty="0">
                <a:solidFill>
                  <a:schemeClr val="bg1"/>
                </a:solidFill>
                <a:latin typeface="Helvetica" panose="020B0604020202020204" pitchFamily="34" charset="0"/>
                <a:cs typeface="Helvetica" panose="020B0604020202020204" pitchFamily="34" charset="0"/>
              </a:rPr>
              <a:t>Financial Inclusion</a:t>
            </a:r>
          </a:p>
        </p:txBody>
      </p:sp>
      <p:sp>
        <p:nvSpPr>
          <p:cNvPr id="7" name="Rectangle 6">
            <a:extLst>
              <a:ext uri="{FF2B5EF4-FFF2-40B4-BE49-F238E27FC236}">
                <a16:creationId xmlns:a16="http://schemas.microsoft.com/office/drawing/2014/main" id="{76BD227C-B7C5-444D-91CD-5EF11F0ECCCA}"/>
              </a:ext>
            </a:extLst>
          </p:cNvPr>
          <p:cNvSpPr/>
          <p:nvPr/>
        </p:nvSpPr>
        <p:spPr>
          <a:xfrm>
            <a:off x="0" y="6558686"/>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8" name="Picture 40">
            <a:extLst>
              <a:ext uri="{FF2B5EF4-FFF2-40B4-BE49-F238E27FC236}">
                <a16:creationId xmlns:a16="http://schemas.microsoft.com/office/drawing/2014/main" id="{A3696DAE-EE31-45BA-895B-FB4C3CF435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60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1C4E7C-7750-4241-9BB7-8430DD73A3A7}"/>
              </a:ext>
            </a:extLst>
          </p:cNvPr>
          <p:cNvGrpSpPr/>
          <p:nvPr/>
        </p:nvGrpSpPr>
        <p:grpSpPr>
          <a:xfrm>
            <a:off x="-3743" y="-472926"/>
            <a:ext cx="13170260" cy="7354739"/>
            <a:chOff x="-3743" y="-472926"/>
            <a:chExt cx="13170260" cy="7354739"/>
          </a:xfrm>
        </p:grpSpPr>
        <p:grpSp>
          <p:nvGrpSpPr>
            <p:cNvPr id="5" name="Group 46"/>
            <p:cNvGrpSpPr/>
            <p:nvPr/>
          </p:nvGrpSpPr>
          <p:grpSpPr>
            <a:xfrm>
              <a:off x="-3743" y="-472926"/>
              <a:ext cx="13170260" cy="7308611"/>
              <a:chOff x="-3743" y="-472926"/>
              <a:chExt cx="13170260" cy="7308611"/>
            </a:xfrm>
          </p:grpSpPr>
          <p:cxnSp>
            <p:nvCxnSpPr>
              <p:cNvPr id="7" name="Straight Connector 6"/>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3"/>
              <p:cNvSpPr txBox="1"/>
              <p:nvPr/>
            </p:nvSpPr>
            <p:spPr>
              <a:xfrm>
                <a:off x="0" y="170916"/>
                <a:ext cx="9314916" cy="646331"/>
              </a:xfrm>
              <a:prstGeom prst="rect">
                <a:avLst/>
              </a:prstGeom>
              <a:noFill/>
            </p:spPr>
            <p:txBody>
              <a:bodyPr wrap="square" rtlCol="0">
                <a:spAutoFit/>
              </a:bodyPr>
              <a:lstStyle/>
              <a:p>
                <a:r>
                  <a:rPr lang="en-US" sz="3600" b="1" dirty="0">
                    <a:solidFill>
                      <a:srgbClr val="FEFEFE"/>
                    </a:solidFill>
                    <a:latin typeface="Helvetica" charset="0"/>
                    <a:ea typeface="Helvetica" charset="0"/>
                    <a:cs typeface="Helvetica" charset="0"/>
                  </a:rPr>
                  <a:t>About HDFC Bank</a:t>
                </a:r>
              </a:p>
            </p:txBody>
          </p:sp>
          <p:sp>
            <p:nvSpPr>
              <p:cNvPr id="9"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5"/>
              <p:cNvGrpSpPr/>
              <p:nvPr/>
            </p:nvGrpSpPr>
            <p:grpSpPr>
              <a:xfrm>
                <a:off x="1319420" y="1927317"/>
                <a:ext cx="775936" cy="778387"/>
                <a:chOff x="1369977" y="2580732"/>
                <a:chExt cx="646771" cy="648815"/>
              </a:xfrm>
            </p:grpSpPr>
            <p:sp>
              <p:nvSpPr>
                <p:cNvPr id="44" name="Oval 43"/>
                <p:cNvSpPr/>
                <p:nvPr/>
              </p:nvSpPr>
              <p:spPr>
                <a:xfrm>
                  <a:off x="1369977" y="2580732"/>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7"/>
                <p:cNvPicPr>
                  <a:picLocks noChangeAspect="1"/>
                </p:cNvPicPr>
                <p:nvPr/>
              </p:nvPicPr>
              <p:blipFill rotWithShape="1">
                <a:blip r:embed="rId2" cstate="print">
                  <a:extLst>
                    <a:ext uri="{28A0092B-C50C-407E-A947-70E740481C1C}">
                      <a14:useLocalDpi xmlns:a14="http://schemas.microsoft.com/office/drawing/2010/main"/>
                    </a:ext>
                  </a:extLst>
                </a:blip>
                <a:srcRect l="20683" r="20081"/>
                <a:stretch/>
              </p:blipFill>
              <p:spPr>
                <a:xfrm>
                  <a:off x="1516565" y="2623151"/>
                  <a:ext cx="438615" cy="606396"/>
                </a:xfrm>
                <a:prstGeom prst="rect">
                  <a:avLst/>
                </a:prstGeom>
              </p:spPr>
            </p:pic>
          </p:grpSp>
          <p:sp>
            <p:nvSpPr>
              <p:cNvPr id="11" name="Oval 10"/>
              <p:cNvSpPr/>
              <p:nvPr/>
            </p:nvSpPr>
            <p:spPr>
              <a:xfrm>
                <a:off x="2450948" y="2682057"/>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l="20440" r="19323"/>
              <a:stretch/>
            </p:blipFill>
            <p:spPr>
              <a:xfrm>
                <a:off x="2591423" y="2715959"/>
                <a:ext cx="517290" cy="703284"/>
              </a:xfrm>
              <a:prstGeom prst="rect">
                <a:avLst/>
              </a:prstGeom>
            </p:spPr>
          </p:pic>
          <p:sp>
            <p:nvSpPr>
              <p:cNvPr id="13" name="Oval 12"/>
              <p:cNvSpPr/>
              <p:nvPr/>
            </p:nvSpPr>
            <p:spPr>
              <a:xfrm>
                <a:off x="3432853" y="3361946"/>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474361" y="410382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751779" y="556492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37495" y="486298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l="15661" t="2598" r="14148" b="15946"/>
              <a:stretch/>
            </p:blipFill>
            <p:spPr>
              <a:xfrm>
                <a:off x="4587980" y="4231051"/>
                <a:ext cx="548698" cy="52149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a:ext>
                </a:extLst>
              </a:blip>
              <a:srcRect l="16967" t="8365" r="10522" b="9471"/>
              <a:stretch/>
            </p:blipFill>
            <p:spPr>
              <a:xfrm>
                <a:off x="5631524" y="4952908"/>
                <a:ext cx="619628" cy="575015"/>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a:ext>
                </a:extLst>
              </a:blip>
              <a:srcRect l="14794" t="11267" r="15016" b="11527"/>
              <a:stretch/>
            </p:blipFill>
            <p:spPr>
              <a:xfrm>
                <a:off x="6845772" y="5647961"/>
                <a:ext cx="592956" cy="534150"/>
              </a:xfrm>
              <a:prstGeom prst="rect">
                <a:avLst/>
              </a:prstGeom>
            </p:spPr>
          </p:pic>
          <p:sp>
            <p:nvSpPr>
              <p:cNvPr id="21" name="Rectangle 20"/>
              <p:cNvSpPr/>
              <p:nvPr/>
            </p:nvSpPr>
            <p:spPr>
              <a:xfrm>
                <a:off x="10005030" y="1357690"/>
                <a:ext cx="1283433" cy="307777"/>
              </a:xfrm>
              <a:prstGeom prst="rect">
                <a:avLst/>
              </a:prstGeom>
              <a:noFill/>
            </p:spPr>
            <p:txBody>
              <a:bodyPr wrap="square" rtlCol="0">
                <a:spAutoFit/>
              </a:bodyPr>
              <a:lstStyle/>
              <a:p>
                <a:pPr algn="ctr"/>
                <a:r>
                  <a:rPr lang="en-US" sz="1400" b="1" dirty="0">
                    <a:solidFill>
                      <a:srgbClr val="004277"/>
                    </a:solidFill>
                    <a:latin typeface="Helvetica" charset="0"/>
                    <a:ea typeface="Helvetica" charset="0"/>
                    <a:cs typeface="Helvetica" charset="0"/>
                  </a:rPr>
                  <a:t>Core Values</a:t>
                </a:r>
              </a:p>
            </p:txBody>
          </p:sp>
          <p:sp>
            <p:nvSpPr>
              <p:cNvPr id="22" name="Rectangle 21"/>
              <p:cNvSpPr/>
              <p:nvPr/>
            </p:nvSpPr>
            <p:spPr>
              <a:xfrm>
                <a:off x="2095357" y="1953425"/>
                <a:ext cx="1902684" cy="276999"/>
              </a:xfrm>
              <a:prstGeom prst="rect">
                <a:avLst/>
              </a:prstGeom>
            </p:spPr>
            <p:txBody>
              <a:bodyPr wrap="square">
                <a:spAutoFit/>
              </a:bodyPr>
              <a:lstStyle/>
              <a:p>
                <a:r>
                  <a:rPr lang="en-US" sz="1200" dirty="0">
                    <a:solidFill>
                      <a:srgbClr val="004277"/>
                    </a:solidFill>
                    <a:latin typeface="Helvetica" charset="0"/>
                    <a:ea typeface="Helvetica" charset="0"/>
                    <a:cs typeface="Helvetica" charset="0"/>
                  </a:rPr>
                  <a:t>Strong national network</a:t>
                </a:r>
              </a:p>
            </p:txBody>
          </p:sp>
          <p:sp>
            <p:nvSpPr>
              <p:cNvPr id="23" name="Rectangle 22"/>
              <p:cNvSpPr/>
              <p:nvPr/>
            </p:nvSpPr>
            <p:spPr>
              <a:xfrm>
                <a:off x="3226884" y="2712823"/>
                <a:ext cx="2052000" cy="461665"/>
              </a:xfrm>
              <a:prstGeom prst="rect">
                <a:avLst/>
              </a:prstGeom>
            </p:spPr>
            <p:txBody>
              <a:bodyPr wrap="square">
                <a:spAutoFit/>
              </a:bodyPr>
              <a:lstStyle/>
              <a:p>
                <a:r>
                  <a:rPr lang="en-US" sz="1200" dirty="0">
                    <a:solidFill>
                      <a:srgbClr val="004277"/>
                    </a:solidFill>
                    <a:latin typeface="Helvetica" charset="0"/>
                    <a:ea typeface="Helvetica" charset="0"/>
                    <a:cs typeface="Helvetica" charset="0"/>
                  </a:rPr>
                  <a:t>Healthy balance sheet, focus on asset quality</a:t>
                </a:r>
              </a:p>
            </p:txBody>
          </p:sp>
          <p:sp>
            <p:nvSpPr>
              <p:cNvPr id="24" name="Rectangle 23"/>
              <p:cNvSpPr/>
              <p:nvPr/>
            </p:nvSpPr>
            <p:spPr>
              <a:xfrm>
                <a:off x="1056509" y="1033835"/>
                <a:ext cx="2309258" cy="461665"/>
              </a:xfrm>
              <a:prstGeom prst="rect">
                <a:avLst/>
              </a:prstGeom>
            </p:spPr>
            <p:txBody>
              <a:bodyPr wrap="square">
                <a:spAutoFit/>
              </a:bodyPr>
              <a:lstStyle/>
              <a:p>
                <a:r>
                  <a:rPr lang="en-US" sz="1200" dirty="0">
                    <a:solidFill>
                      <a:srgbClr val="004277"/>
                    </a:solidFill>
                    <a:latin typeface="Helvetica" charset="0"/>
                    <a:ea typeface="Helvetica" charset="0"/>
                    <a:cs typeface="Helvetica" charset="0"/>
                  </a:rPr>
                  <a:t>One stop shop for all financial and payment needs</a:t>
                </a:r>
              </a:p>
            </p:txBody>
          </p:sp>
          <p:sp>
            <p:nvSpPr>
              <p:cNvPr id="25" name="TextBox 24"/>
              <p:cNvSpPr txBox="1"/>
              <p:nvPr/>
            </p:nvSpPr>
            <p:spPr>
              <a:xfrm>
                <a:off x="5403795" y="4123394"/>
                <a:ext cx="1899925" cy="276999"/>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r>
                  <a:rPr lang="en-US" sz="1200" dirty="0"/>
                  <a:t>A digital leader</a:t>
                </a:r>
              </a:p>
            </p:txBody>
          </p:sp>
          <p:sp>
            <p:nvSpPr>
              <p:cNvPr id="26" name="Rectangle 25"/>
              <p:cNvSpPr/>
              <p:nvPr/>
            </p:nvSpPr>
            <p:spPr>
              <a:xfrm>
                <a:off x="6351167" y="4909006"/>
                <a:ext cx="2005644" cy="276999"/>
              </a:xfrm>
              <a:prstGeom prst="rect">
                <a:avLst/>
              </a:prstGeom>
            </p:spPr>
            <p:txBody>
              <a:bodyPr wrap="square">
                <a:spAutoFit/>
              </a:bodyPr>
              <a:lstStyle/>
              <a:p>
                <a:r>
                  <a:rPr lang="en-US" sz="1200" dirty="0">
                    <a:solidFill>
                      <a:srgbClr val="004277"/>
                    </a:solidFill>
                    <a:latin typeface="Helvetica" charset="0"/>
                    <a:ea typeface="Helvetica" charset="0"/>
                    <a:cs typeface="Helvetica" charset="0"/>
                  </a:rPr>
                  <a:t>India’s most valued brand</a:t>
                </a:r>
              </a:p>
            </p:txBody>
          </p:sp>
          <p:sp>
            <p:nvSpPr>
              <p:cNvPr id="27" name="Rectangle 26"/>
              <p:cNvSpPr/>
              <p:nvPr/>
            </p:nvSpPr>
            <p:spPr>
              <a:xfrm>
                <a:off x="7619222" y="5450741"/>
                <a:ext cx="3117436" cy="830997"/>
              </a:xfrm>
              <a:prstGeom prst="rect">
                <a:avLst/>
              </a:prstGeom>
            </p:spPr>
            <p:txBody>
              <a:bodyPr wrap="square">
                <a:spAutoFit/>
              </a:bodyPr>
              <a:lstStyle/>
              <a:p>
                <a:r>
                  <a:rPr lang="en-US" sz="1200" dirty="0">
                    <a:solidFill>
                      <a:srgbClr val="004277"/>
                    </a:solidFill>
                    <a:latin typeface="Helvetica" charset="0"/>
                    <a:ea typeface="Helvetica" charset="0"/>
                    <a:cs typeface="Helvetica" charset="0"/>
                  </a:rPr>
                  <a:t>Committed to the highest level of ethical standards, professional integrity, </a:t>
                </a:r>
              </a:p>
              <a:p>
                <a:r>
                  <a:rPr lang="en-US" sz="1200" dirty="0">
                    <a:solidFill>
                      <a:srgbClr val="004277"/>
                    </a:solidFill>
                    <a:latin typeface="Helvetica" charset="0"/>
                    <a:ea typeface="Helvetica" charset="0"/>
                    <a:cs typeface="Helvetica" charset="0"/>
                  </a:rPr>
                  <a:t>corporate governance and regulatory compliance</a:t>
                </a:r>
              </a:p>
            </p:txBody>
          </p:sp>
          <p:sp>
            <p:nvSpPr>
              <p:cNvPr id="28" name="Arc 27"/>
              <p:cNvSpPr/>
              <p:nvPr/>
            </p:nvSpPr>
            <p:spPr>
              <a:xfrm rot="11869577">
                <a:off x="8399783" y="-472926"/>
                <a:ext cx="4766734" cy="4766734"/>
              </a:xfrm>
              <a:prstGeom prst="arc">
                <a:avLst>
                  <a:gd name="adj1" fmla="val 12855666"/>
                  <a:gd name="adj2" fmla="val 523566"/>
                </a:avLst>
              </a:prstGeom>
              <a:ln>
                <a:solidFill>
                  <a:srgbClr val="004B8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9" name="Picture 28"/>
              <p:cNvPicPr>
                <a:picLocks noChangeAspect="1"/>
              </p:cNvPicPr>
              <p:nvPr/>
            </p:nvPicPr>
            <p:blipFill rotWithShape="1">
              <a:blip r:embed="rId8" cstate="print">
                <a:extLst>
                  <a:ext uri="{28A0092B-C50C-407E-A947-70E740481C1C}">
                    <a14:useLocalDpi xmlns:a14="http://schemas.microsoft.com/office/drawing/2010/main"/>
                  </a:ext>
                </a:extLst>
              </a:blip>
              <a:srcRect l="24878" t="16411" r="23931" b="19926"/>
              <a:stretch/>
            </p:blipFill>
            <p:spPr>
              <a:xfrm>
                <a:off x="8023410" y="1545506"/>
                <a:ext cx="765658" cy="760840"/>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t="7653" b="21431"/>
              <a:stretch/>
            </p:blipFill>
            <p:spPr>
              <a:xfrm>
                <a:off x="8121959" y="2460512"/>
                <a:ext cx="1179852" cy="668564"/>
              </a:xfrm>
              <a:prstGeom prst="rect">
                <a:avLst/>
              </a:prstGeom>
            </p:spPr>
          </p:pic>
          <p:pic>
            <p:nvPicPr>
              <p:cNvPr id="31" name="Picture 30"/>
              <p:cNvPicPr>
                <a:picLocks noChangeAspect="1"/>
              </p:cNvPicPr>
              <p:nvPr/>
            </p:nvPicPr>
            <p:blipFill rotWithShape="1">
              <a:blip r:embed="rId10" cstate="print">
                <a:extLst>
                  <a:ext uri="{28A0092B-C50C-407E-A947-70E740481C1C}">
                    <a14:useLocalDpi xmlns:a14="http://schemas.microsoft.com/office/drawing/2010/main"/>
                  </a:ext>
                </a:extLst>
              </a:blip>
              <a:srcRect l="25268" t="9497" r="25472" b="10320"/>
              <a:stretch/>
            </p:blipFill>
            <p:spPr>
              <a:xfrm>
                <a:off x="8842712" y="3230163"/>
                <a:ext cx="769526" cy="1000888"/>
              </a:xfrm>
              <a:prstGeom prst="rect">
                <a:avLst/>
              </a:prstGeom>
            </p:spPr>
          </p:pic>
          <p:pic>
            <p:nvPicPr>
              <p:cNvPr id="32" name="Picture 31"/>
              <p:cNvPicPr>
                <a:picLocks noChangeAspect="1"/>
              </p:cNvPicPr>
              <p:nvPr/>
            </p:nvPicPr>
            <p:blipFill rotWithShape="1">
              <a:blip r:embed="rId11" cstate="print">
                <a:extLst>
                  <a:ext uri="{28A0092B-C50C-407E-A947-70E740481C1C}">
                    <a14:useLocalDpi xmlns:a14="http://schemas.microsoft.com/office/drawing/2010/main"/>
                  </a:ext>
                </a:extLst>
              </a:blip>
              <a:srcRect l="17952" t="10907" r="11217" b="14953"/>
              <a:stretch/>
            </p:blipFill>
            <p:spPr>
              <a:xfrm>
                <a:off x="9990901" y="3842601"/>
                <a:ext cx="887720" cy="742458"/>
              </a:xfrm>
              <a:prstGeom prst="rect">
                <a:avLst/>
              </a:prstGeom>
            </p:spPr>
          </p:pic>
          <p:pic>
            <p:nvPicPr>
              <p:cNvPr id="33" name="Picture 32"/>
              <p:cNvPicPr>
                <a:picLocks noChangeAspect="1"/>
              </p:cNvPicPr>
              <p:nvPr/>
            </p:nvPicPr>
            <p:blipFill rotWithShape="1">
              <a:blip r:embed="rId12" cstate="print">
                <a:extLst>
                  <a:ext uri="{28A0092B-C50C-407E-A947-70E740481C1C}">
                    <a14:useLocalDpi xmlns:a14="http://schemas.microsoft.com/office/drawing/2010/main"/>
                  </a:ext>
                </a:extLst>
              </a:blip>
              <a:srcRect l="23903" t="24027" r="16857" b="26412"/>
              <a:stretch/>
            </p:blipFill>
            <p:spPr>
              <a:xfrm>
                <a:off x="11080351" y="3787669"/>
                <a:ext cx="945904" cy="632317"/>
              </a:xfrm>
              <a:prstGeom prst="rect">
                <a:avLst/>
              </a:prstGeom>
            </p:spPr>
          </p:pic>
          <p:sp>
            <p:nvSpPr>
              <p:cNvPr id="34" name="Rectangle 33"/>
              <p:cNvSpPr/>
              <p:nvPr/>
            </p:nvSpPr>
            <p:spPr>
              <a:xfrm>
                <a:off x="7041070" y="1615153"/>
                <a:ext cx="1030059" cy="461665"/>
              </a:xfrm>
              <a:prstGeom prst="rect">
                <a:avLst/>
              </a:prstGeom>
            </p:spPr>
            <p:txBody>
              <a:bodyPr wrap="square">
                <a:spAutoFit/>
              </a:bodyPr>
              <a:lstStyle/>
              <a:p>
                <a:r>
                  <a:rPr lang="en-US" sz="1200" dirty="0">
                    <a:solidFill>
                      <a:srgbClr val="004277"/>
                    </a:solidFill>
                    <a:latin typeface="Helvetica" charset="0"/>
                    <a:ea typeface="Helvetica" charset="0"/>
                    <a:cs typeface="Helvetica" charset="0"/>
                  </a:rPr>
                  <a:t>Operational</a:t>
                </a:r>
              </a:p>
              <a:p>
                <a:r>
                  <a:rPr lang="en-US" sz="1200" dirty="0">
                    <a:solidFill>
                      <a:srgbClr val="004277"/>
                    </a:solidFill>
                    <a:latin typeface="Helvetica" charset="0"/>
                    <a:ea typeface="Helvetica" charset="0"/>
                    <a:cs typeface="Helvetica" charset="0"/>
                  </a:rPr>
                  <a:t>Excellence</a:t>
                </a:r>
              </a:p>
            </p:txBody>
          </p:sp>
          <p:sp>
            <p:nvSpPr>
              <p:cNvPr id="35" name="Rectangle 34"/>
              <p:cNvSpPr/>
              <p:nvPr/>
            </p:nvSpPr>
            <p:spPr>
              <a:xfrm>
                <a:off x="7369017" y="2596871"/>
                <a:ext cx="879908" cy="461665"/>
              </a:xfrm>
              <a:prstGeom prst="rect">
                <a:avLst/>
              </a:prstGeom>
            </p:spPr>
            <p:txBody>
              <a:bodyPr wrap="square">
                <a:spAutoFit/>
              </a:bodyPr>
              <a:lstStyle/>
              <a:p>
                <a:r>
                  <a:rPr lang="en-US" sz="1200" dirty="0">
                    <a:solidFill>
                      <a:srgbClr val="004277"/>
                    </a:solidFill>
                    <a:latin typeface="Helvetica" charset="0"/>
                    <a:ea typeface="Helvetica" charset="0"/>
                    <a:cs typeface="Helvetica" charset="0"/>
                  </a:rPr>
                  <a:t>Customer </a:t>
                </a:r>
              </a:p>
              <a:p>
                <a:r>
                  <a:rPr lang="en-US" sz="1200" dirty="0">
                    <a:solidFill>
                      <a:srgbClr val="004277"/>
                    </a:solidFill>
                    <a:latin typeface="Helvetica" charset="0"/>
                    <a:ea typeface="Helvetica" charset="0"/>
                    <a:cs typeface="Helvetica" charset="0"/>
                  </a:rPr>
                  <a:t>Focus</a:t>
                </a:r>
              </a:p>
            </p:txBody>
          </p:sp>
          <p:sp>
            <p:nvSpPr>
              <p:cNvPr id="36" name="Rectangle 35"/>
              <p:cNvSpPr/>
              <p:nvPr/>
            </p:nvSpPr>
            <p:spPr>
              <a:xfrm>
                <a:off x="8023410" y="3578589"/>
                <a:ext cx="1009526" cy="461665"/>
              </a:xfrm>
              <a:prstGeom prst="rect">
                <a:avLst/>
              </a:prstGeom>
            </p:spPr>
            <p:txBody>
              <a:bodyPr wrap="square">
                <a:spAutoFit/>
              </a:bodyPr>
              <a:lstStyle/>
              <a:p>
                <a:r>
                  <a:rPr lang="en-US" sz="1200" dirty="0">
                    <a:solidFill>
                      <a:srgbClr val="004277"/>
                    </a:solidFill>
                    <a:latin typeface="Helvetica" charset="0"/>
                    <a:ea typeface="Helvetica" charset="0"/>
                    <a:cs typeface="Helvetica" charset="0"/>
                  </a:rPr>
                  <a:t>Product </a:t>
                </a:r>
              </a:p>
              <a:p>
                <a:r>
                  <a:rPr lang="en-US" sz="1200" dirty="0">
                    <a:solidFill>
                      <a:srgbClr val="004277"/>
                    </a:solidFill>
                    <a:latin typeface="Helvetica" charset="0"/>
                    <a:ea typeface="Helvetica" charset="0"/>
                    <a:cs typeface="Helvetica" charset="0"/>
                  </a:rPr>
                  <a:t>Leadership</a:t>
                </a:r>
              </a:p>
            </p:txBody>
          </p:sp>
          <p:sp>
            <p:nvSpPr>
              <p:cNvPr id="37" name="Rectangle 36"/>
              <p:cNvSpPr/>
              <p:nvPr/>
            </p:nvSpPr>
            <p:spPr>
              <a:xfrm>
                <a:off x="9838684" y="4558130"/>
                <a:ext cx="1207101" cy="276999"/>
              </a:xfrm>
              <a:prstGeom prst="rect">
                <a:avLst/>
              </a:prstGeom>
            </p:spPr>
            <p:txBody>
              <a:bodyPr wrap="square">
                <a:spAutoFit/>
              </a:bodyPr>
              <a:lstStyle/>
              <a:p>
                <a:r>
                  <a:rPr lang="en-US" sz="1200" dirty="0">
                    <a:solidFill>
                      <a:srgbClr val="004277"/>
                    </a:solidFill>
                    <a:latin typeface="Helvetica" charset="0"/>
                    <a:ea typeface="Helvetica" charset="0"/>
                    <a:cs typeface="Helvetica" charset="0"/>
                  </a:rPr>
                  <a:t> Sustainability</a:t>
                </a:r>
              </a:p>
            </p:txBody>
          </p:sp>
          <p:sp>
            <p:nvSpPr>
              <p:cNvPr id="38" name="Rectangle 37"/>
              <p:cNvSpPr/>
              <p:nvPr/>
            </p:nvSpPr>
            <p:spPr>
              <a:xfrm>
                <a:off x="11208062" y="4479862"/>
                <a:ext cx="723454" cy="276999"/>
              </a:xfrm>
              <a:prstGeom prst="rect">
                <a:avLst/>
              </a:prstGeom>
            </p:spPr>
            <p:txBody>
              <a:bodyPr wrap="square">
                <a:spAutoFit/>
              </a:bodyPr>
              <a:lstStyle/>
              <a:p>
                <a:r>
                  <a:rPr lang="en-US" sz="1200" dirty="0">
                    <a:solidFill>
                      <a:srgbClr val="004277"/>
                    </a:solidFill>
                    <a:latin typeface="Helvetica" charset="0"/>
                    <a:ea typeface="Helvetica" charset="0"/>
                    <a:cs typeface="Helvetica" charset="0"/>
                  </a:rPr>
                  <a:t>People</a:t>
                </a:r>
              </a:p>
            </p:txBody>
          </p:sp>
          <p:sp>
            <p:nvSpPr>
              <p:cNvPr id="40" name="Rectangle 39"/>
              <p:cNvSpPr/>
              <p:nvPr/>
            </p:nvSpPr>
            <p:spPr>
              <a:xfrm>
                <a:off x="0" y="6558686"/>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41" name="Picture 4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69520" y="1615725"/>
                <a:ext cx="1280790" cy="1536948"/>
              </a:xfrm>
              <a:prstGeom prst="rect">
                <a:avLst/>
              </a:prstGeom>
            </p:spPr>
          </p:pic>
          <p:sp>
            <p:nvSpPr>
              <p:cNvPr id="42" name="Rectangle 41"/>
              <p:cNvSpPr/>
              <p:nvPr/>
            </p:nvSpPr>
            <p:spPr>
              <a:xfrm>
                <a:off x="4224270" y="3337440"/>
                <a:ext cx="2309258" cy="646331"/>
              </a:xfrm>
              <a:prstGeom prst="rect">
                <a:avLst/>
              </a:prstGeom>
            </p:spPr>
            <p:txBody>
              <a:bodyPr wrap="square">
                <a:spAutoFit/>
              </a:bodyPr>
              <a:lstStyle/>
              <a:p>
                <a:r>
                  <a:rPr lang="en-US" sz="1200" dirty="0">
                    <a:solidFill>
                      <a:srgbClr val="004277"/>
                    </a:solidFill>
                    <a:latin typeface="Helvetica" charset="0"/>
                    <a:ea typeface="Helvetica" charset="0"/>
                    <a:cs typeface="Helvetica" charset="0"/>
                  </a:rPr>
                  <a:t>Socially and environmentally responsible corporate citizen - Parivartan</a:t>
                </a:r>
              </a:p>
            </p:txBody>
          </p:sp>
          <p:pic>
            <p:nvPicPr>
              <p:cNvPr id="43" name="Picture 42"/>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511768" y="3464251"/>
                <a:ext cx="496519" cy="595823"/>
              </a:xfrm>
              <a:prstGeom prst="rect">
                <a:avLst/>
              </a:prstGeom>
            </p:spPr>
          </p:pic>
        </p:grpSp>
        <p:pic>
          <p:nvPicPr>
            <p:cNvPr id="6"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45">
            <a:extLst>
              <a:ext uri="{FF2B5EF4-FFF2-40B4-BE49-F238E27FC236}">
                <a16:creationId xmlns:a16="http://schemas.microsoft.com/office/drawing/2014/main" id="{BF72FCC6-C35F-2941-9E82-5D4B086D509C}"/>
              </a:ext>
            </a:extLst>
          </p:cNvPr>
          <p:cNvPicPr>
            <a:picLocks noChangeAspect="1"/>
          </p:cNvPicPr>
          <p:nvPr/>
        </p:nvPicPr>
        <p:blipFill>
          <a:blip r:embed="rId16"/>
          <a:stretch>
            <a:fillRect/>
          </a:stretch>
        </p:blipFill>
        <p:spPr>
          <a:xfrm>
            <a:off x="-250274" y="3350595"/>
            <a:ext cx="4379704" cy="32960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C783D0-9741-459A-9176-2897FCBC26F1}"/>
              </a:ext>
            </a:extLst>
          </p:cNvPr>
          <p:cNvSpPr txBox="1">
            <a:spLocks noChangeArrowheads="1"/>
          </p:cNvSpPr>
          <p:nvPr/>
        </p:nvSpPr>
        <p:spPr bwMode="auto">
          <a:xfrm>
            <a:off x="0" y="2591309"/>
            <a:ext cx="12192000" cy="630932"/>
          </a:xfrm>
          <a:prstGeom prst="rect">
            <a:avLst/>
          </a:prstGeom>
          <a:noFill/>
        </p:spPr>
        <p:txBody>
          <a:bodyPr wrap="square" lIns="76191" tIns="38095" rIns="76191" bIns="38095">
            <a:spAutoFit/>
          </a:bodyPr>
          <a:lstStyle>
            <a:defPPr>
              <a:defRPr lang="en-GB"/>
            </a:defPPr>
            <a:lvl1pPr eaLnBrk="1" hangingPunct="1">
              <a:defRPr sz="2400" b="1">
                <a:effectLst>
                  <a:outerShdw blurRad="38100" dist="38100" dir="2700000" algn="tl">
                    <a:srgbClr val="000000">
                      <a:alpha val="43137"/>
                    </a:srgbClr>
                  </a:outerShdw>
                </a:effectLst>
              </a:defRPr>
            </a:lvl1pPr>
          </a:lstStyle>
          <a:p>
            <a:pPr algn="ctr" defTabSz="457145">
              <a:buClr>
                <a:srgbClr val="000000"/>
              </a:buClr>
              <a:buSzPct val="100000"/>
              <a:defRPr/>
            </a:pPr>
            <a:r>
              <a:rPr lang="en-US" sz="3600" dirty="0">
                <a:solidFill>
                  <a:srgbClr val="002060"/>
                </a:solidFill>
                <a:latin typeface="Helvetica" panose="020B0604020202020204" pitchFamily="34" charset="0"/>
                <a:cs typeface="Helvetica" panose="020B0604020202020204" pitchFamily="34" charset="0"/>
              </a:rPr>
              <a:t>Business Correspondent Center – Chhota Branch</a:t>
            </a:r>
            <a:endParaRPr lang="en-IN" sz="360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20045055"/>
      </p:ext>
    </p:extLst>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FB14B202-29FF-5447-8F0F-7D00DC6CAEB6}"/>
              </a:ext>
            </a:extLst>
          </p:cNvPr>
          <p:cNvGrpSpPr/>
          <p:nvPr/>
        </p:nvGrpSpPr>
        <p:grpSpPr>
          <a:xfrm>
            <a:off x="-511081" y="232152"/>
            <a:ext cx="12629017" cy="6603680"/>
            <a:chOff x="-511081" y="232152"/>
            <a:chExt cx="12629017" cy="6603680"/>
          </a:xfrm>
        </p:grpSpPr>
        <p:grpSp>
          <p:nvGrpSpPr>
            <p:cNvPr id="47" name="Group 46"/>
            <p:cNvGrpSpPr/>
            <p:nvPr/>
          </p:nvGrpSpPr>
          <p:grpSpPr>
            <a:xfrm>
              <a:off x="-511081" y="232152"/>
              <a:ext cx="12629017" cy="6595838"/>
              <a:chOff x="-511081" y="232152"/>
              <a:chExt cx="12629017" cy="6595838"/>
            </a:xfrm>
          </p:grpSpPr>
          <p:cxnSp>
            <p:nvCxnSpPr>
              <p:cNvPr id="2" name="Straight Connector 1"/>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11081" y="232152"/>
                <a:ext cx="9314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rPr>
                  <a:t>About  Business Correspondent (BC)</a:t>
                </a:r>
              </a:p>
            </p:txBody>
          </p:sp>
          <p:sp>
            <p:nvSpPr>
              <p:cNvPr id="5"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1707389" y="2138949"/>
                <a:ext cx="775936" cy="778387"/>
                <a:chOff x="1693363" y="2757136"/>
                <a:chExt cx="646771" cy="648815"/>
              </a:xfrm>
            </p:grpSpPr>
            <p:sp>
              <p:nvSpPr>
                <p:cNvPr id="7" name="Oval 6"/>
                <p:cNvSpPr/>
                <p:nvPr/>
              </p:nvSpPr>
              <p:spPr>
                <a:xfrm>
                  <a:off x="1693363" y="2757136"/>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20683" r="20081"/>
                <a:stretch/>
              </p:blipFill>
              <p:spPr>
                <a:xfrm>
                  <a:off x="1839951" y="2799555"/>
                  <a:ext cx="438615" cy="606396"/>
                </a:xfrm>
                <a:prstGeom prst="rect">
                  <a:avLst/>
                </a:prstGeom>
              </p:spPr>
            </p:pic>
          </p:grpSp>
          <p:sp>
            <p:nvSpPr>
              <p:cNvPr id="9" name="Oval 8"/>
              <p:cNvSpPr/>
              <p:nvPr/>
            </p:nvSpPr>
            <p:spPr>
              <a:xfrm>
                <a:off x="2968238" y="306129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20440" r="19323"/>
              <a:stretch/>
            </p:blipFill>
            <p:spPr>
              <a:xfrm>
                <a:off x="3097562" y="3106351"/>
                <a:ext cx="517290" cy="703284"/>
              </a:xfrm>
              <a:prstGeom prst="rect">
                <a:avLst/>
              </a:prstGeom>
            </p:spPr>
          </p:pic>
          <p:sp>
            <p:nvSpPr>
              <p:cNvPr id="11" name="Oval 10"/>
              <p:cNvSpPr/>
              <p:nvPr/>
            </p:nvSpPr>
            <p:spPr>
              <a:xfrm>
                <a:off x="4503346" y="396211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6363809" y="515190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l="15661" t="2598" r="14148" b="15946"/>
              <a:stretch/>
            </p:blipFill>
            <p:spPr>
              <a:xfrm>
                <a:off x="6477428" y="5279123"/>
                <a:ext cx="548698" cy="521490"/>
              </a:xfrm>
              <a:prstGeom prst="rect">
                <a:avLst/>
              </a:prstGeom>
            </p:spPr>
          </p:pic>
          <p:sp>
            <p:nvSpPr>
              <p:cNvPr id="20" name="Rectangle 19"/>
              <p:cNvSpPr/>
              <p:nvPr/>
            </p:nvSpPr>
            <p:spPr>
              <a:xfrm>
                <a:off x="2483324" y="2165058"/>
                <a:ext cx="2795958"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BCs ensure Financial inclusion and increase outreach of Banking services, thereby stronger reach</a:t>
                </a:r>
              </a:p>
            </p:txBody>
          </p:sp>
          <p:sp>
            <p:nvSpPr>
              <p:cNvPr id="21" name="Rectangle 20"/>
              <p:cNvSpPr/>
              <p:nvPr/>
            </p:nvSpPr>
            <p:spPr>
              <a:xfrm>
                <a:off x="3924984" y="3061298"/>
                <a:ext cx="3524895"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Business acquisition through BCs provide reach to geographies which were untouched giving granular growth and a Healthy balance sheet</a:t>
                </a:r>
              </a:p>
            </p:txBody>
          </p:sp>
          <p:sp>
            <p:nvSpPr>
              <p:cNvPr id="22" name="Rectangle 21"/>
              <p:cNvSpPr/>
              <p:nvPr/>
            </p:nvSpPr>
            <p:spPr>
              <a:xfrm>
                <a:off x="1056509" y="1033835"/>
                <a:ext cx="3343294"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One stop shop  appointed by the Bank through a Corporate Business Correspondent ( CSC E-Gov) for all financial  services</a:t>
                </a:r>
              </a:p>
            </p:txBody>
          </p:sp>
          <p:sp>
            <p:nvSpPr>
              <p:cNvPr id="23" name="TextBox 22"/>
              <p:cNvSpPr txBox="1"/>
              <p:nvPr/>
            </p:nvSpPr>
            <p:spPr>
              <a:xfrm>
                <a:off x="7449879" y="5151900"/>
                <a:ext cx="2380790" cy="600164"/>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277"/>
                    </a:solidFill>
                    <a:effectLst/>
                    <a:uLnTx/>
                    <a:uFillTx/>
                    <a:latin typeface="Helvetica" charset="0"/>
                    <a:cs typeface="Helvetica" charset="0"/>
                  </a:rPr>
                  <a:t>A  complete digital  mode for transactions and business in line with GOI digital objectives</a:t>
                </a:r>
              </a:p>
            </p:txBody>
          </p:sp>
          <p:sp>
            <p:nvSpPr>
              <p:cNvPr id="38" name="TextBox 37"/>
              <p:cNvSpPr txBox="1"/>
              <p:nvPr/>
            </p:nvSpPr>
            <p:spPr>
              <a:xfrm>
                <a:off x="11767559" y="6566380"/>
                <a:ext cx="3503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4277"/>
                    </a:solidFill>
                    <a:effectLst/>
                    <a:uLnTx/>
                    <a:uFillTx/>
                    <a:latin typeface="Helvetica" charset="0"/>
                    <a:ea typeface="Helvetica" charset="0"/>
                    <a:cs typeface="Helvetica" charset="0"/>
                  </a:rPr>
                  <a:t>03</a:t>
                </a:r>
              </a:p>
            </p:txBody>
          </p:sp>
          <p:sp>
            <p:nvSpPr>
              <p:cNvPr id="44" name="Rectangle 43"/>
              <p:cNvSpPr/>
              <p:nvPr/>
            </p:nvSpPr>
            <p:spPr>
              <a:xfrm>
                <a:off x="5294762" y="3937604"/>
                <a:ext cx="3225610"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Besides provides Banking services and products, they also promote social schemes floated by the GOI  through PMJDY BCs</a:t>
                </a:r>
              </a:p>
            </p:txBody>
          </p:sp>
          <p:pic>
            <p:nvPicPr>
              <p:cNvPr id="45" name="Picture 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518842">
                <a:off x="4503346" y="4060074"/>
                <a:ext cx="496519" cy="595823"/>
              </a:xfrm>
              <a:prstGeom prst="rect">
                <a:avLst/>
              </a:prstGeom>
            </p:spPr>
          </p:pic>
        </p:grpSp>
        <p:pic>
          <p:nvPicPr>
            <p:cNvPr id="26" name="Picture 25">
              <a:extLst>
                <a:ext uri="{FF2B5EF4-FFF2-40B4-BE49-F238E27FC236}">
                  <a16:creationId xmlns:a16="http://schemas.microsoft.com/office/drawing/2014/main" id="{06DAC971-8405-D24E-86E0-68336493B5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6064" y="3722414"/>
              <a:ext cx="4137047" cy="3113418"/>
            </a:xfrm>
            <a:prstGeom prst="rect">
              <a:avLst/>
            </a:prstGeom>
          </p:spPr>
        </p:pic>
      </p:grpSp>
      <p:sp>
        <p:nvSpPr>
          <p:cNvPr id="50" name="Oval 49"/>
          <p:cNvSpPr/>
          <p:nvPr/>
        </p:nvSpPr>
        <p:spPr>
          <a:xfrm>
            <a:off x="1107315" y="434547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a:ea typeface="+mn-ea"/>
                <a:cs typeface="+mn-cs"/>
              </a:rPr>
              <a:t>BC Center</a:t>
            </a:r>
          </a:p>
        </p:txBody>
      </p:sp>
      <p:sp>
        <p:nvSpPr>
          <p:cNvPr id="31" name="Rectangle 30">
            <a:extLst>
              <a:ext uri="{FF2B5EF4-FFF2-40B4-BE49-F238E27FC236}">
                <a16:creationId xmlns:a16="http://schemas.microsoft.com/office/drawing/2014/main" id="{5D71A0EB-BE54-4F91-B56B-971911E3E307}"/>
              </a:ext>
            </a:extLst>
          </p:cNvPr>
          <p:cNvSpPr/>
          <p:nvPr/>
        </p:nvSpPr>
        <p:spPr>
          <a:xfrm>
            <a:off x="0" y="6558686"/>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32" name="Picture 40">
            <a:extLst>
              <a:ext uri="{FF2B5EF4-FFF2-40B4-BE49-F238E27FC236}">
                <a16:creationId xmlns:a16="http://schemas.microsoft.com/office/drawing/2014/main" id="{5806989F-49D8-4734-B2FA-F78228247E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92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11087" y="115594"/>
            <a:ext cx="12256914" cy="6626811"/>
            <a:chOff x="-138978" y="201179"/>
            <a:chExt cx="12256914" cy="6626811"/>
          </a:xfrm>
        </p:grpSpPr>
        <p:sp>
          <p:nvSpPr>
            <p:cNvPr id="5" name="TextBox 4"/>
            <p:cNvSpPr txBox="1"/>
            <p:nvPr/>
          </p:nvSpPr>
          <p:spPr>
            <a:xfrm>
              <a:off x="11767559" y="6566380"/>
              <a:ext cx="3503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4277"/>
                  </a:solidFill>
                  <a:effectLst/>
                  <a:uLnTx/>
                  <a:uFillTx/>
                  <a:latin typeface="Helvetica" charset="0"/>
                  <a:ea typeface="Helvetica" charset="0"/>
                  <a:cs typeface="Helvetica" charset="0"/>
                </a:rPr>
                <a:t>0</a:t>
              </a:r>
              <a:fld id="{80F13592-8A84-3646-AE60-23CC924E9BBD}" type="slidenum">
                <a:rPr kumimoji="0" lang="en-US" sz="1100" b="1" i="0" u="none" strike="noStrike" kern="1200" cap="none" spc="0" normalizeH="0" baseline="0" noProof="0" smtClean="0">
                  <a:ln>
                    <a:noFill/>
                  </a:ln>
                  <a:solidFill>
                    <a:srgbClr val="004277"/>
                  </a:solidFill>
                  <a:effectLst/>
                  <a:uLnTx/>
                  <a:uFillTx/>
                  <a:latin typeface="Helvetica" charset="0"/>
                  <a:ea typeface="Helvetica" charset="0"/>
                  <a:cs typeface="Helvetica"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6" name="TextBox 5"/>
            <p:cNvSpPr txBox="1"/>
            <p:nvPr/>
          </p:nvSpPr>
          <p:spPr>
            <a:xfrm>
              <a:off x="-138978" y="201179"/>
              <a:ext cx="93149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rPr>
                <a:t>Roles and Responsibilities of  a Business Correspondent</a:t>
              </a:r>
            </a:p>
          </p:txBody>
        </p:sp>
      </p:grpSp>
      <p:grpSp>
        <p:nvGrpSpPr>
          <p:cNvPr id="3" name="Group 11"/>
          <p:cNvGrpSpPr/>
          <p:nvPr/>
        </p:nvGrpSpPr>
        <p:grpSpPr>
          <a:xfrm>
            <a:off x="814604" y="997134"/>
            <a:ext cx="9889658" cy="5472001"/>
            <a:chOff x="1206137" y="1092925"/>
            <a:chExt cx="10597883" cy="5765075"/>
          </a:xfrm>
        </p:grpSpPr>
        <p:grpSp>
          <p:nvGrpSpPr>
            <p:cNvPr id="4" name="Group 10"/>
            <p:cNvGrpSpPr/>
            <p:nvPr/>
          </p:nvGrpSpPr>
          <p:grpSpPr>
            <a:xfrm>
              <a:off x="2686594" y="1393370"/>
              <a:ext cx="1920241" cy="1776549"/>
              <a:chOff x="2312125" y="1541417"/>
              <a:chExt cx="1920241" cy="1776549"/>
            </a:xfrm>
          </p:grpSpPr>
          <p:grpSp>
            <p:nvGrpSpPr>
              <p:cNvPr id="7" name="Group 7"/>
              <p:cNvGrpSpPr/>
              <p:nvPr/>
            </p:nvGrpSpPr>
            <p:grpSpPr>
              <a:xfrm>
                <a:off x="2312125" y="1541417"/>
                <a:ext cx="1920241" cy="1776549"/>
                <a:chOff x="2312125" y="1541417"/>
                <a:chExt cx="1920241" cy="1776549"/>
              </a:xfrm>
              <a:solidFill>
                <a:schemeClr val="bg1"/>
              </a:solidFill>
            </p:grpSpPr>
            <p:sp>
              <p:nvSpPr>
                <p:cNvPr id="61" name="Flowchart: Connector 13"/>
                <p:cNvSpPr/>
                <p:nvPr/>
              </p:nvSpPr>
              <p:spPr>
                <a:xfrm>
                  <a:off x="2312125" y="1541417"/>
                  <a:ext cx="1920241" cy="1776549"/>
                </a:xfrm>
                <a:prstGeom prst="flowChartConnector">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Flowchart: Connector 14"/>
                <p:cNvSpPr/>
                <p:nvPr/>
              </p:nvSpPr>
              <p:spPr>
                <a:xfrm>
                  <a:off x="2455818" y="1685107"/>
                  <a:ext cx="1619794" cy="1502230"/>
                </a:xfrm>
                <a:prstGeom prst="flowChartConnector">
                  <a:avLst/>
                </a:prstGeom>
                <a:gr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Rectangle 12"/>
              <p:cNvSpPr/>
              <p:nvPr/>
            </p:nvSpPr>
            <p:spPr>
              <a:xfrm>
                <a:off x="2423699" y="1734785"/>
                <a:ext cx="1609309" cy="14591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i="0" u="none" strike="noStrike" kern="1200" cap="none" spc="0" normalizeH="0" baseline="0" noProof="0" dirty="0">
                    <a:ln>
                      <a:noFill/>
                    </a:ln>
                    <a:solidFill>
                      <a:prstClr val="black"/>
                    </a:solidFill>
                    <a:effectLst/>
                    <a:uLnTx/>
                    <a:uFillTx/>
                    <a:latin typeface="Calibri"/>
                    <a:ea typeface="+mn-ea"/>
                    <a:cs typeface="+mn-cs"/>
                  </a:rPr>
                  <a:t>Login to Kiosk Banking system (KBS) daily &amp; operate for min 4 hrs a day/ 5 days a week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20"/>
            <p:cNvGrpSpPr/>
            <p:nvPr/>
          </p:nvGrpSpPr>
          <p:grpSpPr>
            <a:xfrm>
              <a:off x="5769425" y="1092925"/>
              <a:ext cx="1920241" cy="1776549"/>
              <a:chOff x="2312125" y="1541417"/>
              <a:chExt cx="1920241" cy="1776549"/>
            </a:xfrm>
          </p:grpSpPr>
          <p:grpSp>
            <p:nvGrpSpPr>
              <p:cNvPr id="9" name="Group 7"/>
              <p:cNvGrpSpPr/>
              <p:nvPr/>
            </p:nvGrpSpPr>
            <p:grpSpPr>
              <a:xfrm>
                <a:off x="2312125" y="1541417"/>
                <a:ext cx="1920241" cy="1776549"/>
                <a:chOff x="2312125" y="1541417"/>
                <a:chExt cx="1920241" cy="1776549"/>
              </a:xfrm>
              <a:solidFill>
                <a:schemeClr val="bg1"/>
              </a:solidFill>
            </p:grpSpPr>
            <p:sp>
              <p:nvSpPr>
                <p:cNvPr id="57" name="Flowchart: Connector 56"/>
                <p:cNvSpPr/>
                <p:nvPr/>
              </p:nvSpPr>
              <p:spPr>
                <a:xfrm>
                  <a:off x="2312125" y="1541417"/>
                  <a:ext cx="1920241" cy="1776549"/>
                </a:xfrm>
                <a:prstGeom prst="flowChartConnector">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Flowchart: Connector 57"/>
                <p:cNvSpPr/>
                <p:nvPr/>
              </p:nvSpPr>
              <p:spPr>
                <a:xfrm>
                  <a:off x="2455818" y="1685107"/>
                  <a:ext cx="1619794" cy="1502230"/>
                </a:xfrm>
                <a:prstGeom prst="flowChartConnector">
                  <a:avLst/>
                </a:prstGeom>
                <a:gr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6" name="Rectangle 22"/>
              <p:cNvSpPr/>
              <p:nvPr/>
            </p:nvSpPr>
            <p:spPr>
              <a:xfrm>
                <a:off x="2599509" y="1685107"/>
                <a:ext cx="1358536" cy="14591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Calibri"/>
                    <a:ea typeface="+mn-ea"/>
                    <a:cs typeface="+mn-cs"/>
                  </a:rPr>
                  <a:t>Display all marketing collateral, mandatory posters. Maintain all required registers </a:t>
                </a:r>
              </a:p>
            </p:txBody>
          </p:sp>
        </p:grpSp>
        <p:grpSp>
          <p:nvGrpSpPr>
            <p:cNvPr id="10" name="Group 25"/>
            <p:cNvGrpSpPr/>
            <p:nvPr/>
          </p:nvGrpSpPr>
          <p:grpSpPr>
            <a:xfrm>
              <a:off x="8821780" y="1362891"/>
              <a:ext cx="1920241" cy="1776549"/>
              <a:chOff x="2312125" y="1541417"/>
              <a:chExt cx="1920241" cy="1776549"/>
            </a:xfrm>
          </p:grpSpPr>
          <p:grpSp>
            <p:nvGrpSpPr>
              <p:cNvPr id="11" name="Group 7"/>
              <p:cNvGrpSpPr/>
              <p:nvPr/>
            </p:nvGrpSpPr>
            <p:grpSpPr>
              <a:xfrm>
                <a:off x="2312125" y="1541417"/>
                <a:ext cx="1920241" cy="1776549"/>
                <a:chOff x="2312125" y="1541417"/>
                <a:chExt cx="1920241" cy="1776549"/>
              </a:xfrm>
              <a:solidFill>
                <a:schemeClr val="bg1"/>
              </a:solidFill>
            </p:grpSpPr>
            <p:sp>
              <p:nvSpPr>
                <p:cNvPr id="53" name="Flowchart: Connector 28"/>
                <p:cNvSpPr/>
                <p:nvPr/>
              </p:nvSpPr>
              <p:spPr>
                <a:xfrm>
                  <a:off x="2312125" y="1541417"/>
                  <a:ext cx="1920241" cy="1776549"/>
                </a:xfrm>
                <a:prstGeom prst="flowChartConnector">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Flowchart: Connector 53"/>
                <p:cNvSpPr/>
                <p:nvPr/>
              </p:nvSpPr>
              <p:spPr>
                <a:xfrm>
                  <a:off x="2455818" y="1685107"/>
                  <a:ext cx="1619794" cy="1502230"/>
                </a:xfrm>
                <a:prstGeom prst="flowChartConnector">
                  <a:avLst/>
                </a:prstGeom>
                <a:gr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2" name="Rectangle 51"/>
              <p:cNvSpPr/>
              <p:nvPr/>
            </p:nvSpPr>
            <p:spPr>
              <a:xfrm>
                <a:off x="2382117" y="1743110"/>
                <a:ext cx="1763487" cy="126461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Calibri"/>
                    <a:ea typeface="+mn-ea"/>
                    <a:cs typeface="+mn-cs"/>
                  </a:rPr>
                  <a:t>Market Bank’s products. Generate quality leads and ensure customers transact in the accounts opened</a:t>
                </a:r>
              </a:p>
            </p:txBody>
          </p:sp>
        </p:grpSp>
        <p:grpSp>
          <p:nvGrpSpPr>
            <p:cNvPr id="12" name="Group 42"/>
            <p:cNvGrpSpPr/>
            <p:nvPr/>
          </p:nvGrpSpPr>
          <p:grpSpPr>
            <a:xfrm>
              <a:off x="9609910" y="3400697"/>
              <a:ext cx="2194110" cy="1854925"/>
              <a:chOff x="8734699" y="2904309"/>
              <a:chExt cx="2194110" cy="1854925"/>
            </a:xfrm>
          </p:grpSpPr>
          <p:grpSp>
            <p:nvGrpSpPr>
              <p:cNvPr id="13" name="Group 30"/>
              <p:cNvGrpSpPr/>
              <p:nvPr/>
            </p:nvGrpSpPr>
            <p:grpSpPr>
              <a:xfrm>
                <a:off x="8952409" y="2982685"/>
                <a:ext cx="1920241" cy="1776549"/>
                <a:chOff x="2312125" y="1541417"/>
                <a:chExt cx="1920241" cy="1776549"/>
              </a:xfrm>
            </p:grpSpPr>
            <p:grpSp>
              <p:nvGrpSpPr>
                <p:cNvPr id="14" name="Group 7"/>
                <p:cNvGrpSpPr/>
                <p:nvPr/>
              </p:nvGrpSpPr>
              <p:grpSpPr>
                <a:xfrm>
                  <a:off x="2312125" y="1541417"/>
                  <a:ext cx="1920241" cy="1776549"/>
                  <a:chOff x="2312125" y="1541417"/>
                  <a:chExt cx="1920241" cy="1776549"/>
                </a:xfrm>
                <a:solidFill>
                  <a:schemeClr val="bg1"/>
                </a:solidFill>
              </p:grpSpPr>
              <p:sp>
                <p:nvSpPr>
                  <p:cNvPr id="49" name="Flowchart: Connector 48"/>
                  <p:cNvSpPr/>
                  <p:nvPr/>
                </p:nvSpPr>
                <p:spPr>
                  <a:xfrm>
                    <a:off x="2312125" y="1541417"/>
                    <a:ext cx="1920241" cy="1776549"/>
                  </a:xfrm>
                  <a:prstGeom prst="flowChartConnector">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Flowchart: Connector 34"/>
                  <p:cNvSpPr/>
                  <p:nvPr/>
                </p:nvSpPr>
                <p:spPr>
                  <a:xfrm>
                    <a:off x="2455818" y="1685107"/>
                    <a:ext cx="1619794" cy="1502230"/>
                  </a:xfrm>
                  <a:prstGeom prst="flowChartConnector">
                    <a:avLst/>
                  </a:prstGeom>
                  <a:gr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8" name="Rectangle 32"/>
                <p:cNvSpPr/>
                <p:nvPr/>
              </p:nvSpPr>
              <p:spPr>
                <a:xfrm>
                  <a:off x="2612571" y="1789611"/>
                  <a:ext cx="1358536" cy="276999"/>
                </a:xfrm>
                <a:prstGeom prst="rect">
                  <a:avLst/>
                </a:prstGeom>
              </p:spPr>
              <p:txBody>
                <a:bodyPr wrap="square">
                  <a:spAutoFit/>
                </a:bodyPr>
                <a:lstStyle/>
                <a:p>
                  <a:pPr marL="285750" marR="0" lvl="0" indent="-28575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6" name="Rectangle 45"/>
              <p:cNvSpPr/>
              <p:nvPr/>
            </p:nvSpPr>
            <p:spPr>
              <a:xfrm>
                <a:off x="8734699" y="2904309"/>
                <a:ext cx="2194110" cy="1459174"/>
              </a:xfrm>
              <a:prstGeom prst="rect">
                <a:avLst/>
              </a:prstGeom>
            </p:spPr>
            <p:txBody>
              <a:bodyPr wrap="square">
                <a:spAutoFit/>
              </a:bodyPr>
              <a:lstStyle/>
              <a:p>
                <a:pPr marL="285750" marR="0" lvl="0" indent="-28575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Calibri"/>
                    <a:ea typeface="+mn-ea"/>
                    <a:cs typeface="+mn-cs"/>
                  </a:rPr>
                  <a:t>Handle customer </a:t>
                </a:r>
              </a:p>
              <a:p>
                <a:pPr marL="285750" marR="0" lvl="0" indent="-28575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Calibri"/>
                    <a:ea typeface="+mn-ea"/>
                    <a:cs typeface="+mn-cs"/>
                  </a:rPr>
                  <a:t>    transactions at the BC center. Give a printed receipt to the customer for every txn.</a:t>
                </a:r>
              </a:p>
            </p:txBody>
          </p:sp>
        </p:grpSp>
        <p:grpSp>
          <p:nvGrpSpPr>
            <p:cNvPr id="15" name="Group 50"/>
            <p:cNvGrpSpPr/>
            <p:nvPr/>
          </p:nvGrpSpPr>
          <p:grpSpPr>
            <a:xfrm>
              <a:off x="7689669" y="5081451"/>
              <a:ext cx="1920241" cy="1776549"/>
              <a:chOff x="8952409" y="2982685"/>
              <a:chExt cx="1920241" cy="1776549"/>
            </a:xfrm>
          </p:grpSpPr>
          <p:grpSp>
            <p:nvGrpSpPr>
              <p:cNvPr id="17" name="Group 30"/>
              <p:cNvGrpSpPr/>
              <p:nvPr/>
            </p:nvGrpSpPr>
            <p:grpSpPr>
              <a:xfrm>
                <a:off x="8952409" y="2982685"/>
                <a:ext cx="1920241" cy="1776549"/>
                <a:chOff x="2312125" y="1541417"/>
                <a:chExt cx="1920241" cy="1776549"/>
              </a:xfrm>
            </p:grpSpPr>
            <p:grpSp>
              <p:nvGrpSpPr>
                <p:cNvPr id="18" name="Group 7"/>
                <p:cNvGrpSpPr/>
                <p:nvPr/>
              </p:nvGrpSpPr>
              <p:grpSpPr>
                <a:xfrm>
                  <a:off x="2312125" y="1541417"/>
                  <a:ext cx="1920241" cy="1776549"/>
                  <a:chOff x="2312125" y="1541417"/>
                  <a:chExt cx="1920241" cy="1776549"/>
                </a:xfrm>
                <a:solidFill>
                  <a:schemeClr val="bg1"/>
                </a:solidFill>
              </p:grpSpPr>
              <p:sp>
                <p:nvSpPr>
                  <p:cNvPr id="43" name="Flowchart: Connector 42"/>
                  <p:cNvSpPr/>
                  <p:nvPr/>
                </p:nvSpPr>
                <p:spPr>
                  <a:xfrm>
                    <a:off x="2312125" y="1541417"/>
                    <a:ext cx="1920241" cy="1776549"/>
                  </a:xfrm>
                  <a:prstGeom prst="flowChartConnector">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Flowchart: Connector 43"/>
                  <p:cNvSpPr/>
                  <p:nvPr/>
                </p:nvSpPr>
                <p:spPr>
                  <a:xfrm>
                    <a:off x="2455818" y="1685107"/>
                    <a:ext cx="1619794" cy="1502230"/>
                  </a:xfrm>
                  <a:prstGeom prst="flowChartConnector">
                    <a:avLst/>
                  </a:prstGeom>
                  <a:gr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2" name="Rectangle 41"/>
                <p:cNvSpPr/>
                <p:nvPr/>
              </p:nvSpPr>
              <p:spPr>
                <a:xfrm>
                  <a:off x="2612571" y="1789611"/>
                  <a:ext cx="1358536" cy="276999"/>
                </a:xfrm>
                <a:prstGeom prst="rect">
                  <a:avLst/>
                </a:prstGeom>
              </p:spPr>
              <p:txBody>
                <a:bodyPr wrap="square">
                  <a:spAutoFit/>
                </a:bodyPr>
                <a:lstStyle/>
                <a:p>
                  <a:pPr marL="285750" marR="0" lvl="0" indent="-28575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0" name="Rectangle 39"/>
              <p:cNvSpPr/>
              <p:nvPr/>
            </p:nvSpPr>
            <p:spPr>
              <a:xfrm>
                <a:off x="8952409" y="3112553"/>
                <a:ext cx="1750423" cy="1264617"/>
              </a:xfrm>
              <a:prstGeom prst="rect">
                <a:avLst/>
              </a:prstGeom>
            </p:spPr>
            <p:txBody>
              <a:bodyPr wrap="square">
                <a:spAutoFit/>
              </a:bodyPr>
              <a:lstStyle/>
              <a:p>
                <a:pPr marL="285750" marR="0" lvl="0" indent="-28575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Calibri"/>
                    <a:ea typeface="+mn-ea"/>
                    <a:cs typeface="+mn-cs"/>
                  </a:rPr>
                  <a:t>     BC personally must operate the KBS and should not handed over to a third party</a:t>
                </a:r>
              </a:p>
            </p:txBody>
          </p:sp>
        </p:grpSp>
        <p:grpSp>
          <p:nvGrpSpPr>
            <p:cNvPr id="19" name="Group 57"/>
            <p:cNvGrpSpPr/>
            <p:nvPr/>
          </p:nvGrpSpPr>
          <p:grpSpPr>
            <a:xfrm>
              <a:off x="3715647" y="5081451"/>
              <a:ext cx="1920241" cy="1776549"/>
              <a:chOff x="2326632" y="1541417"/>
              <a:chExt cx="1920241" cy="1776549"/>
            </a:xfrm>
          </p:grpSpPr>
          <p:grpSp>
            <p:nvGrpSpPr>
              <p:cNvPr id="20" name="Group 7"/>
              <p:cNvGrpSpPr/>
              <p:nvPr/>
            </p:nvGrpSpPr>
            <p:grpSpPr>
              <a:xfrm>
                <a:off x="2326632" y="1541417"/>
                <a:ext cx="1920241" cy="1776549"/>
                <a:chOff x="2326632" y="1541417"/>
                <a:chExt cx="1920241" cy="1776549"/>
              </a:xfrm>
              <a:solidFill>
                <a:schemeClr val="bg1"/>
              </a:solidFill>
            </p:grpSpPr>
            <p:sp>
              <p:nvSpPr>
                <p:cNvPr id="37" name="Flowchart: Connector 36"/>
                <p:cNvSpPr/>
                <p:nvPr/>
              </p:nvSpPr>
              <p:spPr>
                <a:xfrm>
                  <a:off x="2326632" y="1541417"/>
                  <a:ext cx="1920241" cy="1776549"/>
                </a:xfrm>
                <a:prstGeom prst="flowChartConnector">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Calibri"/>
                      <a:ea typeface="+mn-ea"/>
                      <a:cs typeface="+mn-cs"/>
                    </a:rPr>
                    <a:t> </a:t>
                  </a:r>
                  <a:r>
                    <a:rPr kumimoji="0" lang="en-IN" sz="1800" b="0" i="0" u="none" strike="noStrike" kern="1200" cap="none" spc="0" normalizeH="0" baseline="0" noProof="0" dirty="0" err="1">
                      <a:ln>
                        <a:noFill/>
                      </a:ln>
                      <a:solidFill>
                        <a:prstClr val="white"/>
                      </a:solidFill>
                      <a:effectLst/>
                      <a:uLnTx/>
                      <a:uFillTx/>
                      <a:latin typeface="Calibri"/>
                      <a:ea typeface="+mn-ea"/>
                      <a:cs typeface="+mn-cs"/>
                    </a:rPr>
                    <a:t>fors</a:t>
                  </a: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Flowchart: Connector 37"/>
                <p:cNvSpPr/>
                <p:nvPr/>
              </p:nvSpPr>
              <p:spPr>
                <a:xfrm>
                  <a:off x="2455818" y="1685107"/>
                  <a:ext cx="1619794" cy="1502230"/>
                </a:xfrm>
                <a:prstGeom prst="flowChartConnector">
                  <a:avLst/>
                </a:prstGeom>
                <a:gr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6" name="Rectangle 35"/>
              <p:cNvSpPr/>
              <p:nvPr/>
            </p:nvSpPr>
            <p:spPr>
              <a:xfrm>
                <a:off x="2586447" y="1841643"/>
                <a:ext cx="1358536" cy="107006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Calibri"/>
                    <a:ea typeface="+mn-ea"/>
                    <a:cs typeface="+mn-cs"/>
                  </a:rPr>
                  <a:t>Map the catchment around your centers for business</a:t>
                </a:r>
              </a:p>
            </p:txBody>
          </p:sp>
        </p:grpSp>
        <p:cxnSp>
          <p:nvCxnSpPr>
            <p:cNvPr id="23" name="Straight Arrow Connector 22"/>
            <p:cNvCxnSpPr/>
            <p:nvPr/>
          </p:nvCxnSpPr>
          <p:spPr>
            <a:xfrm rot="10800000">
              <a:off x="5159829" y="3513909"/>
              <a:ext cx="561705" cy="3657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6387737" y="3213463"/>
              <a:ext cx="57476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363096" y="3513908"/>
              <a:ext cx="526869" cy="3352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515496" y="4376057"/>
              <a:ext cx="844733" cy="43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302136" y="4963886"/>
              <a:ext cx="522515" cy="3135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5577840" y="4938468"/>
              <a:ext cx="521958" cy="3389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4807131" y="4502331"/>
              <a:ext cx="844733" cy="43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1" name="Group 49"/>
            <p:cNvGrpSpPr/>
            <p:nvPr/>
          </p:nvGrpSpPr>
          <p:grpSpPr>
            <a:xfrm>
              <a:off x="1206137" y="3400696"/>
              <a:ext cx="1920241" cy="1776549"/>
              <a:chOff x="2312125" y="1541417"/>
              <a:chExt cx="1920241" cy="1776549"/>
            </a:xfrm>
          </p:grpSpPr>
          <p:grpSp>
            <p:nvGrpSpPr>
              <p:cNvPr id="22" name="Group 7"/>
              <p:cNvGrpSpPr/>
              <p:nvPr/>
            </p:nvGrpSpPr>
            <p:grpSpPr>
              <a:xfrm>
                <a:off x="2312125" y="1541417"/>
                <a:ext cx="1920241" cy="1776549"/>
                <a:chOff x="2312125" y="1541417"/>
                <a:chExt cx="1920241" cy="1776549"/>
              </a:xfrm>
              <a:solidFill>
                <a:schemeClr val="bg1"/>
              </a:solidFill>
            </p:grpSpPr>
            <p:sp>
              <p:nvSpPr>
                <p:cNvPr id="33" name="Flowchart: Connector 32"/>
                <p:cNvSpPr/>
                <p:nvPr/>
              </p:nvSpPr>
              <p:spPr>
                <a:xfrm>
                  <a:off x="2312125" y="1541417"/>
                  <a:ext cx="1920241" cy="1776549"/>
                </a:xfrm>
                <a:prstGeom prst="flowChartConnector">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Flowchart: Connector 33"/>
                <p:cNvSpPr/>
                <p:nvPr/>
              </p:nvSpPr>
              <p:spPr>
                <a:xfrm>
                  <a:off x="2455818" y="1685107"/>
                  <a:ext cx="1619794" cy="1502230"/>
                </a:xfrm>
                <a:prstGeom prst="flowChartConnector">
                  <a:avLst/>
                </a:prstGeom>
                <a:gr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2" name="Rectangle 31"/>
              <p:cNvSpPr/>
              <p:nvPr/>
            </p:nvSpPr>
            <p:spPr>
              <a:xfrm>
                <a:off x="2455818" y="1937304"/>
                <a:ext cx="1609309" cy="107006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Calibri"/>
                    <a:ea typeface="+mn-ea"/>
                    <a:cs typeface="+mn-cs"/>
                  </a:rPr>
                  <a:t>BCs must not charge any commission from customers for providing Banking services</a:t>
                </a:r>
              </a:p>
            </p:txBody>
          </p:sp>
        </p:grpSp>
      </p:grpSp>
      <p:sp>
        <p:nvSpPr>
          <p:cNvPr id="59" name="Rectangle 58"/>
          <p:cNvSpPr/>
          <p:nvPr/>
        </p:nvSpPr>
        <p:spPr>
          <a:xfrm>
            <a:off x="0" y="6558686"/>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63"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D804269D-7E3E-4846-8923-F6713F8F25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9493" y="3393538"/>
            <a:ext cx="1893248" cy="1424802"/>
          </a:xfrm>
          <a:prstGeom prst="rect">
            <a:avLst/>
          </a:prstGeom>
        </p:spPr>
      </p:pic>
      <p:sp>
        <p:nvSpPr>
          <p:cNvPr id="41" name="Rectangle 40">
            <a:extLst>
              <a:ext uri="{FF2B5EF4-FFF2-40B4-BE49-F238E27FC236}">
                <a16:creationId xmlns:a16="http://schemas.microsoft.com/office/drawing/2014/main" id="{A2D0B918-9D70-49A4-8EA5-7A467F4E1114}"/>
              </a:ext>
            </a:extLst>
          </p:cNvPr>
          <p:cNvSpPr/>
          <p:nvPr/>
        </p:nvSpPr>
        <p:spPr>
          <a:xfrm rot="2208736">
            <a:off x="5477331" y="3640173"/>
            <a:ext cx="489349" cy="44117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 dirty="0"/>
              <a:t>BC Center</a:t>
            </a:r>
          </a:p>
        </p:txBody>
      </p:sp>
    </p:spTree>
    <p:extLst>
      <p:ext uri="{BB962C8B-B14F-4D97-AF65-F5344CB8AC3E}">
        <p14:creationId xmlns:p14="http://schemas.microsoft.com/office/powerpoint/2010/main" val="412295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53585" y="68305"/>
            <a:ext cx="920307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SzPct val="100000"/>
            </a:pPr>
            <a:r>
              <a:rPr lang="en-US" altLang="en-US" sz="2600" b="1" dirty="0">
                <a:solidFill>
                  <a:schemeClr val="bg1"/>
                </a:solidFill>
                <a:latin typeface="Helvetica" panose="020B0604020202020204" pitchFamily="34" charset="0"/>
                <a:cs typeface="Helvetica" panose="020B0604020202020204" pitchFamily="34" charset="0"/>
              </a:rPr>
              <a:t>Business Correspondent – Types of Transactions at the Center</a:t>
            </a:r>
          </a:p>
        </p:txBody>
      </p:sp>
      <p:grpSp>
        <p:nvGrpSpPr>
          <p:cNvPr id="2" name="Group 2"/>
          <p:cNvGrpSpPr/>
          <p:nvPr/>
        </p:nvGrpSpPr>
        <p:grpSpPr bwMode="auto">
          <a:xfrm>
            <a:off x="2849193" y="1322297"/>
            <a:ext cx="2182306" cy="941292"/>
            <a:chOff x="2766576" y="3284"/>
            <a:chExt cx="1947327" cy="479728"/>
          </a:xfrm>
          <a:effectLst>
            <a:outerShdw blurRad="50800" dist="38100" algn="l" rotWithShape="0">
              <a:prstClr val="black">
                <a:alpha val="40000"/>
              </a:prstClr>
            </a:outerShdw>
          </a:effectLst>
        </p:grpSpPr>
        <p:sp>
          <p:nvSpPr>
            <p:cNvPr id="18" name="Rounded Rectangle 3"/>
            <p:cNvSpPr/>
            <p:nvPr/>
          </p:nvSpPr>
          <p:spPr>
            <a:xfrm>
              <a:off x="2766576" y="3284"/>
              <a:ext cx="1947327" cy="479728"/>
            </a:xfrm>
            <a:prstGeom prst="roundRect">
              <a:avLst/>
            </a:prstGeom>
            <a:solidFill>
              <a:schemeClr val="tx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2956837" y="133197"/>
              <a:ext cx="1503153" cy="234792"/>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en-IN" sz="2400" b="1" dirty="0">
                  <a:solidFill>
                    <a:schemeClr val="bg1"/>
                  </a:solidFill>
                </a:rPr>
                <a:t>Financial</a:t>
              </a: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3" name="Group 2"/>
          <p:cNvGrpSpPr/>
          <p:nvPr/>
        </p:nvGrpSpPr>
        <p:grpSpPr bwMode="auto">
          <a:xfrm>
            <a:off x="7268436" y="1322297"/>
            <a:ext cx="2182306" cy="941292"/>
            <a:chOff x="2766576" y="3284"/>
            <a:chExt cx="1947327" cy="479728"/>
          </a:xfrm>
          <a:solidFill>
            <a:schemeClr val="tx2"/>
          </a:solidFill>
          <a:effectLst>
            <a:outerShdw blurRad="50800" dist="38100" algn="l" rotWithShape="0">
              <a:prstClr val="black">
                <a:alpha val="40000"/>
              </a:prstClr>
            </a:outerShdw>
          </a:effectLst>
        </p:grpSpPr>
        <p:sp>
          <p:nvSpPr>
            <p:cNvPr id="21" name="Rounded Rectangle 3"/>
            <p:cNvSpPr/>
            <p:nvPr/>
          </p:nvSpPr>
          <p:spPr>
            <a:xfrm>
              <a:off x="2766576" y="3284"/>
              <a:ext cx="1947327" cy="479728"/>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2910211" y="133197"/>
              <a:ext cx="1716479" cy="234792"/>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r>
                <a:rPr lang="en-IN" sz="2200" b="1" dirty="0">
                  <a:solidFill>
                    <a:schemeClr val="bg1"/>
                  </a:solidFill>
                </a:rPr>
                <a:t>Non- Financial</a:t>
              </a:r>
            </a:p>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p:txBody>
        </p:sp>
      </p:grpSp>
      <p:cxnSp>
        <p:nvCxnSpPr>
          <p:cNvPr id="24" name="Straight Arrow Connector 23"/>
          <p:cNvCxnSpPr/>
          <p:nvPr/>
        </p:nvCxnSpPr>
        <p:spPr>
          <a:xfrm flipH="1">
            <a:off x="3200400" y="2339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74421" y="2385282"/>
            <a:ext cx="22664" cy="6067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 name="Group 2"/>
          <p:cNvGrpSpPr/>
          <p:nvPr/>
        </p:nvGrpSpPr>
        <p:grpSpPr bwMode="auto">
          <a:xfrm>
            <a:off x="2181107" y="2846297"/>
            <a:ext cx="1579800" cy="941292"/>
            <a:chOff x="2766576" y="3284"/>
            <a:chExt cx="1947327" cy="479728"/>
          </a:xfrm>
          <a:solidFill>
            <a:srgbClr val="0070C0"/>
          </a:solidFill>
          <a:effectLst>
            <a:outerShdw blurRad="50800" dist="38100" algn="l" rotWithShape="0">
              <a:prstClr val="black">
                <a:alpha val="40000"/>
              </a:prstClr>
            </a:outerShdw>
          </a:effectLst>
        </p:grpSpPr>
        <p:sp>
          <p:nvSpPr>
            <p:cNvPr id="27" name="Rounded Rectangle 3"/>
            <p:cNvSpPr/>
            <p:nvPr/>
          </p:nvSpPr>
          <p:spPr>
            <a:xfrm>
              <a:off x="2766576" y="3284"/>
              <a:ext cx="1947327" cy="479728"/>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2956837" y="133197"/>
              <a:ext cx="1503153" cy="234792"/>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en-IN" b="1" dirty="0">
                  <a:solidFill>
                    <a:schemeClr val="bg1"/>
                  </a:solidFill>
                </a:rPr>
                <a:t>Off Us</a:t>
              </a:r>
            </a:p>
            <a:p>
              <a:pPr algn="ctr" defTabSz="711200">
                <a:lnSpc>
                  <a:spcPct val="90000"/>
                </a:lnSpc>
                <a:spcAft>
                  <a:spcPct val="35000"/>
                </a:spcAft>
                <a:defRPr/>
              </a:pPr>
              <a:r>
                <a:rPr lang="en-IN" sz="1100" b="1" dirty="0">
                  <a:solidFill>
                    <a:schemeClr val="bg1"/>
                  </a:solidFill>
                </a:rPr>
                <a:t>( Transaction in any Bank Acc)</a:t>
              </a: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5" name="Group 2"/>
          <p:cNvGrpSpPr/>
          <p:nvPr/>
        </p:nvGrpSpPr>
        <p:grpSpPr bwMode="auto">
          <a:xfrm>
            <a:off x="4009907" y="2846297"/>
            <a:ext cx="1579800" cy="941292"/>
            <a:chOff x="2766576" y="3284"/>
            <a:chExt cx="1947327" cy="479728"/>
          </a:xfrm>
          <a:solidFill>
            <a:srgbClr val="0070C0"/>
          </a:solidFill>
          <a:effectLst>
            <a:outerShdw blurRad="50800" dist="38100" algn="l" rotWithShape="0">
              <a:prstClr val="black">
                <a:alpha val="40000"/>
              </a:prstClr>
            </a:outerShdw>
          </a:effectLst>
        </p:grpSpPr>
        <p:sp>
          <p:nvSpPr>
            <p:cNvPr id="30" name="Rounded Rectangle 3"/>
            <p:cNvSpPr/>
            <p:nvPr/>
          </p:nvSpPr>
          <p:spPr>
            <a:xfrm>
              <a:off x="2766576" y="3284"/>
              <a:ext cx="1947327" cy="479728"/>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Rounded Rectangle 4"/>
            <p:cNvSpPr/>
            <p:nvPr/>
          </p:nvSpPr>
          <p:spPr>
            <a:xfrm>
              <a:off x="2956837" y="179800"/>
              <a:ext cx="1503153" cy="234792"/>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en-IN" b="1" dirty="0">
                  <a:solidFill>
                    <a:schemeClr val="bg1"/>
                  </a:solidFill>
                </a:rPr>
                <a:t>On Us</a:t>
              </a:r>
            </a:p>
            <a:p>
              <a:pPr algn="ctr" defTabSz="711200">
                <a:lnSpc>
                  <a:spcPct val="90000"/>
                </a:lnSpc>
                <a:spcAft>
                  <a:spcPct val="35000"/>
                </a:spcAft>
                <a:defRPr/>
              </a:pPr>
              <a:r>
                <a:rPr lang="en-IN" sz="1100" b="1" dirty="0">
                  <a:solidFill>
                    <a:schemeClr val="bg1"/>
                  </a:solidFill>
                </a:rPr>
                <a:t>( Transaction in an HDFC Bank Acc)</a:t>
              </a:r>
            </a:p>
            <a:p>
              <a:pPr algn="ctr" defTabSz="711200">
                <a:lnSpc>
                  <a:spcPct val="90000"/>
                </a:lnSpc>
                <a:spcAft>
                  <a:spcPct val="35000"/>
                </a:spcAft>
                <a:defRPr/>
              </a:pPr>
              <a:endParaRPr lang="en-IN" sz="12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33" name="Straight Arrow Connector 32"/>
          <p:cNvCxnSpPr/>
          <p:nvPr/>
        </p:nvCxnSpPr>
        <p:spPr>
          <a:xfrm>
            <a:off x="4495800" y="2339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819400" y="3863789"/>
            <a:ext cx="230188" cy="457200"/>
          </a:xfrm>
          <a:prstGeom prst="straightConnector1">
            <a:avLst/>
          </a:prstGeom>
          <a:ln w="38100">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 name="Group 2"/>
          <p:cNvGrpSpPr/>
          <p:nvPr/>
        </p:nvGrpSpPr>
        <p:grpSpPr bwMode="auto">
          <a:xfrm>
            <a:off x="1516162" y="5617799"/>
            <a:ext cx="2081824" cy="941292"/>
            <a:chOff x="2766576" y="3284"/>
            <a:chExt cx="1947327" cy="479728"/>
          </a:xfrm>
          <a:solidFill>
            <a:srgbClr val="0070C0"/>
          </a:solidFill>
          <a:effectLst>
            <a:outerShdw blurRad="50800" dist="38100" algn="l" rotWithShape="0">
              <a:prstClr val="black">
                <a:alpha val="40000"/>
              </a:prstClr>
            </a:outerShdw>
          </a:effectLst>
        </p:grpSpPr>
        <p:sp>
          <p:nvSpPr>
            <p:cNvPr id="38" name="Rounded Rectangle 3"/>
            <p:cNvSpPr/>
            <p:nvPr/>
          </p:nvSpPr>
          <p:spPr>
            <a:xfrm>
              <a:off x="2766576" y="3284"/>
              <a:ext cx="1947327" cy="479728"/>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Rounded Rectangle 4"/>
            <p:cNvSpPr/>
            <p:nvPr/>
          </p:nvSpPr>
          <p:spPr>
            <a:xfrm>
              <a:off x="2956837" y="133197"/>
              <a:ext cx="1503153" cy="234792"/>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en-IN" b="1" dirty="0">
                  <a:solidFill>
                    <a:schemeClr val="bg1"/>
                  </a:solidFill>
                </a:rPr>
                <a:t>EMI Collections</a:t>
              </a: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7" name="Group 2"/>
          <p:cNvGrpSpPr/>
          <p:nvPr/>
        </p:nvGrpSpPr>
        <p:grpSpPr bwMode="auto">
          <a:xfrm>
            <a:off x="3826422" y="4375547"/>
            <a:ext cx="2209190" cy="941292"/>
            <a:chOff x="2766576" y="3284"/>
            <a:chExt cx="1947327" cy="479728"/>
          </a:xfrm>
          <a:solidFill>
            <a:srgbClr val="0070C0"/>
          </a:solidFill>
          <a:effectLst>
            <a:outerShdw blurRad="50800" dist="38100" algn="l" rotWithShape="0">
              <a:prstClr val="black">
                <a:alpha val="40000"/>
              </a:prstClr>
            </a:outerShdw>
          </a:effectLst>
        </p:grpSpPr>
        <p:sp>
          <p:nvSpPr>
            <p:cNvPr id="41" name="Rounded Rectangle 3"/>
            <p:cNvSpPr/>
            <p:nvPr/>
          </p:nvSpPr>
          <p:spPr>
            <a:xfrm>
              <a:off x="2766576" y="3284"/>
              <a:ext cx="1947327" cy="479728"/>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Rounded Rectangle 4"/>
            <p:cNvSpPr/>
            <p:nvPr/>
          </p:nvSpPr>
          <p:spPr>
            <a:xfrm>
              <a:off x="2956837" y="133197"/>
              <a:ext cx="1503153" cy="234792"/>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en-IN" b="1" dirty="0">
                  <a:solidFill>
                    <a:schemeClr val="bg1"/>
                  </a:solidFill>
                </a:rPr>
                <a:t>Cash Withdrawal / Deposit</a:t>
              </a: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43" name="Straight Arrow Connector 42"/>
          <p:cNvCxnSpPr/>
          <p:nvPr/>
        </p:nvCxnSpPr>
        <p:spPr>
          <a:xfrm>
            <a:off x="4953000" y="3863790"/>
            <a:ext cx="227013" cy="457200"/>
          </a:xfrm>
          <a:prstGeom prst="straightConnector1">
            <a:avLst/>
          </a:prstGeom>
          <a:ln w="38100">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 name="Group 2"/>
          <p:cNvGrpSpPr/>
          <p:nvPr/>
        </p:nvGrpSpPr>
        <p:grpSpPr bwMode="auto">
          <a:xfrm>
            <a:off x="4167755" y="5570633"/>
            <a:ext cx="1579800" cy="941292"/>
            <a:chOff x="2766576" y="3284"/>
            <a:chExt cx="1947327" cy="479728"/>
          </a:xfrm>
          <a:solidFill>
            <a:srgbClr val="0070C0"/>
          </a:solidFill>
          <a:effectLst>
            <a:outerShdw blurRad="50800" dist="38100" algn="l" rotWithShape="0">
              <a:prstClr val="black">
                <a:alpha val="40000"/>
              </a:prstClr>
            </a:outerShdw>
          </a:effectLst>
        </p:grpSpPr>
        <p:sp>
          <p:nvSpPr>
            <p:cNvPr id="45" name="Rounded Rectangle 3"/>
            <p:cNvSpPr/>
            <p:nvPr/>
          </p:nvSpPr>
          <p:spPr>
            <a:xfrm>
              <a:off x="2766576" y="3284"/>
              <a:ext cx="1947327" cy="479728"/>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Rounded Rectangle 4"/>
            <p:cNvSpPr/>
            <p:nvPr/>
          </p:nvSpPr>
          <p:spPr>
            <a:xfrm>
              <a:off x="2811370" y="88213"/>
              <a:ext cx="1892402" cy="299749"/>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en-IN" b="1" dirty="0">
                  <a:solidFill>
                    <a:schemeClr val="bg1"/>
                  </a:solidFill>
                </a:rPr>
                <a:t>Funds Transfer </a:t>
              </a:r>
            </a:p>
            <a:p>
              <a:pPr algn="ctr" defTabSz="711200">
                <a:lnSpc>
                  <a:spcPct val="90000"/>
                </a:lnSpc>
                <a:spcAft>
                  <a:spcPct val="35000"/>
                </a:spcAft>
                <a:defRPr/>
              </a:pPr>
              <a:r>
                <a:rPr lang="en-IN" sz="1100" b="1" dirty="0">
                  <a:solidFill>
                    <a:schemeClr val="bg1"/>
                  </a:solidFill>
                </a:rPr>
                <a:t>(HDFC Bank-HDFC Bank)</a:t>
              </a: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9" name="Group 2"/>
          <p:cNvGrpSpPr/>
          <p:nvPr/>
        </p:nvGrpSpPr>
        <p:grpSpPr bwMode="auto">
          <a:xfrm>
            <a:off x="8359589" y="3036798"/>
            <a:ext cx="1579800" cy="941292"/>
            <a:chOff x="2766576" y="3284"/>
            <a:chExt cx="1947327" cy="479728"/>
          </a:xfrm>
          <a:solidFill>
            <a:srgbClr val="0070C0"/>
          </a:solidFill>
          <a:effectLst>
            <a:outerShdw blurRad="50800" dist="38100" algn="l" rotWithShape="0">
              <a:prstClr val="black">
                <a:alpha val="40000"/>
              </a:prstClr>
            </a:outerShdw>
          </a:effectLst>
        </p:grpSpPr>
        <p:sp>
          <p:nvSpPr>
            <p:cNvPr id="51" name="Rounded Rectangle 3"/>
            <p:cNvSpPr/>
            <p:nvPr/>
          </p:nvSpPr>
          <p:spPr>
            <a:xfrm>
              <a:off x="2766576" y="3284"/>
              <a:ext cx="1947327" cy="479728"/>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Rounded Rectangle 4"/>
            <p:cNvSpPr/>
            <p:nvPr/>
          </p:nvSpPr>
          <p:spPr>
            <a:xfrm>
              <a:off x="2890355" y="68240"/>
              <a:ext cx="1732907" cy="299749"/>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en-IN" b="1" dirty="0">
                  <a:solidFill>
                    <a:schemeClr val="bg1"/>
                  </a:solidFill>
                </a:rPr>
                <a:t>Balance Enquiry</a:t>
              </a:r>
            </a:p>
            <a:p>
              <a:pPr algn="ctr" defTabSz="711200">
                <a:lnSpc>
                  <a:spcPct val="90000"/>
                </a:lnSpc>
                <a:spcAft>
                  <a:spcPct val="35000"/>
                </a:spcAft>
                <a:defRPr/>
              </a:pPr>
              <a:r>
                <a:rPr lang="en-IN" sz="1100" b="1" dirty="0">
                  <a:solidFill>
                    <a:schemeClr val="bg1"/>
                  </a:solidFill>
                </a:rPr>
                <a:t>(All Bank Accounts)</a:t>
              </a: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10" name="Group 2"/>
          <p:cNvGrpSpPr/>
          <p:nvPr/>
        </p:nvGrpSpPr>
        <p:grpSpPr bwMode="auto">
          <a:xfrm>
            <a:off x="6639503" y="3036798"/>
            <a:ext cx="1579800" cy="941292"/>
            <a:chOff x="2766576" y="3284"/>
            <a:chExt cx="1947327" cy="479728"/>
          </a:xfrm>
          <a:solidFill>
            <a:srgbClr val="0070C0"/>
          </a:solidFill>
          <a:effectLst>
            <a:outerShdw blurRad="50800" dist="38100" algn="l" rotWithShape="0">
              <a:prstClr val="black">
                <a:alpha val="40000"/>
              </a:prstClr>
            </a:outerShdw>
          </a:effectLst>
        </p:grpSpPr>
        <p:sp>
          <p:nvSpPr>
            <p:cNvPr id="54" name="Rounded Rectangle 3"/>
            <p:cNvSpPr/>
            <p:nvPr/>
          </p:nvSpPr>
          <p:spPr>
            <a:xfrm>
              <a:off x="2766576" y="3284"/>
              <a:ext cx="1947327" cy="479728"/>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5" name="Rounded Rectangle 4"/>
            <p:cNvSpPr/>
            <p:nvPr/>
          </p:nvSpPr>
          <p:spPr>
            <a:xfrm>
              <a:off x="2890355" y="174761"/>
              <a:ext cx="1732907" cy="299749"/>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en-IN" b="1" dirty="0">
                  <a:solidFill>
                    <a:schemeClr val="bg1"/>
                  </a:solidFill>
                </a:rPr>
                <a:t>Mini Statement</a:t>
              </a:r>
            </a:p>
            <a:p>
              <a:pPr algn="ctr" defTabSz="711200">
                <a:lnSpc>
                  <a:spcPct val="90000"/>
                </a:lnSpc>
                <a:spcAft>
                  <a:spcPct val="35000"/>
                </a:spcAft>
                <a:defRPr/>
              </a:pPr>
              <a:r>
                <a:rPr lang="en-IN" sz="1100" b="1" dirty="0">
                  <a:solidFill>
                    <a:schemeClr val="bg1"/>
                  </a:solidFill>
                </a:rPr>
                <a:t>(All Bank Accounts)</a:t>
              </a:r>
            </a:p>
            <a:p>
              <a:pPr algn="ctr" defTabSz="711200">
                <a:lnSpc>
                  <a:spcPct val="90000"/>
                </a:lnSpc>
                <a:spcAft>
                  <a:spcPct val="35000"/>
                </a:spcAft>
                <a:defRPr/>
              </a:pP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sp>
        <p:nvSpPr>
          <p:cNvPr id="35" name="Rectangle 34"/>
          <p:cNvSpPr/>
          <p:nvPr/>
        </p:nvSpPr>
        <p:spPr>
          <a:xfrm>
            <a:off x="0" y="6558686"/>
            <a:ext cx="12192000" cy="276999"/>
          </a:xfrm>
          <a:prstGeom prst="rect">
            <a:avLst/>
          </a:prstGeom>
        </p:spPr>
        <p:txBody>
          <a:bodyPr wrap="square">
            <a:spAutoFit/>
          </a:bodyPr>
          <a:lstStyle/>
          <a:p>
            <a:pPr algn="ctr"/>
            <a:r>
              <a:rPr lang="en-US" sz="1200" dirty="0">
                <a:solidFill>
                  <a:schemeClr val="bg1">
                    <a:lumMod val="50000"/>
                  </a:schemeClr>
                </a:solidFill>
                <a:latin typeface="Helvetica" charset="0"/>
                <a:ea typeface="Helvetica" charset="0"/>
                <a:cs typeface="Helvetica" charset="0"/>
              </a:rPr>
              <a:t>Copyrights © HDFC Bank            Confidential  |  Restricted  |  Internal  |  Public* </a:t>
            </a:r>
          </a:p>
        </p:txBody>
      </p:sp>
      <p:pic>
        <p:nvPicPr>
          <p:cNvPr id="37"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2">
            <a:extLst>
              <a:ext uri="{FF2B5EF4-FFF2-40B4-BE49-F238E27FC236}">
                <a16:creationId xmlns:a16="http://schemas.microsoft.com/office/drawing/2014/main" id="{C9632956-C407-45FA-BE07-552EEBBA1AA8}"/>
              </a:ext>
            </a:extLst>
          </p:cNvPr>
          <p:cNvGrpSpPr/>
          <p:nvPr/>
        </p:nvGrpSpPr>
        <p:grpSpPr bwMode="auto">
          <a:xfrm>
            <a:off x="1479176" y="4347497"/>
            <a:ext cx="2081824" cy="941292"/>
            <a:chOff x="2766576" y="3284"/>
            <a:chExt cx="1947327" cy="479728"/>
          </a:xfrm>
          <a:solidFill>
            <a:srgbClr val="0070C0"/>
          </a:solidFill>
          <a:effectLst>
            <a:outerShdw blurRad="50800" dist="38100" algn="l" rotWithShape="0">
              <a:prstClr val="black">
                <a:alpha val="40000"/>
              </a:prstClr>
            </a:outerShdw>
          </a:effectLst>
        </p:grpSpPr>
        <p:sp>
          <p:nvSpPr>
            <p:cNvPr id="44" name="Rounded Rectangle 3">
              <a:extLst>
                <a:ext uri="{FF2B5EF4-FFF2-40B4-BE49-F238E27FC236}">
                  <a16:creationId xmlns:a16="http://schemas.microsoft.com/office/drawing/2014/main" id="{7EEB1EE1-A7EF-458F-BE6E-BA22E60824A4}"/>
                </a:ext>
              </a:extLst>
            </p:cNvPr>
            <p:cNvSpPr/>
            <p:nvPr/>
          </p:nvSpPr>
          <p:spPr>
            <a:xfrm>
              <a:off x="2766576" y="3284"/>
              <a:ext cx="1947327" cy="479728"/>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Rounded Rectangle 4">
              <a:extLst>
                <a:ext uri="{FF2B5EF4-FFF2-40B4-BE49-F238E27FC236}">
                  <a16:creationId xmlns:a16="http://schemas.microsoft.com/office/drawing/2014/main" id="{25062D6D-EF6B-48D3-8F78-5E74F0B41C9D}"/>
                </a:ext>
              </a:extLst>
            </p:cNvPr>
            <p:cNvSpPr/>
            <p:nvPr/>
          </p:nvSpPr>
          <p:spPr>
            <a:xfrm>
              <a:off x="2956837" y="133197"/>
              <a:ext cx="1503153" cy="234792"/>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en-IN" b="1" dirty="0">
                  <a:solidFill>
                    <a:schemeClr val="bg1"/>
                  </a:solidFill>
                </a:rPr>
                <a:t>Cash Withdrawal</a:t>
              </a: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spTree>
    <p:extLst>
      <p:ext uri="{BB962C8B-B14F-4D97-AF65-F5344CB8AC3E}">
        <p14:creationId xmlns:p14="http://schemas.microsoft.com/office/powerpoint/2010/main" val="3754355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FC PPT TEMPLATE" id="{748DBA46-ACD3-B040-85D7-2DF360DFEB22}" vid="{C94B28C9-801C-AB4B-9F52-EDBF44DA14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16492</TotalTime>
  <Words>1796</Words>
  <Application>Microsoft Office PowerPoint</Application>
  <PresentationFormat>Widescreen</PresentationFormat>
  <Paragraphs>280</Paragraphs>
  <Slides>27</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&amp;quot</vt:lpstr>
      <vt:lpstr>Arial</vt:lpstr>
      <vt:lpstr>Arial Rounded MT Bold</vt:lpstr>
      <vt:lpstr>Bahnschrift SemiBold</vt:lpstr>
      <vt:lpstr>Calibri</vt:lpstr>
      <vt:lpstr>Calibri Light</vt:lpstr>
      <vt:lpstr>Helv</vt:lpstr>
      <vt:lpstr>Helvetica</vt:lpstr>
      <vt:lpstr>Open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Building of Banking Correspondents"</dc:title>
  <dc:creator>Yogesh P</dc:creator>
  <cp:lastModifiedBy>Nisha Chhabria</cp:lastModifiedBy>
  <cp:revision>671</cp:revision>
  <cp:lastPrinted>2019-10-17T07:37:08Z</cp:lastPrinted>
  <dcterms:created xsi:type="dcterms:W3CDTF">2019-10-07T05:49:34Z</dcterms:created>
  <dcterms:modified xsi:type="dcterms:W3CDTF">2022-07-13T06:58:56Z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ba8fb0-bbb8-454c-aa98-661329b3f27f_Enabled">
    <vt:lpwstr>true</vt:lpwstr>
  </property>
  <property fmtid="{D5CDD505-2E9C-101B-9397-08002B2CF9AE}" pid="3" name="MSIP_Label_e3ba8fb0-bbb8-454c-aa98-661329b3f27f_SetDate">
    <vt:lpwstr>2022-06-07T08:52:22Z</vt:lpwstr>
  </property>
  <property fmtid="{D5CDD505-2E9C-101B-9397-08002B2CF9AE}" pid="4" name="MSIP_Label_e3ba8fb0-bbb8-454c-aa98-661329b3f27f_Method">
    <vt:lpwstr>Privileged</vt:lpwstr>
  </property>
  <property fmtid="{D5CDD505-2E9C-101B-9397-08002B2CF9AE}" pid="5" name="MSIP_Label_e3ba8fb0-bbb8-454c-aa98-661329b3f27f_Name">
    <vt:lpwstr>Internal (General)!</vt:lpwstr>
  </property>
  <property fmtid="{D5CDD505-2E9C-101B-9397-08002B2CF9AE}" pid="6" name="MSIP_Label_e3ba8fb0-bbb8-454c-aa98-661329b3f27f_SiteId">
    <vt:lpwstr>827fd022-05a6-4e57-be9c-cc069b6ae62d</vt:lpwstr>
  </property>
  <property fmtid="{D5CDD505-2E9C-101B-9397-08002B2CF9AE}" pid="7" name="MSIP_Label_e3ba8fb0-bbb8-454c-aa98-661329b3f27f_ActionId">
    <vt:lpwstr>4d36b869-382d-40d1-9b76-803ac0e92f47</vt:lpwstr>
  </property>
  <property fmtid="{D5CDD505-2E9C-101B-9397-08002B2CF9AE}" pid="8" name="MSIP_Label_e3ba8fb0-bbb8-454c-aa98-661329b3f27f_ContentBits">
    <vt:lpwstr>3</vt:lpwstr>
  </property>
</Properties>
</file>