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5" r:id="rId2"/>
    <p:sldId id="258" r:id="rId3"/>
    <p:sldId id="26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7FED79-39CC-430F-BBC7-916DEA563F13}" type="datetimeFigureOut">
              <a:rPr lang="en-IN" smtClean="0"/>
              <a:pPr/>
              <a:t>26-10-2020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A18E2-5C7C-43CC-9C8E-F5B9908338D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98"/>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13"/>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60"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12"/>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809"/>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
        <p:nvSpPr>
          <p:cNvPr id="13" name="TextBox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defTabSz="457200"/>
            <a:r>
              <a:rPr lang="en-US" sz="8000" dirty="0">
                <a:solidFill>
                  <a:prstClr val="black"/>
                </a:solidFill>
                <a:effectLst/>
              </a:rPr>
              <a:t>“</a:t>
            </a:r>
          </a:p>
        </p:txBody>
      </p:sp>
      <p:sp>
        <p:nvSpPr>
          <p:cNvPr id="14" name="TextBox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black"/>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34"/>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68"/>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8" y="2367093"/>
            <a:ext cx="246864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8" y="2943368"/>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68"/>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7" y="4204820"/>
            <a:ext cx="2472307"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7"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7"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93"/>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80" y="4204820"/>
            <a:ext cx="247551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2" y="4781091"/>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9"/>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81" y="609614"/>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14"/>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solidFill>
              </a:rPr>
              <a:pPr/>
              <a:t>10/26/2020</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699318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9"/>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76"/>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70"/>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3" y="618530"/>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9"/>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9"/>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3" y="618530"/>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7" y="2371018"/>
            <a:ext cx="3655106"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3" y="3051025"/>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6" y="3051025"/>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9" y="609613"/>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7"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7" y="609600"/>
            <a:ext cx="4451227"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8"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7" y="2632865"/>
            <a:ext cx="4451212"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10/26/2020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cstate="print">
            <a:alphaModFix/>
            <a:extLst>
              <a:ext uri="{28A0092B-C50C-407E-A947-70E740481C1C}">
                <a14:useLocalDpi xmlns:a14="http://schemas.microsoft.com/office/drawing/2010/main" xmlns=""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685333" y="618530"/>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9"/>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88"/>
            <a:ext cx="2057400" cy="365125"/>
          </a:xfrm>
          <a:prstGeom prst="rect">
            <a:avLst/>
          </a:prstGeom>
        </p:spPr>
        <p:txBody>
          <a:bodyPr vert="horz" lIns="91440" tIns="45720" rIns="91440" bIns="45720" rtlCol="0" anchor="ctr"/>
          <a:lstStyle>
            <a:lvl1pPr algn="r">
              <a:defRPr sz="1000">
                <a:solidFill>
                  <a:schemeClr val="tx1"/>
                </a:solidFill>
              </a:defRPr>
            </a:lvl1pPr>
          </a:lstStyle>
          <a:p>
            <a:pPr defTabSz="457200"/>
            <a:fld id="{48A87A34-81AB-432B-8DAE-1953F412C126}" type="datetimeFigureOut">
              <a:rPr lang="en-US" dirty="0">
                <a:solidFill>
                  <a:prstClr val="black"/>
                </a:solidFill>
              </a:rPr>
              <a:pPr defTabSz="457200"/>
              <a:t>10/26/2020</a:t>
            </a:fld>
            <a:endParaRPr lang="en-US" dirty="0">
              <a:solidFill>
                <a:prstClr val="black"/>
              </a:solidFill>
            </a:endParaRPr>
          </a:p>
        </p:txBody>
      </p:sp>
      <p:sp>
        <p:nvSpPr>
          <p:cNvPr id="5" name="Footer Placeholder 4"/>
          <p:cNvSpPr>
            <a:spLocks noGrp="1"/>
          </p:cNvSpPr>
          <p:nvPr>
            <p:ph type="ftr" sz="quarter" idx="3"/>
          </p:nvPr>
        </p:nvSpPr>
        <p:spPr>
          <a:xfrm>
            <a:off x="685337" y="5883288"/>
            <a:ext cx="5004665" cy="365125"/>
          </a:xfrm>
          <a:prstGeom prst="rect">
            <a:avLst/>
          </a:prstGeom>
        </p:spPr>
        <p:txBody>
          <a:bodyPr vert="horz" lIns="91440" tIns="45720" rIns="91440" bIns="45720" rtlCol="0" anchor="ctr"/>
          <a:lstStyle>
            <a:lvl1pPr algn="l">
              <a:defRPr sz="1000">
                <a:solidFill>
                  <a:schemeClr val="tx1"/>
                </a:solidFill>
              </a:defRPr>
            </a:lvl1pPr>
          </a:lstStyle>
          <a:p>
            <a:pPr defTabSz="457200"/>
            <a:endParaRPr lang="en-US" dirty="0">
              <a:solidFill>
                <a:prstClr val="black"/>
              </a:solidFill>
            </a:endParaRPr>
          </a:p>
        </p:txBody>
      </p:sp>
      <p:sp>
        <p:nvSpPr>
          <p:cNvPr id="6" name="Slide Number Placeholder 5"/>
          <p:cNvSpPr>
            <a:spLocks noGrp="1"/>
          </p:cNvSpPr>
          <p:nvPr>
            <p:ph type="sldNum" sz="quarter" idx="4"/>
          </p:nvPr>
        </p:nvSpPr>
        <p:spPr>
          <a:xfrm>
            <a:off x="7885515" y="5883288"/>
            <a:ext cx="573161" cy="365125"/>
          </a:xfrm>
          <a:prstGeom prst="rect">
            <a:avLst/>
          </a:prstGeom>
        </p:spPr>
        <p:txBody>
          <a:bodyPr vert="horz" lIns="91440" tIns="45720" rIns="91440" bIns="45720" rtlCol="0" anchor="ctr"/>
          <a:lstStyle>
            <a:lvl1pPr algn="r">
              <a:defRPr sz="1000">
                <a:solidFill>
                  <a:schemeClr val="tx1"/>
                </a:solidFill>
              </a:defRPr>
            </a:lvl1pPr>
          </a:lstStyle>
          <a:p>
            <a:pPr defTabSz="457200"/>
            <a:fld id="{6D22F896-40B5-4ADD-8801-0D06FADFA095}" type="slidenum">
              <a:rPr lang="en-US" dirty="0">
                <a:solidFill>
                  <a:prstClr val="black"/>
                </a:solidFill>
              </a:rPr>
              <a:pPr defTabSz="457200"/>
              <a:t>‹#›</a:t>
            </a:fld>
            <a:endParaRPr lang="en-US"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1800" y="2708920"/>
            <a:ext cx="3384375" cy="1323439"/>
          </a:xfrm>
          <a:prstGeom prst="rect">
            <a:avLst/>
          </a:prstGeom>
        </p:spPr>
        <p:txBody>
          <a:bodyPr wrap="square">
            <a:spAutoFit/>
          </a:bodyPr>
          <a:lstStyle/>
          <a:p>
            <a:pPr algn="ctr" defTabSz="457200" fontAlgn="base">
              <a:spcBef>
                <a:spcPct val="0"/>
              </a:spcBef>
              <a:spcAft>
                <a:spcPct val="0"/>
              </a:spcAft>
            </a:pPr>
            <a:r>
              <a:rPr lang="en-US" sz="4000" b="1" dirty="0" smtClean="0">
                <a:solidFill>
                  <a:prstClr val="black"/>
                </a:solidFill>
                <a:latin typeface="Calibri"/>
              </a:rPr>
              <a:t>Overview of Service</a:t>
            </a:r>
            <a:endParaRPr lang="en-IN" sz="4400" b="1" dirty="0">
              <a:solidFill>
                <a:prstClr val="black"/>
              </a:solidFill>
              <a:latin typeface="Cambria" pitchFamily="18"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71400"/>
            <a:ext cx="8208912" cy="1508105"/>
          </a:xfrm>
          <a:prstGeom prst="rect">
            <a:avLst/>
          </a:prstGeom>
        </p:spPr>
        <p:txBody>
          <a:bodyPr wrap="square">
            <a:spAutoFit/>
          </a:bodyPr>
          <a:lstStyle/>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buFontTx/>
              <a:buChar char="•"/>
              <a:tabLst>
                <a:tab pos="1169988" algn="l"/>
              </a:tabLst>
            </a:pPr>
            <a:endParaRPr lang="en-US" sz="1600"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1600" dirty="0">
              <a:solidFill>
                <a:prstClr val="black"/>
              </a:solidFill>
              <a:latin typeface="Calibri" pitchFamily="34" charset="0"/>
              <a:cs typeface="Calibri" pitchFamily="34" charset="0"/>
            </a:endParaRPr>
          </a:p>
        </p:txBody>
      </p:sp>
      <p:pic>
        <p:nvPicPr>
          <p:cNvPr id="5" name="Picture 4">
            <a:extLst>
              <a:ext uri="{FF2B5EF4-FFF2-40B4-BE49-F238E27FC236}">
                <a16:creationId xmlns:a16="http://schemas.microsoft.com/office/drawing/2014/main" xmlns="" id="{21A51B88-C5F3-4BF7-9ED0-7CDC5A93B838}"/>
              </a:ext>
            </a:extLst>
          </p:cNvPr>
          <p:cNvPicPr>
            <a:picLocks noChangeAspect="1"/>
          </p:cNvPicPr>
          <p:nvPr/>
        </p:nvPicPr>
        <p:blipFill>
          <a:blip r:embed="rId2" cstate="print"/>
          <a:stretch>
            <a:fillRect/>
          </a:stretch>
        </p:blipFill>
        <p:spPr>
          <a:xfrm>
            <a:off x="0" y="188640"/>
            <a:ext cx="1691979" cy="491219"/>
          </a:xfrm>
          <a:prstGeom prst="rect">
            <a:avLst/>
          </a:prstGeom>
        </p:spPr>
      </p:pic>
      <p:sp>
        <p:nvSpPr>
          <p:cNvPr id="8193" name="Rectangle 1"/>
          <p:cNvSpPr>
            <a:spLocks noChangeArrowheads="1"/>
          </p:cNvSpPr>
          <p:nvPr/>
        </p:nvSpPr>
        <p:spPr bwMode="auto">
          <a:xfrm>
            <a:off x="611560" y="1196752"/>
            <a:ext cx="777686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169988"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National Institute of Open Schooling (NIOS) and CSC SPV joined hands to make CSCs as NIOS Facilitation Centers. Under this partnership, CSCs can promote the Open Schooling in Rural India, Register Students, Pay Registration and Examination Fee, Know the Status of Admission, </a:t>
            </a:r>
            <a:r>
              <a:rPr kumimoji="0" lang="en-US" sz="24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and </a:t>
            </a:r>
            <a:r>
              <a:rPr kumimoji="0" lang="en-US" sz="24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Results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7" name="AutoShape 5" descr="National Institute of Open Schooling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199" name="AutoShape 7" descr="National Institute of Open Schooling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200" name="Picture 8"/>
          <p:cNvPicPr>
            <a:picLocks noChangeAspect="1" noChangeArrowheads="1"/>
          </p:cNvPicPr>
          <p:nvPr/>
        </p:nvPicPr>
        <p:blipFill>
          <a:blip r:embed="rId3" cstate="print"/>
          <a:srcRect/>
          <a:stretch>
            <a:fillRect/>
          </a:stretch>
        </p:blipFill>
        <p:spPr bwMode="auto">
          <a:xfrm>
            <a:off x="8366820" y="0"/>
            <a:ext cx="777180" cy="8851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71400"/>
            <a:ext cx="8208912" cy="1508105"/>
          </a:xfrm>
          <a:prstGeom prst="rect">
            <a:avLst/>
          </a:prstGeom>
        </p:spPr>
        <p:txBody>
          <a:bodyPr wrap="square">
            <a:spAutoFit/>
          </a:bodyPr>
          <a:lstStyle/>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2000" b="1" dirty="0">
              <a:solidFill>
                <a:prstClr val="black"/>
              </a:solidFill>
              <a:latin typeface="Calibri" pitchFamily="34" charset="0"/>
              <a:cs typeface="Calibri" pitchFamily="34" charset="0"/>
            </a:endParaRPr>
          </a:p>
          <a:p>
            <a:pPr defTabSz="457200" eaLnBrk="0" fontAlgn="base" hangingPunct="0">
              <a:spcBef>
                <a:spcPct val="0"/>
              </a:spcBef>
              <a:spcAft>
                <a:spcPct val="0"/>
              </a:spcAft>
              <a:buFontTx/>
              <a:buChar char="•"/>
              <a:tabLst>
                <a:tab pos="1169988" algn="l"/>
              </a:tabLst>
            </a:pPr>
            <a:endParaRPr lang="en-US" sz="1600" dirty="0">
              <a:solidFill>
                <a:prstClr val="black"/>
              </a:solidFill>
              <a:latin typeface="Calibri" pitchFamily="34" charset="0"/>
              <a:cs typeface="Calibri" pitchFamily="34" charset="0"/>
            </a:endParaRPr>
          </a:p>
          <a:p>
            <a:pPr defTabSz="457200" eaLnBrk="0" fontAlgn="base" hangingPunct="0">
              <a:spcBef>
                <a:spcPct val="0"/>
              </a:spcBef>
              <a:spcAft>
                <a:spcPct val="0"/>
              </a:spcAft>
              <a:tabLst>
                <a:tab pos="1169988" algn="l"/>
              </a:tabLst>
            </a:pPr>
            <a:endParaRPr lang="en-US" sz="1600" dirty="0">
              <a:solidFill>
                <a:prstClr val="black"/>
              </a:solidFill>
              <a:latin typeface="Calibri" pitchFamily="34" charset="0"/>
              <a:cs typeface="Calibri" pitchFamily="34" charset="0"/>
            </a:endParaRPr>
          </a:p>
        </p:txBody>
      </p:sp>
      <p:pic>
        <p:nvPicPr>
          <p:cNvPr id="5" name="Picture 4">
            <a:extLst>
              <a:ext uri="{FF2B5EF4-FFF2-40B4-BE49-F238E27FC236}">
                <a16:creationId xmlns:a16="http://schemas.microsoft.com/office/drawing/2014/main" xmlns="" id="{21A51B88-C5F3-4BF7-9ED0-7CDC5A93B838}"/>
              </a:ext>
            </a:extLst>
          </p:cNvPr>
          <p:cNvPicPr>
            <a:picLocks noChangeAspect="1"/>
          </p:cNvPicPr>
          <p:nvPr/>
        </p:nvPicPr>
        <p:blipFill>
          <a:blip r:embed="rId2" cstate="print"/>
          <a:stretch>
            <a:fillRect/>
          </a:stretch>
        </p:blipFill>
        <p:spPr>
          <a:xfrm>
            <a:off x="0" y="188640"/>
            <a:ext cx="1691979" cy="491219"/>
          </a:xfrm>
          <a:prstGeom prst="rect">
            <a:avLst/>
          </a:prstGeom>
        </p:spPr>
      </p:pic>
      <p:sp>
        <p:nvSpPr>
          <p:cNvPr id="8193" name="Rectangle 1"/>
          <p:cNvSpPr>
            <a:spLocks noChangeArrowheads="1"/>
          </p:cNvSpPr>
          <p:nvPr/>
        </p:nvSpPr>
        <p:spPr bwMode="auto">
          <a:xfrm>
            <a:off x="611560" y="868070"/>
            <a:ext cx="777686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IN" sz="2400" b="1" smtClean="0">
                <a:latin typeface="Calibri" pitchFamily="34" charset="0"/>
                <a:ea typeface="Times New Roman" pitchFamily="18" charset="0"/>
                <a:cs typeface="Arial" pitchFamily="34" charset="0"/>
              </a:rPr>
              <a:t>Key </a:t>
            </a:r>
            <a:r>
              <a:rPr lang="en-IN" sz="2400" b="1" dirty="0" smtClean="0">
                <a:latin typeface="Calibri" pitchFamily="34" charset="0"/>
                <a:ea typeface="Times New Roman" pitchFamily="18" charset="0"/>
                <a:cs typeface="Arial" pitchFamily="34" charset="0"/>
              </a:rPr>
              <a:t>features </a:t>
            </a:r>
            <a:r>
              <a:rPr lang="en-IN" sz="2400" b="1" smtClean="0">
                <a:latin typeface="Calibri" pitchFamily="34" charset="0"/>
                <a:ea typeface="Times New Roman" pitchFamily="18" charset="0"/>
                <a:cs typeface="Arial" pitchFamily="34" charset="0"/>
              </a:rPr>
              <a:t>of NIOS:</a:t>
            </a:r>
            <a:endParaRPr lang="en-IN" sz="2400" b="1" dirty="0" smtClean="0">
              <a:latin typeface="Calibri" pitchFamily="34" charset="0"/>
              <a:ea typeface="Times New Roman" pitchFamily="18" charset="0"/>
              <a:cs typeface="Arial" pitchFamily="34" charset="0"/>
            </a:endParaRPr>
          </a:p>
          <a:p>
            <a:endParaRPr lang="en-IN" sz="2400" b="1"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NIOS is an Open School to cater the need of heterogeneous group of learners.</a:t>
            </a:r>
            <a:endParaRPr lang="en-IN" sz="2400"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Provide an opportunity to school dropouts to complete their education up to Class 12.</a:t>
            </a:r>
            <a:endParaRPr lang="en-IN" sz="2400"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No need to travel miles and go to schools.</a:t>
            </a:r>
            <a:endParaRPr lang="en-IN" sz="2400"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Study at home and continue job.</a:t>
            </a:r>
            <a:endParaRPr lang="en-IN" sz="2400"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Anyone above 14 years can get admission under Open Schooling.</a:t>
            </a:r>
            <a:endParaRPr lang="en-IN" sz="2400" dirty="0" smtClean="0">
              <a:latin typeface="Calibri" pitchFamily="34" charset="0"/>
              <a:ea typeface="Times New Roman" pitchFamily="18" charset="0"/>
              <a:cs typeface="Arial" pitchFamily="34" charset="0"/>
            </a:endParaRPr>
          </a:p>
          <a:p>
            <a:pPr lvl="0">
              <a:buFont typeface="Wingdings" pitchFamily="2" charset="2"/>
              <a:buChar char="Ø"/>
            </a:pPr>
            <a:r>
              <a:rPr lang="en-US" sz="2400" dirty="0" smtClean="0">
                <a:latin typeface="Calibri" pitchFamily="34" charset="0"/>
                <a:ea typeface="Times New Roman" pitchFamily="18" charset="0"/>
                <a:cs typeface="Arial" pitchFamily="34" charset="0"/>
              </a:rPr>
              <a:t>NIOS Certificate is accepted by all the Universities and Colleges for continuing higher education.</a:t>
            </a:r>
            <a:endParaRPr lang="en-IN" sz="2400" dirty="0" smtClean="0">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169988"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7" name="AutoShape 5" descr="National Institute of Open Schooling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199" name="AutoShape 7" descr="National Institute of Open Schooling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200" name="Picture 8"/>
          <p:cNvPicPr>
            <a:picLocks noChangeAspect="1" noChangeArrowheads="1"/>
          </p:cNvPicPr>
          <p:nvPr/>
        </p:nvPicPr>
        <p:blipFill>
          <a:blip r:embed="rId3" cstate="print"/>
          <a:srcRect/>
          <a:stretch>
            <a:fillRect/>
          </a:stretch>
        </p:blipFill>
        <p:spPr bwMode="auto">
          <a:xfrm>
            <a:off x="8366820" y="0"/>
            <a:ext cx="777180" cy="8851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2455</TotalTime>
  <Words>135</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Droplet</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cscspv099</dc:creator>
  <cp:lastModifiedBy>cscspv099</cp:lastModifiedBy>
  <cp:revision>52</cp:revision>
  <dcterms:created xsi:type="dcterms:W3CDTF">2020-03-24T10:36:35Z</dcterms:created>
  <dcterms:modified xsi:type="dcterms:W3CDTF">2020-10-26T08:42:21Z</dcterms:modified>
</cp:coreProperties>
</file>