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392" r:id="rId3"/>
    <p:sldId id="336" r:id="rId4"/>
    <p:sldId id="354" r:id="rId5"/>
    <p:sldId id="383" r:id="rId6"/>
    <p:sldId id="355" r:id="rId7"/>
    <p:sldId id="356" r:id="rId8"/>
    <p:sldId id="357" r:id="rId9"/>
    <p:sldId id="391" r:id="rId10"/>
    <p:sldId id="345" r:id="rId11"/>
    <p:sldId id="346" r:id="rId12"/>
    <p:sldId id="384" r:id="rId13"/>
    <p:sldId id="347" r:id="rId14"/>
    <p:sldId id="393" r:id="rId15"/>
    <p:sldId id="394" r:id="rId16"/>
    <p:sldId id="395" r:id="rId17"/>
    <p:sldId id="341" r:id="rId18"/>
    <p:sldId id="342" r:id="rId19"/>
    <p:sldId id="351" r:id="rId20"/>
    <p:sldId id="385" r:id="rId21"/>
    <p:sldId id="352" r:id="rId22"/>
    <p:sldId id="372" r:id="rId23"/>
    <p:sldId id="349" r:id="rId24"/>
    <p:sldId id="350" r:id="rId25"/>
    <p:sldId id="386" r:id="rId26"/>
    <p:sldId id="353" r:id="rId27"/>
    <p:sldId id="358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333" r:id="rId3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9F9F9"/>
    <a:srgbClr val="E5719A"/>
    <a:srgbClr val="BF235B"/>
    <a:srgbClr val="891941"/>
    <a:srgbClr val="520F27"/>
    <a:srgbClr val="3F0F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900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6C7909-8A69-4D6F-9904-96B50864B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  <a:solidFill>
            <a:schemeClr val="bg1">
              <a:lumMod val="95000"/>
            </a:schemeClr>
          </a:solidFill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F235B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47CCFB-A4C2-49A4-B9AF-E11887C36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6BCF66-14D7-4132-A762-C16E7E346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505-0B9D-4EC9-96D8-A3DB4E23187A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5D0880-29E8-4D0F-B509-D686FE39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328E54-6698-43FB-88CD-840DBC99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3B1-EA19-4427-8316-7490A2894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41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7312D9-6F3A-4198-A19E-FFB258C23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3708F2-CB14-4E47-9940-6A08AE39B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3E8C48-4AF4-471B-9A73-F3268EE9E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505-0B9D-4EC9-96D8-A3DB4E23187A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628FF0-0C9B-46FF-8096-CF557530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96A931-A9DB-410E-95AC-67670F05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3B1-EA19-4427-8316-7490A2894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159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8FEC555-3536-4E80-B017-5A26B586D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5BB62D3-B099-46A4-B8CA-90C7D4395F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220EEC-7403-43CB-BB1B-04E920CA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505-0B9D-4EC9-96D8-A3DB4E23187A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18E077-DE81-48A3-B749-4CC434A1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838114-A5BE-4F7A-85FC-552117B4E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3B1-EA19-4427-8316-7490A2894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361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C34E9A-B7CE-4B26-B44E-98E18DF0D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389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97CA24-521D-49EC-A8DF-CCBF2033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9976FD-A11D-40A5-A607-69A2E1D2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505-0B9D-4EC9-96D8-A3DB4E23187A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898CE1-B637-429F-BACF-E93FF98D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F7F049-202A-487A-9CB8-565BA362F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3B1-EA19-4427-8316-7490A2894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84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BA21D1-20B2-4D9C-9EF8-C1573288F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0EDEF4-0EF2-4C3B-8A6A-5E66BA2CB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2D7D6A-E620-4010-B939-7D76090D3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505-0B9D-4EC9-96D8-A3DB4E23187A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EF13F3-9915-46CC-9870-D3C5C2498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D4B7B-60AF-4EEE-BA90-4B9D9025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3B1-EA19-4427-8316-7490A2894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315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869F3-A249-4AA9-A63C-9BB621C7D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416387-4313-4523-8566-40C539FFE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9478CA-60A3-4E63-B5B3-09F448A5E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651C8E-7835-41CB-9863-58E7F046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505-0B9D-4EC9-96D8-A3DB4E23187A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9149B0-7F5E-4B0F-A0E0-4B8BC7418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CD4A17-E6BB-4494-9854-2C753A5C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3B1-EA19-4427-8316-7490A2894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318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3425F-70BC-4DC0-8190-80E469366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1AF5B2-A17A-40EE-8440-EACCAA2E6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B61A52-B668-4752-85E0-CBF5B01BC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F8759F-853B-4D8F-A7A9-0DA322730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0BD6466-5997-4051-B2BE-44F9530D5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32055FB-E778-4F08-AE21-DD4788D01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505-0B9D-4EC9-96D8-A3DB4E23187A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99AE225-3767-4BE1-91B0-1287342C5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39824F5-3202-42A5-87BA-004EA5E8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3B1-EA19-4427-8316-7490A2894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0811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A6DC11-2692-4364-8146-0BA23AA7F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F0A61E5-3CF6-422C-A032-512490503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505-0B9D-4EC9-96D8-A3DB4E23187A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456CFC-6B3B-4489-BBC0-E519695F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73B78D-59D6-4D2F-8683-4BBAC0BE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3B1-EA19-4427-8316-7490A2894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084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BB3516-AE3F-4073-A846-17771EAFB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505-0B9D-4EC9-96D8-A3DB4E23187A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AFDF3C-24B7-4ACD-998C-FE00192A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453C7C-4DF4-4AD0-8B94-6851A966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3B1-EA19-4427-8316-7490A2894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43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51CC11-FC49-408F-B216-EEAFC7378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04B698-B9F0-4178-825E-DBFC6F140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E2B24A-1556-4D80-8363-E376C204A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32D345-8AC2-472D-B9F4-5EDF146AE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505-0B9D-4EC9-96D8-A3DB4E23187A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2966F1-361A-4F43-9092-1595E3002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2EEA53-382D-4990-A75C-5B2DB226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3B1-EA19-4427-8316-7490A2894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86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4AE55D-EF10-403D-A541-483F29F3C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8BB4EC5-F2BE-4E5B-9B93-F47D7D2B9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E4FF611-7366-4863-90EB-8B6E34680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546FA4-F8A6-4614-B54F-8355C054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505-0B9D-4EC9-96D8-A3DB4E23187A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FF55C5-5A03-43F5-8580-F9A4C3279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C70798-0833-4B52-AEE8-1EB12376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3B1-EA19-4427-8316-7490A2894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181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7960BBD-2536-4382-A8BA-D5F3DE0E9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8389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B5EA6B-8931-4708-B135-9BC10E7D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55" y="961535"/>
            <a:ext cx="11906840" cy="5184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063594-9813-4C3B-A5EE-B33821692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00505-0B9D-4EC9-96D8-A3DB4E23187A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957C6C-FCE1-4BF5-A666-62F907B5D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50AAF4-C01E-4FB7-A043-01902D1F4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7E3B1-EA19-4427-8316-7490A2894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723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C00000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oppr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C03B83-4F21-4298-8F95-8A2AF1B281E0}"/>
              </a:ext>
            </a:extLst>
          </p:cNvPr>
          <p:cNvSpPr txBox="1"/>
          <p:nvPr/>
        </p:nvSpPr>
        <p:spPr>
          <a:xfrm>
            <a:off x="84841" y="66512"/>
            <a:ext cx="1189379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Version date:24 March 2020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xmlns="" id="{22498EAF-1625-46AD-8CA2-5BEFCC293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90286" y="2361476"/>
            <a:ext cx="5065485" cy="1673496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Toppr</a:t>
            </a:r>
            <a:r>
              <a:rPr lang="en-US" sz="4000" b="1" dirty="0" smtClean="0">
                <a:solidFill>
                  <a:srgbClr val="FF0000"/>
                </a:solidFill>
              </a:rPr>
              <a:t> – Service Details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Kanika\Desktop\kanika\TOppr\Toppr_Flyers\Topperrfeaturesfebrgb (1).jpg"/>
          <p:cNvPicPr>
            <a:picLocks noChangeAspect="1" noChangeArrowheads="1"/>
          </p:cNvPicPr>
          <p:nvPr/>
        </p:nvPicPr>
        <p:blipFill>
          <a:blip r:embed="rId2" cstate="print"/>
          <a:srcRect b="38095"/>
          <a:stretch>
            <a:fillRect/>
          </a:stretch>
        </p:blipFill>
        <p:spPr bwMode="auto">
          <a:xfrm>
            <a:off x="4717288" y="682170"/>
            <a:ext cx="7053797" cy="6175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5698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How to login 2</a:t>
            </a:r>
            <a:r>
              <a:rPr lang="en-US" sz="2800" baseline="30000" dirty="0"/>
              <a:t>nd</a:t>
            </a:r>
            <a:r>
              <a:rPr lang="en-US" sz="2800" dirty="0"/>
              <a:t> time - Set the Password and Login via password instead of OTP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514" y="1619795"/>
            <a:ext cx="11470181" cy="46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Callout 10"/>
          <p:cNvSpPr/>
          <p:nvPr/>
        </p:nvSpPr>
        <p:spPr>
          <a:xfrm>
            <a:off x="9144000" y="705395"/>
            <a:ext cx="1828802" cy="1005839"/>
          </a:xfrm>
          <a:prstGeom prst="wedgeEllipseCallout">
            <a:avLst>
              <a:gd name="adj1" fmla="val 83261"/>
              <a:gd name="adj2" fmla="val 7507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1) Click on icon at the top right corner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11547566" y="1993636"/>
            <a:ext cx="474616" cy="3446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6753" y="836023"/>
            <a:ext cx="87521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You can Set the password for Toppr.com and no OTP is required for next login 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704" y="845628"/>
            <a:ext cx="11961296" cy="508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9268866" y="3015611"/>
            <a:ext cx="1089980" cy="3446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6962502" y="2129245"/>
            <a:ext cx="2103121" cy="705394"/>
          </a:xfrm>
          <a:prstGeom prst="wedgeEllipseCallout">
            <a:avLst>
              <a:gd name="adj1" fmla="val 48770"/>
              <a:gd name="adj2" fmla="val 9502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2) Click on settings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649" y="496389"/>
            <a:ext cx="10913665" cy="585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6952771" y="4706740"/>
            <a:ext cx="1877720" cy="12760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5212081" y="3409406"/>
            <a:ext cx="1632856" cy="1058091"/>
          </a:xfrm>
          <a:prstGeom prst="wedgeEllipseCallout">
            <a:avLst>
              <a:gd name="adj1" fmla="val 51831"/>
              <a:gd name="adj2" fmla="val 7637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3) Click Change Password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441" y="404949"/>
            <a:ext cx="11573011" cy="623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5127194" y="2769326"/>
            <a:ext cx="2292510" cy="7315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5074942" y="3722913"/>
            <a:ext cx="5858669" cy="95358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5088005" y="4859381"/>
            <a:ext cx="2018189" cy="70539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7863841" y="1985555"/>
            <a:ext cx="2142308" cy="1254034"/>
          </a:xfrm>
          <a:prstGeom prst="wedgeEllipseCallout">
            <a:avLst>
              <a:gd name="adj1" fmla="val -59403"/>
              <a:gd name="adj2" fmla="val 7875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81852" y="2233746"/>
            <a:ext cx="16328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4) Enter Password Details and click on set password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CF45065-C149-4623-8287-F11CBFB8F020}"/>
              </a:ext>
            </a:extLst>
          </p:cNvPr>
          <p:cNvSpPr/>
          <p:nvPr/>
        </p:nvSpPr>
        <p:spPr>
          <a:xfrm>
            <a:off x="3137095" y="1856935"/>
            <a:ext cx="6414868" cy="201168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err="1" smtClean="0"/>
              <a:t>Toppr</a:t>
            </a:r>
            <a:r>
              <a:rPr lang="en-IN" sz="4000" dirty="0" smtClean="0"/>
              <a:t> Features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xmlns="" val="1071933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err="1" smtClean="0"/>
              <a:t>Toppr</a:t>
            </a:r>
            <a:r>
              <a:rPr lang="en-IN" sz="2800" dirty="0" smtClean="0"/>
              <a:t> Features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sz="2400" b="1" dirty="0" smtClean="0"/>
              <a:t>Following are the </a:t>
            </a:r>
            <a:r>
              <a:rPr lang="en-IN" sz="2400" b="1" dirty="0" err="1" smtClean="0"/>
              <a:t>Toppr</a:t>
            </a:r>
            <a:r>
              <a:rPr lang="en-IN" sz="2400" b="1" dirty="0" smtClean="0"/>
              <a:t> Features</a:t>
            </a:r>
          </a:p>
          <a:p>
            <a:pPr>
              <a:buNone/>
            </a:pPr>
            <a:endParaRPr lang="en-IN" b="1" dirty="0" smtClean="0"/>
          </a:p>
          <a:p>
            <a:pPr>
              <a:buFont typeface="Wingdings" pitchFamily="2" charset="2"/>
              <a:buChar char="Ø"/>
            </a:pPr>
            <a:r>
              <a:rPr lang="en-IN" sz="2400" dirty="0" smtClean="0">
                <a:latin typeface="+mn-lt"/>
              </a:rPr>
              <a:t>Online Classes – Video Lectures, Concepts and Stories</a:t>
            </a:r>
          </a:p>
          <a:p>
            <a:pPr>
              <a:buFont typeface="Wingdings" pitchFamily="2" charset="2"/>
              <a:buChar char="Ø"/>
            </a:pPr>
            <a:endParaRPr lang="en-IN" sz="24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en-IN" sz="2400" dirty="0" smtClean="0">
                <a:latin typeface="+mn-lt"/>
              </a:rPr>
              <a:t>Test and Competitive Exam preparation</a:t>
            </a:r>
          </a:p>
          <a:p>
            <a:pPr>
              <a:buFont typeface="Wingdings" pitchFamily="2" charset="2"/>
              <a:buChar char="Ø"/>
            </a:pPr>
            <a:endParaRPr lang="en-IN" sz="2400" dirty="0" smtClean="0">
              <a:latin typeface="+mn-lt"/>
            </a:endParaRPr>
          </a:p>
          <a:p>
            <a:pPr>
              <a:buFont typeface="Wingdings" pitchFamily="2" charset="2"/>
              <a:buChar char="Ø"/>
            </a:pPr>
            <a:r>
              <a:rPr lang="en-IN" sz="2400" dirty="0" smtClean="0">
                <a:latin typeface="+mn-lt"/>
              </a:rPr>
              <a:t>Personalized Reports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Video lectures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447" y="1646708"/>
            <a:ext cx="9013370" cy="465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0C136C-BF3E-4A1D-BD63-8AC954D4AF91}"/>
              </a:ext>
            </a:extLst>
          </p:cNvPr>
          <p:cNvSpPr txBox="1"/>
          <p:nvPr/>
        </p:nvSpPr>
        <p:spPr>
          <a:xfrm>
            <a:off x="178436" y="927463"/>
            <a:ext cx="4498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After login, below screen will appear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2649605" y="3221544"/>
            <a:ext cx="1099435" cy="119370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3825262" y="3239589"/>
            <a:ext cx="1112498" cy="11756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5003075" y="3239588"/>
            <a:ext cx="953589" cy="11756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6059012" y="3226525"/>
            <a:ext cx="994932" cy="117565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372314" y="2991394"/>
            <a:ext cx="1874497" cy="4441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16628" y="1306286"/>
            <a:ext cx="3670663" cy="11364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26526" y="1436914"/>
            <a:ext cx="2037805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1) Click on any of the subject which you want to study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55" y="496389"/>
            <a:ext cx="10940996" cy="12148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 After </a:t>
            </a:r>
            <a:r>
              <a:rPr lang="en-US" b="1" dirty="0"/>
              <a:t>clicking on any of the subject, a new window will open with complete list of chapters</a:t>
            </a: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828" y="1486636"/>
            <a:ext cx="10791173" cy="4692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4400029" y="4911632"/>
            <a:ext cx="903492" cy="27432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836022" y="3077853"/>
            <a:ext cx="2638697" cy="48830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Callout 13"/>
          <p:cNvSpPr/>
          <p:nvPr/>
        </p:nvSpPr>
        <p:spPr>
          <a:xfrm>
            <a:off x="3749042" y="2246810"/>
            <a:ext cx="1959427" cy="1449977"/>
          </a:xfrm>
          <a:prstGeom prst="wedgeEllipseCallout">
            <a:avLst>
              <a:gd name="adj1" fmla="val 316"/>
              <a:gd name="adj2" fmla="val 12819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8044" y="2573383"/>
            <a:ext cx="15283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1)Click to view videos related to chapter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076" y="836024"/>
            <a:ext cx="10959736" cy="53837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Oval Callout 5"/>
          <p:cNvSpPr/>
          <p:nvPr/>
        </p:nvSpPr>
        <p:spPr>
          <a:xfrm>
            <a:off x="5355771" y="195942"/>
            <a:ext cx="1907176" cy="1449977"/>
          </a:xfrm>
          <a:prstGeom prst="wedgeEllipseCallout">
            <a:avLst>
              <a:gd name="adj1" fmla="val -66130"/>
              <a:gd name="adj2" fmla="val 7414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3335" y="574765"/>
            <a:ext cx="18288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2)List of videos will come related to selected chapter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557350" y="0"/>
            <a:ext cx="2185850" cy="879565"/>
          </a:xfrm>
          <a:prstGeom prst="wedgeEllipseCallout">
            <a:avLst>
              <a:gd name="adj1" fmla="val -5528"/>
              <a:gd name="adj2" fmla="val 839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9086" y="222069"/>
            <a:ext cx="1541417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Click here to go to the menu list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1225754" y="1222927"/>
            <a:ext cx="1099435" cy="3184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Login to the </a:t>
            </a:r>
            <a:r>
              <a:rPr lang="en-IN" dirty="0" err="1" smtClean="0"/>
              <a:t>Toppr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0BFF3C-38DA-4983-AEFD-8D05A38D91D9}"/>
              </a:ext>
            </a:extLst>
          </p:cNvPr>
          <p:cNvSpPr txBox="1"/>
          <p:nvPr/>
        </p:nvSpPr>
        <p:spPr>
          <a:xfrm>
            <a:off x="0" y="914400"/>
            <a:ext cx="11456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To access the </a:t>
            </a:r>
            <a:r>
              <a:rPr lang="en-US" sz="2000" b="1" dirty="0" smtClean="0">
                <a:latin typeface="Century Gothic" panose="020B0502020202020204" pitchFamily="34" charset="0"/>
              </a:rPr>
              <a:t>service, </a:t>
            </a:r>
            <a:r>
              <a:rPr lang="en-US" sz="2000" b="1" dirty="0">
                <a:latin typeface="Century Gothic" panose="020B0502020202020204" pitchFamily="34" charset="0"/>
              </a:rPr>
              <a:t>type the URL in browser </a:t>
            </a:r>
            <a:r>
              <a:rPr lang="en-US" sz="2000" b="1" dirty="0">
                <a:latin typeface="Century Gothic" panose="020B0502020202020204" pitchFamily="34" charset="0"/>
                <a:hlinkClick r:id="rId2"/>
              </a:rPr>
              <a:t>https://www.toppr.com/</a:t>
            </a:r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028" y="1440477"/>
            <a:ext cx="11166021" cy="541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9579429" y="1444996"/>
            <a:ext cx="899886" cy="38380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512" y="339014"/>
            <a:ext cx="10985865" cy="59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Callout 4"/>
          <p:cNvSpPr/>
          <p:nvPr/>
        </p:nvSpPr>
        <p:spPr>
          <a:xfrm>
            <a:off x="5886996" y="0"/>
            <a:ext cx="2142308" cy="1210492"/>
          </a:xfrm>
          <a:prstGeom prst="wedgeEllipseCallout">
            <a:avLst>
              <a:gd name="adj1" fmla="val -52716"/>
              <a:gd name="adj2" fmla="val 8225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5487" y="156756"/>
            <a:ext cx="1227907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3) Double click on video to view on full screen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to change language in Video Lectures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4031" y="1082347"/>
            <a:ext cx="10660838" cy="533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Callout 4"/>
          <p:cNvSpPr/>
          <p:nvPr/>
        </p:nvSpPr>
        <p:spPr>
          <a:xfrm>
            <a:off x="5634447" y="1306284"/>
            <a:ext cx="2142308" cy="1449977"/>
          </a:xfrm>
          <a:prstGeom prst="wedgeEllipseCallout">
            <a:avLst>
              <a:gd name="adj1" fmla="val -52039"/>
              <a:gd name="adj2" fmla="val 15032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31989" y="1447074"/>
            <a:ext cx="1737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Click on language &amp; Select any one of them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3864451" y="4344950"/>
            <a:ext cx="1870143" cy="18076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to change speed of the video lectures (Slow or fast speed)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626" t="5000" r="40565" b="11786"/>
          <a:stretch>
            <a:fillRect/>
          </a:stretch>
        </p:blipFill>
        <p:spPr bwMode="auto">
          <a:xfrm>
            <a:off x="326572" y="994598"/>
            <a:ext cx="11247119" cy="544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9575074" y="3430550"/>
            <a:ext cx="666206" cy="16639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7014756" y="1436912"/>
            <a:ext cx="2142308" cy="1449977"/>
          </a:xfrm>
          <a:prstGeom prst="wedgeEllipseCallout">
            <a:avLst>
              <a:gd name="adj1" fmla="val 63138"/>
              <a:gd name="adj2" fmla="val 10567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1645921"/>
            <a:ext cx="1763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Speed can be increased/decreased by clicking on these options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1999" cy="8389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mpact" panose="020B0806030902050204" pitchFamily="34" charset="0"/>
                <a:ea typeface="+mj-ea"/>
                <a:cs typeface="+mj-cs"/>
              </a:rPr>
              <a:t> How to View Stories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7839" y="757646"/>
            <a:ext cx="1502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Click to view videos related to chapter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938" y="805816"/>
            <a:ext cx="10483422" cy="58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5288302" y="4480559"/>
            <a:ext cx="994931" cy="3135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4088674" y="2599508"/>
            <a:ext cx="2521133" cy="1175655"/>
          </a:xfrm>
          <a:prstGeom prst="wedgeEllipseCallout">
            <a:avLst>
              <a:gd name="adj1" fmla="val 18016"/>
              <a:gd name="adj2" fmla="val 11063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15245" y="2821577"/>
            <a:ext cx="1907178" cy="8002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1) Click to view Stories related to chapter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206" y="763203"/>
            <a:ext cx="10424160" cy="560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Callout 5"/>
          <p:cNvSpPr/>
          <p:nvPr/>
        </p:nvSpPr>
        <p:spPr>
          <a:xfrm>
            <a:off x="6779623" y="195943"/>
            <a:ext cx="2063931" cy="1632857"/>
          </a:xfrm>
          <a:prstGeom prst="wedgeEllipseCallout">
            <a:avLst>
              <a:gd name="adj1" fmla="val -71134"/>
              <a:gd name="adj2" fmla="val 7404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5564" y="522514"/>
            <a:ext cx="16067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2)List of stories will come related to selected chapter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24791" r="22697"/>
          <a:stretch>
            <a:fillRect/>
          </a:stretch>
        </p:blipFill>
        <p:spPr bwMode="auto">
          <a:xfrm>
            <a:off x="391886" y="261258"/>
            <a:ext cx="3108960" cy="299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7965" y="2075544"/>
            <a:ext cx="4049485" cy="478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8702" y="342357"/>
            <a:ext cx="4502291" cy="517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Callout 6"/>
          <p:cNvSpPr/>
          <p:nvPr/>
        </p:nvSpPr>
        <p:spPr>
          <a:xfrm>
            <a:off x="4685213" y="0"/>
            <a:ext cx="2142308" cy="1449977"/>
          </a:xfrm>
          <a:prstGeom prst="wedgeEllipseCallout">
            <a:avLst>
              <a:gd name="adj1" fmla="val -16740"/>
              <a:gd name="adj2" fmla="val 7864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50822" y="230777"/>
            <a:ext cx="1658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3)Double click on list of stories and swipe towards  right or left</a:t>
            </a:r>
            <a:endParaRPr lang="en-US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83898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How to view Concepts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515" y="935193"/>
            <a:ext cx="10724606" cy="592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Callout 3"/>
          <p:cNvSpPr/>
          <p:nvPr/>
        </p:nvSpPr>
        <p:spPr>
          <a:xfrm>
            <a:off x="5277396" y="2521131"/>
            <a:ext cx="2142308" cy="1267096"/>
          </a:xfrm>
          <a:prstGeom prst="wedgeEllipseCallout">
            <a:avLst>
              <a:gd name="adj1" fmla="val 18016"/>
              <a:gd name="adj2" fmla="val 9666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17028" y="2808514"/>
            <a:ext cx="16589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1) Click to view concepts  related to chapter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6490085" y="4611188"/>
            <a:ext cx="1112498" cy="30044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706" y="418011"/>
            <a:ext cx="11592179" cy="616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ular Callout 3"/>
          <p:cNvSpPr/>
          <p:nvPr/>
        </p:nvSpPr>
        <p:spPr>
          <a:xfrm>
            <a:off x="6857999" y="653143"/>
            <a:ext cx="2299063" cy="822960"/>
          </a:xfrm>
          <a:prstGeom prst="wedgeRectCallout">
            <a:avLst>
              <a:gd name="adj1" fmla="val -25961"/>
              <a:gd name="adj2" fmla="val 10694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0251" y="783772"/>
            <a:ext cx="215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All concept will come after clicking on concepts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Test And Competitive Exam Preparation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061" y="1028700"/>
            <a:ext cx="1122045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Callout 11"/>
          <p:cNvSpPr/>
          <p:nvPr/>
        </p:nvSpPr>
        <p:spPr>
          <a:xfrm>
            <a:off x="3468914" y="638629"/>
            <a:ext cx="2365830" cy="1625600"/>
          </a:xfrm>
          <a:prstGeom prst="wedgeEllipseCallout">
            <a:avLst>
              <a:gd name="adj1" fmla="val -103096"/>
              <a:gd name="adj2" fmla="val 5727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1) Click on Tests to practice Test Series/Previous Papers or to create your own test.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320766" y="2136501"/>
            <a:ext cx="1754778" cy="3889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6888480" y="1664787"/>
            <a:ext cx="1754778" cy="3889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4892766" y="4357187"/>
            <a:ext cx="1754778" cy="3889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Callout 15"/>
          <p:cNvSpPr/>
          <p:nvPr/>
        </p:nvSpPr>
        <p:spPr>
          <a:xfrm>
            <a:off x="9122229" y="0"/>
            <a:ext cx="2365830" cy="1625600"/>
          </a:xfrm>
          <a:prstGeom prst="wedgeEllipseCallout">
            <a:avLst>
              <a:gd name="adj1" fmla="val -72421"/>
              <a:gd name="adj2" fmla="val 5013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r>
              <a:rPr lang="en-US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 Attemp</a:t>
            </a:r>
            <a:r>
              <a:rPr lang="en-US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 All India Test Series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2641601" y="2866571"/>
            <a:ext cx="2365830" cy="1625600"/>
          </a:xfrm>
          <a:prstGeom prst="wedgeEllipseCallout">
            <a:avLst>
              <a:gd name="adj1" fmla="val 39849"/>
              <a:gd name="adj2" fmla="val 5995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r>
              <a:rPr lang="en-US" sz="1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 Or Create your own test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All India Test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1535"/>
            <a:ext cx="11906840" cy="620522"/>
          </a:xfrm>
        </p:spPr>
        <p:txBody>
          <a:bodyPr/>
          <a:lstStyle/>
          <a:p>
            <a:r>
              <a:rPr lang="en-IN" dirty="0" smtClean="0"/>
              <a:t>Select the exam for which test is to be taken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9410" y="1457325"/>
            <a:ext cx="8848725" cy="540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5689600" y="2746103"/>
            <a:ext cx="667658" cy="28738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6473371" y="2757714"/>
            <a:ext cx="573316" cy="26125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7133771" y="2779485"/>
            <a:ext cx="573316" cy="25400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7750629" y="2772229"/>
            <a:ext cx="573316" cy="2902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8382001" y="2764971"/>
            <a:ext cx="573316" cy="2830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7875453" y="822960"/>
            <a:ext cx="2142308" cy="1267096"/>
          </a:xfrm>
          <a:prstGeom prst="wedgeEllipseCallout">
            <a:avLst>
              <a:gd name="adj1" fmla="val -30764"/>
              <a:gd name="adj2" fmla="val 10010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Previous Years Exams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275" y="1397725"/>
            <a:ext cx="9916402" cy="495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4271553" y="3665681"/>
            <a:ext cx="3344092" cy="55362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4217149" y="5055326"/>
            <a:ext cx="3450747" cy="5355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B65DF72-1C07-4513-9ED1-797C3BF30383}"/>
              </a:ext>
            </a:extLst>
          </p:cNvPr>
          <p:cNvSpPr/>
          <p:nvPr/>
        </p:nvSpPr>
        <p:spPr>
          <a:xfrm>
            <a:off x="506437" y="350912"/>
            <a:ext cx="119917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After clicking on LOGIN enter a registered phone number and click on login Button.</a:t>
            </a:r>
          </a:p>
          <a:p>
            <a:endParaRPr lang="en-IN" sz="2400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" y="858929"/>
            <a:ext cx="3317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(First time login with OTP)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6021978" y="1763486"/>
            <a:ext cx="1815736" cy="1071154"/>
          </a:xfrm>
          <a:prstGeom prst="wedgeEllipseCallout">
            <a:avLst>
              <a:gd name="adj1" fmla="val -24186"/>
              <a:gd name="adj2" fmla="val 12312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2) Enter registered mobile number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BD6F11-5BDE-4ED0-8430-B9851CBEC550}"/>
              </a:ext>
            </a:extLst>
          </p:cNvPr>
          <p:cNvSpPr txBox="1"/>
          <p:nvPr/>
        </p:nvSpPr>
        <p:spPr>
          <a:xfrm>
            <a:off x="4642338" y="3784209"/>
            <a:ext cx="275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77123456789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Create your own tests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8148" y="962025"/>
            <a:ext cx="1089823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4455886" y="2917371"/>
            <a:ext cx="6937828" cy="310605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2664824" y="1432560"/>
            <a:ext cx="2142308" cy="1267096"/>
          </a:xfrm>
          <a:prstGeom prst="wedgeEllipseCallout">
            <a:avLst>
              <a:gd name="adj1" fmla="val 26824"/>
              <a:gd name="adj2" fmla="val 8521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Select the subject for which test is to created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Select the chapter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257" y="967940"/>
            <a:ext cx="6865258" cy="558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Callout 6"/>
          <p:cNvSpPr/>
          <p:nvPr/>
        </p:nvSpPr>
        <p:spPr>
          <a:xfrm>
            <a:off x="8673738" y="1592216"/>
            <a:ext cx="2142308" cy="1673497"/>
          </a:xfrm>
          <a:prstGeom prst="wedgeEllipseCallout">
            <a:avLst>
              <a:gd name="adj1" fmla="val -63284"/>
              <a:gd name="adj2" fmla="val 8836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Select the Chapters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Select the Time Duration and start the test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699" y="1244373"/>
            <a:ext cx="9250443" cy="398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1074056" y="3933371"/>
            <a:ext cx="1770743" cy="87085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5740399" y="3185885"/>
            <a:ext cx="2939144" cy="76200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3495" y="696685"/>
            <a:ext cx="11329533" cy="57521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Oval Callout 4"/>
          <p:cNvSpPr/>
          <p:nvPr/>
        </p:nvSpPr>
        <p:spPr>
          <a:xfrm>
            <a:off x="3796938" y="968102"/>
            <a:ext cx="2142308" cy="1673497"/>
          </a:xfrm>
          <a:prstGeom prst="wedgeEllipseCallout">
            <a:avLst>
              <a:gd name="adj1" fmla="val -66672"/>
              <a:gd name="adj2" fmla="val 5367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Test Status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435428" y="1611084"/>
            <a:ext cx="2830286" cy="14514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8955313" y="551544"/>
            <a:ext cx="1548675" cy="856342"/>
          </a:xfrm>
          <a:prstGeom prst="wedgeEllipseCallout">
            <a:avLst>
              <a:gd name="adj1" fmla="val 77265"/>
              <a:gd name="adj2" fmla="val 1414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To stop the test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Personalized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346" y="981075"/>
            <a:ext cx="1109662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290286" y="5558971"/>
            <a:ext cx="2032000" cy="4354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2795452" y="3987074"/>
            <a:ext cx="2142308" cy="1673497"/>
          </a:xfrm>
          <a:prstGeom prst="wedgeEllipseCallout">
            <a:avLst>
              <a:gd name="adj1" fmla="val -66672"/>
              <a:gd name="adj2" fmla="val 5367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Report Status can be checked in profile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8571" y="3164114"/>
            <a:ext cx="841829" cy="217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EA68CCA-57E1-486C-A79F-7C08DE48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632" y="1004344"/>
            <a:ext cx="9161236" cy="2852737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DC176B-A749-4AF4-8056-5B655FB556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05905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Select Class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1702" y="1005839"/>
            <a:ext cx="10802983" cy="562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4086519" y="6113417"/>
            <a:ext cx="4260647" cy="57476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2351314" y="1672046"/>
            <a:ext cx="2351314" cy="1240971"/>
          </a:xfrm>
          <a:prstGeom prst="wedgeEllipseCallout">
            <a:avLst>
              <a:gd name="adj1" fmla="val 63578"/>
              <a:gd name="adj2" fmla="val 5120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1) Select the same class as selected in registration form and Click on  next to proceed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5107577" y="3122022"/>
            <a:ext cx="1005840" cy="8098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Select School Board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844" y="1045030"/>
            <a:ext cx="9565333" cy="562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Callout 5"/>
          <p:cNvSpPr/>
          <p:nvPr/>
        </p:nvSpPr>
        <p:spPr>
          <a:xfrm>
            <a:off x="7654836" y="2390503"/>
            <a:ext cx="2129245" cy="1254036"/>
          </a:xfrm>
          <a:prstGeom prst="wedgeEllipseCallout">
            <a:avLst>
              <a:gd name="adj1" fmla="val -57763"/>
              <a:gd name="adj2" fmla="val 9711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2) Select the school board or click on see all boards if board is not in the list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4454434" y="6113417"/>
            <a:ext cx="1580606" cy="4963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6126479" y="6100354"/>
            <a:ext cx="1410789" cy="5486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4728753" y="3108960"/>
            <a:ext cx="2547258" cy="79683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Select the competitive exam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968" y="1018903"/>
            <a:ext cx="11159163" cy="583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Callout 4"/>
          <p:cNvSpPr/>
          <p:nvPr/>
        </p:nvSpPr>
        <p:spPr>
          <a:xfrm>
            <a:off x="7968342" y="1632858"/>
            <a:ext cx="2233748" cy="1188720"/>
          </a:xfrm>
          <a:prstGeom prst="wedgeEllipseCallout">
            <a:avLst>
              <a:gd name="adj1" fmla="val -45436"/>
              <a:gd name="adj2" fmla="val 9974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 Select the competitive exams for which you are preparing and click on next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2283845" y="3422469"/>
            <a:ext cx="6977721" cy="249500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6479177" y="6348549"/>
            <a:ext cx="1763486" cy="50945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Selection of optional subjects (Subjects with     icon are compulsory subjects)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583" y="1410789"/>
            <a:ext cx="10894424" cy="53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39582" y="971396"/>
            <a:ext cx="10027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Below screen will come and select the other optional subjects and click on next.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1944211" y="2233748"/>
            <a:ext cx="9224532" cy="40102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3017520" y="2338251"/>
            <a:ext cx="1946366" cy="783772"/>
          </a:xfrm>
          <a:prstGeom prst="wedgeRectCallout">
            <a:avLst>
              <a:gd name="adj1" fmla="val 45296"/>
              <a:gd name="adj2" fmla="val 1141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0235" y="0"/>
            <a:ext cx="2571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095897" y="2468880"/>
            <a:ext cx="169817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     </a:t>
            </a:r>
            <a:r>
              <a:rPr lang="en-US" sz="1400" b="1" dirty="0"/>
              <a:t>  icon represents compulsory subjects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9379" y="2493644"/>
            <a:ext cx="2571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4323806" y="6309360"/>
            <a:ext cx="4271555" cy="5486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Syllabus is set with all selections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842148"/>
            <a:ext cx="12192001" cy="601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ular Callout 3"/>
          <p:cNvSpPr/>
          <p:nvPr/>
        </p:nvSpPr>
        <p:spPr>
          <a:xfrm>
            <a:off x="2024742" y="4637314"/>
            <a:ext cx="1972492" cy="849086"/>
          </a:xfrm>
          <a:prstGeom prst="wedgeRectCallout">
            <a:avLst>
              <a:gd name="adj1" fmla="val 48824"/>
              <a:gd name="adj2" fmla="val 7044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0057" y="4728754"/>
            <a:ext cx="1619794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Click on start learning to proceed further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4911635" y="2860765"/>
            <a:ext cx="2403566" cy="99277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7352233" y="2860766"/>
            <a:ext cx="2340407" cy="9535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4937760" y="3879669"/>
            <a:ext cx="2351314" cy="9535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7352234" y="3892731"/>
            <a:ext cx="2327344" cy="9274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E290C86-AA6B-429A-9A0A-2D6E8E373E96}"/>
              </a:ext>
            </a:extLst>
          </p:cNvPr>
          <p:cNvSpPr/>
          <p:nvPr/>
        </p:nvSpPr>
        <p:spPr>
          <a:xfrm>
            <a:off x="4086519" y="5695406"/>
            <a:ext cx="4743972" cy="692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CF45065-C149-4623-8287-F11CBFB8F020}"/>
              </a:ext>
            </a:extLst>
          </p:cNvPr>
          <p:cNvSpPr/>
          <p:nvPr/>
        </p:nvSpPr>
        <p:spPr>
          <a:xfrm>
            <a:off x="3137095" y="1856935"/>
            <a:ext cx="6414868" cy="201168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 smtClean="0"/>
              <a:t>Set the Password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xmlns="" val="1071933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526</Words>
  <Application>Microsoft Office PowerPoint</Application>
  <PresentationFormat>Custom</PresentationFormat>
  <Paragraphs>74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Login to the Toppr</vt:lpstr>
      <vt:lpstr>Slide 3</vt:lpstr>
      <vt:lpstr>Select Class</vt:lpstr>
      <vt:lpstr>Select School Board</vt:lpstr>
      <vt:lpstr>Select the competitive exam</vt:lpstr>
      <vt:lpstr>Selection of optional subjects (Subjects with     icon are compulsory subjects) </vt:lpstr>
      <vt:lpstr>Syllabus is set with all selections</vt:lpstr>
      <vt:lpstr>Slide 9</vt:lpstr>
      <vt:lpstr>How to login 2nd time - Set the Password and Login via password instead of OTP</vt:lpstr>
      <vt:lpstr>Slide 11</vt:lpstr>
      <vt:lpstr>Slide 12</vt:lpstr>
      <vt:lpstr>Slide 13</vt:lpstr>
      <vt:lpstr>Slide 14</vt:lpstr>
      <vt:lpstr>Slide 15</vt:lpstr>
      <vt:lpstr>Toppr Features</vt:lpstr>
      <vt:lpstr>Video lectures</vt:lpstr>
      <vt:lpstr>Slide 18</vt:lpstr>
      <vt:lpstr>Slide 19</vt:lpstr>
      <vt:lpstr>Slide 20</vt:lpstr>
      <vt:lpstr>How to change language in Video Lectures</vt:lpstr>
      <vt:lpstr>How to change speed of the video lectures (Slow or fast speed)</vt:lpstr>
      <vt:lpstr>Slide 23</vt:lpstr>
      <vt:lpstr>Slide 24</vt:lpstr>
      <vt:lpstr>Slide 25</vt:lpstr>
      <vt:lpstr>How to view Concepts</vt:lpstr>
      <vt:lpstr>Slide 27</vt:lpstr>
      <vt:lpstr>Test And Competitive Exam Preparation</vt:lpstr>
      <vt:lpstr>All India Test Series</vt:lpstr>
      <vt:lpstr>Create your own tests</vt:lpstr>
      <vt:lpstr>Select the chapter</vt:lpstr>
      <vt:lpstr>Select the Time Duration and start the test</vt:lpstr>
      <vt:lpstr>Slide 33</vt:lpstr>
      <vt:lpstr>Personalized Reports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Kanika</cp:lastModifiedBy>
  <cp:revision>402</cp:revision>
  <cp:lastPrinted>2017-10-11T06:01:02Z</cp:lastPrinted>
  <dcterms:created xsi:type="dcterms:W3CDTF">2017-09-16T02:17:35Z</dcterms:created>
  <dcterms:modified xsi:type="dcterms:W3CDTF">2020-03-26T12:07:12Z</dcterms:modified>
</cp:coreProperties>
</file>