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67" r:id="rId3"/>
    <p:sldId id="368" r:id="rId4"/>
    <p:sldId id="369" r:id="rId5"/>
    <p:sldId id="379" r:id="rId6"/>
    <p:sldId id="370" r:id="rId7"/>
    <p:sldId id="380" r:id="rId8"/>
    <p:sldId id="382" r:id="rId9"/>
    <p:sldId id="374" r:id="rId10"/>
    <p:sldId id="383" r:id="rId11"/>
    <p:sldId id="384" r:id="rId12"/>
    <p:sldId id="385" r:id="rId13"/>
    <p:sldId id="386" r:id="rId14"/>
    <p:sldId id="387" r:id="rId15"/>
    <p:sldId id="333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9F9F9"/>
    <a:srgbClr val="E5719A"/>
    <a:srgbClr val="BF235B"/>
    <a:srgbClr val="891941"/>
    <a:srgbClr val="520F27"/>
    <a:srgbClr val="3F0F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C7909-8A69-4D6F-9904-96B50864B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F235B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47CCFB-A4C2-49A4-B9AF-E11887C36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6BCF66-14D7-4132-A762-C16E7E34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5D0880-29E8-4D0F-B509-D686FE39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328E54-6698-43FB-88CD-840DBC99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41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7312D9-6F3A-4198-A19E-FFB258C2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3708F2-CB14-4E47-9940-6A08AE39B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3E8C48-4AF4-471B-9A73-F3268EE9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628FF0-0C9B-46FF-8096-CF557530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96A931-A9DB-410E-95AC-67670F05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59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FEC555-3536-4E80-B017-5A26B586D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BB62D3-B099-46A4-B8CA-90C7D4395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220EEC-7403-43CB-BB1B-04E920CA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18E077-DE81-48A3-B749-4CC434A1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838114-A5BE-4F7A-85FC-552117B4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61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C34E9A-B7CE-4B26-B44E-98E18DF0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9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7CA24-521D-49EC-A8DF-CCBF2033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9976FD-A11D-40A5-A607-69A2E1D2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898CE1-B637-429F-BACF-E93FF98D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F7F049-202A-487A-9CB8-565BA362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8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A21D1-20B2-4D9C-9EF8-C1573288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0EDEF4-0EF2-4C3B-8A6A-5E66BA2CB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2D7D6A-E620-4010-B939-7D76090D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EF13F3-9915-46CC-9870-D3C5C249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D4B7B-60AF-4EEE-BA90-4B9D9025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1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869F3-A249-4AA9-A63C-9BB621C7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416387-4313-4523-8566-40C539FF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9478CA-60A3-4E63-B5B3-09F448A5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651C8E-7835-41CB-9863-58E7F046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9149B0-7F5E-4B0F-A0E0-4B8BC741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CD4A17-E6BB-4494-9854-2C753A5C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18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3425F-70BC-4DC0-8190-80E46936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1AF5B2-A17A-40EE-8440-EACCAA2E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B61A52-B668-4752-85E0-CBF5B01B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F8759F-853B-4D8F-A7A9-0DA322730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BD6466-5997-4051-B2BE-44F9530D5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32055FB-E778-4F08-AE21-DD4788D0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9AE225-3767-4BE1-91B0-1287342C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9824F5-3202-42A5-87BA-004EA5E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81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A6DC11-2692-4364-8146-0BA23AA7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0A61E5-3CF6-422C-A032-51249050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456CFC-6B3B-4489-BBC0-E519695F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73B78D-59D6-4D2F-8683-4BBAC0B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84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BB3516-AE3F-4073-A846-17771EAF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AFDF3C-24B7-4ACD-998C-FE00192A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53C7C-4DF4-4AD0-8B94-6851A966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4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51CC11-FC49-408F-B216-EEAFC737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04B698-B9F0-4178-825E-DBFC6F140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E2B24A-1556-4D80-8363-E376C204A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32D345-8AC2-472D-B9F4-5EDF146A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2966F1-361A-4F43-9092-1595E300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2EEA53-382D-4990-A75C-5B2DB226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86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AE55D-EF10-403D-A541-483F29F3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8BB4EC5-F2BE-4E5B-9B93-F47D7D2B9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4FF611-7366-4863-90EB-8B6E34680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546FA4-F8A6-4614-B54F-8355C054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FF55C5-5A03-43F5-8580-F9A4C327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C70798-0833-4B52-AEE8-1EB12376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81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960BBD-2536-4382-A8BA-D5F3DE0E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B5EA6B-8931-4708-B135-9BC10E7D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55" y="961535"/>
            <a:ext cx="11906840" cy="518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63594-9813-4C3B-A5EE-B3382169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505-0B9D-4EC9-96D8-A3DB4E2318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957C6C-FCE1-4BF5-A666-62F907B5D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50AAF4-C01E-4FB7-A043-01902D1F4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2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C0000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pr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C03B83-4F21-4298-8F95-8A2AF1B281E0}"/>
              </a:ext>
            </a:extLst>
          </p:cNvPr>
          <p:cNvSpPr txBox="1"/>
          <p:nvPr/>
        </p:nvSpPr>
        <p:spPr>
          <a:xfrm>
            <a:off x="84841" y="66512"/>
            <a:ext cx="118937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Version date:24 March 2020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="" xmlns:a16="http://schemas.microsoft.com/office/drawing/2014/main" id="{28FD0CEE-82E4-4678-9D45-75FAE419F1A8}"/>
              </a:ext>
            </a:extLst>
          </p:cNvPr>
          <p:cNvSpPr/>
          <p:nvPr/>
        </p:nvSpPr>
        <p:spPr>
          <a:xfrm>
            <a:off x="2954215" y="2299063"/>
            <a:ext cx="5978770" cy="190968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/>
              <a:t>How to Purchase </a:t>
            </a:r>
            <a:r>
              <a:rPr lang="en-IN" sz="4000" dirty="0" err="1"/>
              <a:t>Toppr</a:t>
            </a:r>
            <a:r>
              <a:rPr lang="en-IN" sz="4000" dirty="0"/>
              <a:t> </a:t>
            </a:r>
            <a:r>
              <a:rPr lang="en-IN" sz="4000" dirty="0" smtClean="0"/>
              <a:t>for </a:t>
            </a:r>
            <a:r>
              <a:rPr lang="en-IN" sz="4000" dirty="0"/>
              <a:t>Customer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7734" y="558302"/>
            <a:ext cx="2069135" cy="7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149" y="513942"/>
            <a:ext cx="2236605" cy="92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7569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CF45065-C149-4623-8287-F11CBFB8F020}"/>
              </a:ext>
            </a:extLst>
          </p:cNvPr>
          <p:cNvSpPr/>
          <p:nvPr/>
        </p:nvSpPr>
        <p:spPr>
          <a:xfrm>
            <a:off x="3137095" y="1856935"/>
            <a:ext cx="6414868" cy="201168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/>
              <a:t>How to Activate </a:t>
            </a:r>
            <a:r>
              <a:rPr lang="en-IN" sz="4000" dirty="0" err="1"/>
              <a:t>Toppr</a:t>
            </a:r>
            <a:r>
              <a:rPr lang="en-IN" sz="4000" dirty="0"/>
              <a:t> account after purchase</a:t>
            </a:r>
          </a:p>
        </p:txBody>
      </p:sp>
    </p:spTree>
    <p:extLst>
      <p:ext uri="{BB962C8B-B14F-4D97-AF65-F5344CB8AC3E}">
        <p14:creationId xmlns="" xmlns:p14="http://schemas.microsoft.com/office/powerpoint/2010/main" val="331838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46C9DA-2000-405D-B842-459D7925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Once the payment is successful, candidate can start accessing TOPPR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537" y="1327520"/>
            <a:ext cx="9849394" cy="533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0BFF3C-38DA-4983-AEFD-8D05A38D91D9}"/>
              </a:ext>
            </a:extLst>
          </p:cNvPr>
          <p:cNvSpPr txBox="1"/>
          <p:nvPr/>
        </p:nvSpPr>
        <p:spPr>
          <a:xfrm>
            <a:off x="0" y="914400"/>
            <a:ext cx="1145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To access the services, type the URL in browser </a:t>
            </a:r>
            <a:r>
              <a:rPr lang="en-US" sz="2000" b="1" dirty="0">
                <a:latin typeface="Century Gothic" panose="020B0502020202020204" pitchFamily="34" charset="0"/>
                <a:hlinkClick r:id="rId3"/>
              </a:rPr>
              <a:t>https://www.toppr.com/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91FBB6-A2A9-489E-84AC-C5D7EB4DB9BC}"/>
              </a:ext>
            </a:extLst>
          </p:cNvPr>
          <p:cNvSpPr txBox="1"/>
          <p:nvPr/>
        </p:nvSpPr>
        <p:spPr>
          <a:xfrm>
            <a:off x="5354432" y="1697722"/>
            <a:ext cx="6837568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 other notification will be send separately after registration to email id/mobile number. 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Start login with registered mobile number  only.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09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9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How can you login in Toppr.com (First time login with OTP)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39" y="1563585"/>
            <a:ext cx="10019213" cy="513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7821637" y="1201783"/>
            <a:ext cx="1962444" cy="796834"/>
          </a:xfrm>
          <a:prstGeom prst="wedgeEllipseCallout">
            <a:avLst>
              <a:gd name="adj1" fmla="val 68881"/>
              <a:gd name="adj2" fmla="val 6726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1) Click login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10045338" y="2207623"/>
            <a:ext cx="901337" cy="3788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Capture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7892" y="962025"/>
            <a:ext cx="10298741" cy="5184775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87892" y="283379"/>
            <a:ext cx="1219199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required OTP received on registered mobile number and click on Login.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4269400" y="3299921"/>
            <a:ext cx="3764257" cy="6058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4356486" y="5215807"/>
            <a:ext cx="3764257" cy="6058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9689E1-2381-431E-BC24-84E5CCF8FC54}"/>
              </a:ext>
            </a:extLst>
          </p:cNvPr>
          <p:cNvSpPr txBox="1"/>
          <p:nvPr/>
        </p:nvSpPr>
        <p:spPr>
          <a:xfrm>
            <a:off x="5184948" y="2619394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77123456789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852160" y="1528354"/>
            <a:ext cx="2090056" cy="1071154"/>
          </a:xfrm>
          <a:prstGeom prst="wedgeEllipseCallout">
            <a:avLst>
              <a:gd name="adj1" fmla="val -34977"/>
              <a:gd name="adj2" fmla="val 1072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2) Enter OTP received on registered mobile number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ika\Desktop\Toppr\Process Document\Student Activation Proc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840" y="50121"/>
            <a:ext cx="6283234" cy="6807879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431074" y="692331"/>
            <a:ext cx="3592286" cy="2586446"/>
          </a:xfrm>
          <a:prstGeom prst="cloudCallout">
            <a:avLst>
              <a:gd name="adj1" fmla="val 84985"/>
              <a:gd name="adj2" fmla="val 74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Steps for Student’s Activation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EA68CCA-57E1-486C-A79F-7C08DE48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632" y="1004344"/>
            <a:ext cx="9161236" cy="285273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DC176B-A749-4AF4-8056-5B655FB55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5905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4358" b="11697"/>
          <a:stretch>
            <a:fillRect/>
          </a:stretch>
        </p:blipFill>
        <p:spPr bwMode="auto">
          <a:xfrm>
            <a:off x="431075" y="1188720"/>
            <a:ext cx="10816046" cy="47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9653450" y="1502229"/>
            <a:ext cx="849087" cy="3004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9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How to Subscribe New Candidate for Toppr Service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080069" y="627017"/>
            <a:ext cx="1959428" cy="1214847"/>
          </a:xfrm>
          <a:prstGeom prst="wedgeEllipseCallout">
            <a:avLst>
              <a:gd name="adj1" fmla="val 77971"/>
              <a:gd name="adj2" fmla="val 2152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1) Login to Digital  </a:t>
            </a:r>
            <a:r>
              <a:rPr lang="en-US" sz="1600" b="1" dirty="0" err="1">
                <a:solidFill>
                  <a:schemeClr val="tx1"/>
                </a:solidFill>
              </a:rPr>
              <a:t>Seva</a:t>
            </a:r>
            <a:r>
              <a:rPr lang="en-US" sz="1600" b="1" dirty="0">
                <a:solidFill>
                  <a:schemeClr val="tx1"/>
                </a:solidFill>
              </a:rPr>
              <a:t> Portal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500" t="7895" r="17857" b="9868"/>
          <a:stretch>
            <a:fillRect/>
          </a:stretch>
        </p:blipFill>
        <p:spPr bwMode="auto">
          <a:xfrm>
            <a:off x="470262" y="300446"/>
            <a:ext cx="10528664" cy="62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4362994" y="2233749"/>
            <a:ext cx="2090057" cy="1084218"/>
          </a:xfrm>
          <a:prstGeom prst="wedgeEllipseCallout">
            <a:avLst>
              <a:gd name="adj1" fmla="val 1179"/>
              <a:gd name="adj2" fmla="val 938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2) </a:t>
            </a:r>
            <a:r>
              <a:rPr lang="en-US" sz="1400" b="1" dirty="0" smtClean="0">
                <a:solidFill>
                  <a:schemeClr val="tx1"/>
                </a:solidFill>
              </a:rPr>
              <a:t>Search for </a:t>
            </a:r>
            <a:r>
              <a:rPr lang="en-US" sz="1400" b="1" dirty="0" err="1" smtClean="0">
                <a:solidFill>
                  <a:schemeClr val="tx1"/>
                </a:solidFill>
              </a:rPr>
              <a:t>Toppr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975566" y="2595155"/>
            <a:ext cx="1240972" cy="1084218"/>
          </a:xfrm>
          <a:prstGeom prst="wedgeEllipseCallout">
            <a:avLst>
              <a:gd name="adj1" fmla="val 50814"/>
              <a:gd name="adj2" fmla="val 8899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3) Click on View 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4715690" y="3762103"/>
            <a:ext cx="1071156" cy="15152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8138159" y="4232367"/>
            <a:ext cx="1319349" cy="2873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7636" t="7580" r="16860" b="9795"/>
          <a:stretch>
            <a:fillRect/>
          </a:stretch>
        </p:blipFill>
        <p:spPr bwMode="auto">
          <a:xfrm>
            <a:off x="522515" y="901337"/>
            <a:ext cx="10802982" cy="573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986"/>
          </a:xfrm>
        </p:spPr>
        <p:txBody>
          <a:bodyPr>
            <a:normAutofit/>
          </a:bodyPr>
          <a:lstStyle/>
          <a:p>
            <a:r>
              <a:rPr lang="en-US" dirty="0"/>
              <a:t>Website will redirect to exam.cscacademy.org/centre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Below Window will appear</a:t>
            </a:r>
            <a:endParaRPr lang="en-US" dirty="0"/>
          </a:p>
        </p:txBody>
      </p:sp>
      <p:pic>
        <p:nvPicPr>
          <p:cNvPr id="2052" name="Picture 4" descr="C:\Users\Kanika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44" y="1181063"/>
            <a:ext cx="11688982" cy="5206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Steps to Register New Candidate/View all registered students </a:t>
            </a:r>
          </a:p>
        </p:txBody>
      </p:sp>
      <p:pic>
        <p:nvPicPr>
          <p:cNvPr id="3075" name="Picture 3" descr="C:\Users\Kanika\Desktop\2.PNG"/>
          <p:cNvPicPr>
            <a:picLocks noChangeAspect="1" noChangeArrowheads="1"/>
          </p:cNvPicPr>
          <p:nvPr/>
        </p:nvPicPr>
        <p:blipFill>
          <a:blip r:embed="rId2"/>
          <a:srcRect t="14817"/>
          <a:stretch>
            <a:fillRect/>
          </a:stretch>
        </p:blipFill>
        <p:spPr bwMode="auto">
          <a:xfrm>
            <a:off x="316514" y="1267097"/>
            <a:ext cx="11165394" cy="4389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326570" y="3444239"/>
            <a:ext cx="1645921" cy="3831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2046515" y="3391988"/>
            <a:ext cx="1519645" cy="9187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2055223" y="1754778"/>
            <a:ext cx="2090057" cy="1084218"/>
          </a:xfrm>
          <a:prstGeom prst="wedgeEllipseCallout">
            <a:avLst>
              <a:gd name="adj1" fmla="val -37571"/>
              <a:gd name="adj2" fmla="val 877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Click </a:t>
            </a:r>
            <a:r>
              <a:rPr lang="en-US" sz="1400" b="1" dirty="0" err="1">
                <a:solidFill>
                  <a:schemeClr val="tx1"/>
                </a:solidFill>
              </a:rPr>
              <a:t>Toppr</a:t>
            </a:r>
            <a:r>
              <a:rPr lang="en-US" sz="1400" b="1" dirty="0">
                <a:solidFill>
                  <a:schemeClr val="tx1"/>
                </a:solidFill>
              </a:rPr>
              <a:t> and Add new Student or view list of all Students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all the required details of the candidate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07" y="1267097"/>
            <a:ext cx="11330424" cy="4487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E290C86-AA6B-429A-9A0A-2D6E8E373E96}"/>
              </a:ext>
            </a:extLst>
          </p:cNvPr>
          <p:cNvSpPr/>
          <p:nvPr/>
        </p:nvSpPr>
        <p:spPr>
          <a:xfrm>
            <a:off x="4585059" y="2390503"/>
            <a:ext cx="6988631" cy="20508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7319554" y="827315"/>
            <a:ext cx="2090057" cy="1084218"/>
          </a:xfrm>
          <a:prstGeom prst="wedgeEllipseCallout">
            <a:avLst>
              <a:gd name="adj1" fmla="val -37571"/>
              <a:gd name="adj2" fmla="val 877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Add all details and Select class &amp; Appearing year from Dropdown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6" y="1138645"/>
            <a:ext cx="10747431" cy="5379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7BE105-18F1-4C69-A5F0-849FBFDF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Payment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0C41C-13D0-474D-9C23-6C1ACB63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392" y="2762200"/>
            <a:ext cx="7245214" cy="1106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800" dirty="0"/>
              <a:t>Once submit button is clicked site will redirect to payment gateway, where payment will be done from CSC Wallet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5628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211</Words>
  <Application>Microsoft Office PowerPoint</Application>
  <PresentationFormat>Custom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How to Subscribe New Candidate for Toppr Service</vt:lpstr>
      <vt:lpstr>Slide 3</vt:lpstr>
      <vt:lpstr>Website will redirect to exam.cscacademy.org/centre</vt:lpstr>
      <vt:lpstr>Below Window will appear</vt:lpstr>
      <vt:lpstr>Steps to Register New Candidate/View all registered students </vt:lpstr>
      <vt:lpstr>Add all the required details of the candidate</vt:lpstr>
      <vt:lpstr>Slide 8</vt:lpstr>
      <vt:lpstr>Payment completion</vt:lpstr>
      <vt:lpstr>Slide 10</vt:lpstr>
      <vt:lpstr>Once the payment is successful, candidate can start accessing TOPPR services</vt:lpstr>
      <vt:lpstr>How can you login in Toppr.com (First time login with OTP)</vt:lpstr>
      <vt:lpstr>Enter the required OTP received on registered mobile number and click on Login. </vt:lpstr>
      <vt:lpstr>Slide 14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Kanika</cp:lastModifiedBy>
  <cp:revision>404</cp:revision>
  <cp:lastPrinted>2017-10-11T06:01:02Z</cp:lastPrinted>
  <dcterms:created xsi:type="dcterms:W3CDTF">2017-09-16T02:17:35Z</dcterms:created>
  <dcterms:modified xsi:type="dcterms:W3CDTF">2020-03-30T11:37:23Z</dcterms:modified>
</cp:coreProperties>
</file>