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57" r:id="rId2"/>
    <p:sldId id="279" r:id="rId3"/>
    <p:sldId id="258" r:id="rId4"/>
    <p:sldId id="280" r:id="rId5"/>
    <p:sldId id="259" r:id="rId6"/>
    <p:sldId id="266" r:id="rId7"/>
    <p:sldId id="278" r:id="rId8"/>
    <p:sldId id="281" r:id="rId9"/>
    <p:sldId id="282"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5145BC-8E7E-416C-885C-F18B24C4E061}" type="datetimeFigureOut">
              <a:rPr lang="en-US" smtClean="0"/>
              <a:pPr/>
              <a:t>10/29/2019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2FF942-DE11-4E34-BEFE-55B462B3C1EA}"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F72FF942-DE11-4E34-BEFE-55B462B3C1EA}"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5820EF86-2A8D-4EAF-84C5-7E2356FF0F24}" type="datetimeFigureOut">
              <a:rPr lang="en-US" smtClean="0"/>
              <a:pPr/>
              <a:t>10/29/2019</a:t>
            </a:fld>
            <a:endParaRPr lang="en-IN"/>
          </a:p>
        </p:txBody>
      </p:sp>
      <p:sp>
        <p:nvSpPr>
          <p:cNvPr id="19" name="Footer Placeholder 18"/>
          <p:cNvSpPr>
            <a:spLocks noGrp="1"/>
          </p:cNvSpPr>
          <p:nvPr>
            <p:ph type="ftr" sz="quarter" idx="11"/>
          </p:nvPr>
        </p:nvSpPr>
        <p:spPr/>
        <p:txBody>
          <a:bodyPr/>
          <a:lstStyle/>
          <a:p>
            <a:endParaRPr lang="en-IN"/>
          </a:p>
        </p:txBody>
      </p:sp>
      <p:sp>
        <p:nvSpPr>
          <p:cNvPr id="27" name="Slide Number Placeholder 26"/>
          <p:cNvSpPr>
            <a:spLocks noGrp="1"/>
          </p:cNvSpPr>
          <p:nvPr>
            <p:ph type="sldNum" sz="quarter" idx="12"/>
          </p:nvPr>
        </p:nvSpPr>
        <p:spPr/>
        <p:txBody>
          <a:bodyPr/>
          <a:lstStyle/>
          <a:p>
            <a:fld id="{E0774856-5F1D-4C82-A757-72D03DF397A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20EF86-2A8D-4EAF-84C5-7E2356FF0F24}" type="datetimeFigureOut">
              <a:rPr lang="en-US" smtClean="0"/>
              <a:pPr/>
              <a:t>10/29/2019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20EF86-2A8D-4EAF-84C5-7E2356FF0F24}" type="datetimeFigureOut">
              <a:rPr lang="en-US" smtClean="0"/>
              <a:pPr/>
              <a:t>10/29/2019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820EF86-2A8D-4EAF-84C5-7E2356FF0F24}" type="datetimeFigureOut">
              <a:rPr lang="en-US" smtClean="0"/>
              <a:pPr/>
              <a:t>10/29/2019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820EF86-2A8D-4EAF-84C5-7E2356FF0F24}" type="datetimeFigureOut">
              <a:rPr lang="en-US" smtClean="0"/>
              <a:pPr/>
              <a:t>10/29/2019</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E0774856-5F1D-4C82-A757-72D03DF397A7}"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20EF86-2A8D-4EAF-84C5-7E2356FF0F24}" type="datetimeFigureOut">
              <a:rPr lang="en-US" smtClean="0"/>
              <a:pPr/>
              <a:t>10/29/2019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820EF86-2A8D-4EAF-84C5-7E2356FF0F24}" type="datetimeFigureOut">
              <a:rPr lang="en-US" smtClean="0"/>
              <a:pPr/>
              <a:t>10/29/2019</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5820EF86-2A8D-4EAF-84C5-7E2356FF0F24}" type="datetimeFigureOut">
              <a:rPr lang="en-US" smtClean="0"/>
              <a:pPr/>
              <a:t>10/29/2019</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20EF86-2A8D-4EAF-84C5-7E2356FF0F24}" type="datetimeFigureOut">
              <a:rPr lang="en-US" smtClean="0"/>
              <a:pPr/>
              <a:t>10/29/2019</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20EF86-2A8D-4EAF-84C5-7E2356FF0F24}" type="datetimeFigureOut">
              <a:rPr lang="en-US" smtClean="0"/>
              <a:pPr/>
              <a:t>10/29/2019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E0774856-5F1D-4C82-A757-72D03DF397A7}"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820EF86-2A8D-4EAF-84C5-7E2356FF0F24}" type="datetimeFigureOut">
              <a:rPr lang="en-US" smtClean="0"/>
              <a:pPr/>
              <a:t>10/29/2019</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a:xfrm>
            <a:off x="8077200" y="6356350"/>
            <a:ext cx="609600" cy="365125"/>
          </a:xfrm>
        </p:spPr>
        <p:txBody>
          <a:bodyPr/>
          <a:lstStyle/>
          <a:p>
            <a:fld id="{E0774856-5F1D-4C82-A757-72D03DF397A7}" type="slidenum">
              <a:rPr lang="en-IN" smtClean="0"/>
              <a:pPr/>
              <a:t>‹#›</a:t>
            </a:fld>
            <a:endParaRPr lang="en-IN"/>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820EF86-2A8D-4EAF-84C5-7E2356FF0F24}" type="datetimeFigureOut">
              <a:rPr lang="en-US" smtClean="0"/>
              <a:pPr/>
              <a:t>10/29/2019</a:t>
            </a:fld>
            <a:endParaRPr lang="en-IN"/>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IN"/>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0774856-5F1D-4C82-A757-72D03DF397A7}" type="slidenum">
              <a:rPr lang="en-IN" smtClean="0"/>
              <a:pPr/>
              <a:t>‹#›</a:t>
            </a:fld>
            <a:endParaRPr lang="en-IN"/>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ibf.esdsconnect.com/CSCNonreg/member/?Mtype=Tk0=&amp;ExId=OTk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locator.csccloud.in/"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omveer@csc.gov.in"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1357298"/>
            <a:ext cx="7772400" cy="3000396"/>
          </a:xfrm>
        </p:spPr>
        <p:txBody>
          <a:bodyPr>
            <a:normAutofit fontScale="90000"/>
          </a:bodyPr>
          <a:lstStyle/>
          <a:p>
            <a:pPr algn="ctr"/>
            <a:r>
              <a:rPr lang="en-IN" dirty="0"/>
              <a:t> </a:t>
            </a:r>
            <a:r>
              <a:rPr lang="en-IN" sz="4900" dirty="0"/>
              <a:t>Banking Correspondent /Facilitator Exam </a:t>
            </a:r>
            <a:br>
              <a:rPr lang="en-IN" sz="4900" dirty="0"/>
            </a:br>
            <a:r>
              <a:rPr lang="en-IN" sz="4900" dirty="0"/>
              <a:t>Registration &amp; Certification Process</a:t>
            </a:r>
          </a:p>
        </p:txBody>
      </p:sp>
      <p:sp>
        <p:nvSpPr>
          <p:cNvPr id="3" name="Subtitle 2"/>
          <p:cNvSpPr>
            <a:spLocks noGrp="1"/>
          </p:cNvSpPr>
          <p:nvPr>
            <p:ph type="subTitle" idx="1"/>
          </p:nvPr>
        </p:nvSpPr>
        <p:spPr>
          <a:xfrm>
            <a:off x="714348" y="5500702"/>
            <a:ext cx="7854696" cy="895344"/>
          </a:xfrm>
        </p:spPr>
        <p:txBody>
          <a:bodyPr>
            <a:normAutofit/>
          </a:bodyPr>
          <a:lstStyle/>
          <a:p>
            <a:pPr algn="ctr"/>
            <a:r>
              <a:rPr lang="en-IN" dirty="0"/>
              <a:t>CSC e-Governance Service India Limited</a:t>
            </a:r>
          </a:p>
        </p:txBody>
      </p:sp>
      <p:sp>
        <p:nvSpPr>
          <p:cNvPr id="23556" name="AutoShape 4" descr="Image result for csc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23558" name="Picture 6" descr="CSC E-Governance Services India Limited"/>
          <p:cNvPicPr>
            <a:picLocks noChangeAspect="1" noChangeArrowheads="1"/>
          </p:cNvPicPr>
          <p:nvPr/>
        </p:nvPicPr>
        <p:blipFill>
          <a:blip r:embed="rId2"/>
          <a:srcRect/>
          <a:stretch>
            <a:fillRect/>
          </a:stretch>
        </p:blipFill>
        <p:spPr bwMode="auto">
          <a:xfrm>
            <a:off x="6929454" y="142852"/>
            <a:ext cx="2214546" cy="571501"/>
          </a:xfrm>
          <a:prstGeom prst="rect">
            <a:avLst/>
          </a:prstGeom>
          <a:noFill/>
        </p:spPr>
      </p:pic>
      <p:sp>
        <p:nvSpPr>
          <p:cNvPr id="23560" name="AutoShape 8" descr="Image result for iibf"/>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3562" name="AutoShape 10" descr="Image result for IIBF LOGO"/>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3200" u="sng" dirty="0" err="1"/>
              <a:t>MoU</a:t>
            </a:r>
            <a:r>
              <a:rPr lang="en-IN" sz="3200" u="sng" dirty="0"/>
              <a:t> Between IIBF and CSC e-Governance Service India Limited</a:t>
            </a:r>
            <a:endParaRPr lang="en-US" sz="3200" u="sng" dirty="0"/>
          </a:p>
        </p:txBody>
      </p:sp>
      <p:sp>
        <p:nvSpPr>
          <p:cNvPr id="3" name="Content Placeholder 2"/>
          <p:cNvSpPr>
            <a:spLocks noGrp="1"/>
          </p:cNvSpPr>
          <p:nvPr>
            <p:ph idx="1"/>
          </p:nvPr>
        </p:nvSpPr>
        <p:spPr/>
        <p:txBody>
          <a:bodyPr>
            <a:normAutofit/>
          </a:bodyPr>
          <a:lstStyle/>
          <a:p>
            <a:r>
              <a:rPr lang="en-IN" dirty="0"/>
              <a:t>A </a:t>
            </a:r>
            <a:r>
              <a:rPr lang="en-IN" dirty="0" err="1"/>
              <a:t>MoU</a:t>
            </a:r>
            <a:r>
              <a:rPr lang="en-IN" dirty="0"/>
              <a:t> with IIBF for conducting examination under Banking Correspondents Course has been signed dated 26</a:t>
            </a:r>
            <a:r>
              <a:rPr lang="en-IN" baseline="30000" dirty="0"/>
              <a:t>th</a:t>
            </a:r>
            <a:r>
              <a:rPr lang="en-IN" dirty="0"/>
              <a:t> April 2019. </a:t>
            </a:r>
            <a:endParaRPr lang="en-US" dirty="0"/>
          </a:p>
          <a:p>
            <a:r>
              <a:rPr lang="en-IN" dirty="0"/>
              <a:t>As per the agreement, CSC VLEs can be enrolled and can enrol others for the BC examination for which the examination fee will be paid using CSC wallet. The fee is decided by IIBF</a:t>
            </a:r>
            <a:endParaRPr lang="en-US" dirty="0"/>
          </a:p>
          <a:p>
            <a:pPr lvl="0"/>
            <a:r>
              <a:rPr lang="en-IN" dirty="0"/>
              <a:t>CSC VLEs will charge facilitation charges of 30 Rs. (Exclusive GST) for filing the registration form.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33400"/>
            <a:ext cx="8229600" cy="663352"/>
          </a:xfrm>
        </p:spPr>
        <p:txBody>
          <a:bodyPr>
            <a:normAutofit/>
          </a:bodyPr>
          <a:lstStyle/>
          <a:p>
            <a:pPr algn="ctr"/>
            <a:r>
              <a:rPr lang="en-IN" sz="3200" u="sng" dirty="0"/>
              <a:t>BC/F exam through CSC/Fee Structure</a:t>
            </a:r>
          </a:p>
        </p:txBody>
      </p:sp>
      <p:sp>
        <p:nvSpPr>
          <p:cNvPr id="3" name="Content Placeholder 2"/>
          <p:cNvSpPr>
            <a:spLocks noGrp="1"/>
          </p:cNvSpPr>
          <p:nvPr>
            <p:ph idx="1"/>
          </p:nvPr>
        </p:nvSpPr>
        <p:spPr>
          <a:xfrm>
            <a:off x="457200" y="1340768"/>
            <a:ext cx="8229600" cy="5400600"/>
          </a:xfrm>
        </p:spPr>
        <p:txBody>
          <a:bodyPr>
            <a:normAutofit fontScale="92500" lnSpcReduction="10000"/>
          </a:bodyPr>
          <a:lstStyle/>
          <a:p>
            <a:pPr marL="0" indent="0" algn="ctr">
              <a:buNone/>
            </a:pPr>
            <a:r>
              <a:rPr lang="en-IN" b="1" u="sng" dirty="0"/>
              <a:t>Objective:	 To appear for BC/BF exam</a:t>
            </a:r>
          </a:p>
          <a:p>
            <a:pPr marL="0" indent="0" algn="ctr">
              <a:buNone/>
            </a:pPr>
            <a:endParaRPr lang="en-IN" sz="1300" b="1" u="sng" dirty="0"/>
          </a:p>
          <a:p>
            <a:r>
              <a:rPr lang="en-IN" dirty="0"/>
              <a:t>Who can attempt/apply?</a:t>
            </a:r>
          </a:p>
          <a:p>
            <a:pPr lvl="1"/>
            <a:r>
              <a:rPr lang="en-IN" dirty="0"/>
              <a:t> Any one interested to become Banking correspondent or want to impart banking services. </a:t>
            </a:r>
          </a:p>
          <a:p>
            <a:r>
              <a:rPr lang="en-IN" dirty="0"/>
              <a:t>What is fee?</a:t>
            </a:r>
          </a:p>
          <a:p>
            <a:pPr lvl="1"/>
            <a:r>
              <a:rPr lang="en-IN" dirty="0"/>
              <a:t> 800+ GST for attempt number 1</a:t>
            </a:r>
            <a:r>
              <a:rPr lang="en-IN" baseline="30000" dirty="0"/>
              <a:t>st</a:t>
            </a:r>
            <a:r>
              <a:rPr lang="en-IN" dirty="0"/>
              <a:t>, 3</a:t>
            </a:r>
            <a:r>
              <a:rPr lang="en-IN" baseline="30000" dirty="0"/>
              <a:t>rd</a:t>
            </a:r>
            <a:r>
              <a:rPr lang="en-IN" dirty="0"/>
              <a:t> ,5</a:t>
            </a:r>
            <a:r>
              <a:rPr lang="en-IN" baseline="30000" dirty="0"/>
              <a:t>th</a:t>
            </a:r>
            <a:r>
              <a:rPr lang="en-IN" dirty="0"/>
              <a:t> and on; 400+GST for attempt number 2</a:t>
            </a:r>
            <a:r>
              <a:rPr lang="en-IN" baseline="30000" dirty="0"/>
              <a:t>nd</a:t>
            </a:r>
            <a:r>
              <a:rPr lang="en-IN" dirty="0"/>
              <a:t> , 4</a:t>
            </a:r>
            <a:r>
              <a:rPr lang="en-IN" baseline="30000" dirty="0"/>
              <a:t>th</a:t>
            </a:r>
            <a:r>
              <a:rPr lang="en-IN" dirty="0"/>
              <a:t> , 6</a:t>
            </a:r>
            <a:r>
              <a:rPr lang="en-IN" baseline="30000" dirty="0"/>
              <a:t>th</a:t>
            </a:r>
            <a:r>
              <a:rPr lang="en-IN" dirty="0"/>
              <a:t> and so on</a:t>
            </a:r>
          </a:p>
          <a:p>
            <a:r>
              <a:rPr lang="en-IN" dirty="0"/>
              <a:t>How many attempts, one can take?</a:t>
            </a:r>
          </a:p>
          <a:p>
            <a:pPr lvl="1"/>
            <a:r>
              <a:rPr lang="en-IN" dirty="0"/>
              <a:t> Multiple times until get passed  by paying fees.</a:t>
            </a:r>
          </a:p>
          <a:p>
            <a:r>
              <a:rPr lang="en-IN" dirty="0"/>
              <a:t>Who is certifying Agency ?</a:t>
            </a:r>
          </a:p>
          <a:p>
            <a:pPr lvl="1"/>
            <a:r>
              <a:rPr lang="en-IN" dirty="0"/>
              <a:t>IIBF</a:t>
            </a:r>
          </a:p>
          <a:p>
            <a:r>
              <a:rPr lang="en-IN" dirty="0"/>
              <a:t>What is benefits for  applying through CSCs?</a:t>
            </a:r>
          </a:p>
          <a:p>
            <a:pPr lvl="1"/>
            <a:r>
              <a:rPr lang="en-IN" dirty="0"/>
              <a:t> Exam venue will be nearby </a:t>
            </a:r>
            <a:r>
              <a:rPr lang="en-IN"/>
              <a:t>to you </a:t>
            </a:r>
            <a:r>
              <a:rPr lang="en-IN" dirty="0"/>
              <a:t>and as </a:t>
            </a:r>
            <a:r>
              <a:rPr lang="en-IN"/>
              <a:t>per your </a:t>
            </a:r>
            <a:r>
              <a:rPr lang="en-IN" dirty="0"/>
              <a:t>conveyance </a:t>
            </a:r>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447328"/>
          </a:xfrm>
        </p:spPr>
        <p:txBody>
          <a:bodyPr>
            <a:noAutofit/>
          </a:bodyPr>
          <a:lstStyle/>
          <a:p>
            <a:pPr algn="ctr"/>
            <a:r>
              <a:rPr lang="en-IN" sz="3600" u="sng" dirty="0"/>
              <a:t>State wise Examination Centre Summary </a:t>
            </a:r>
          </a:p>
        </p:txBody>
      </p:sp>
      <p:sp>
        <p:nvSpPr>
          <p:cNvPr id="3" name="Content Placeholder 2"/>
          <p:cNvSpPr>
            <a:spLocks noGrp="1"/>
          </p:cNvSpPr>
          <p:nvPr>
            <p:ph idx="1"/>
          </p:nvPr>
        </p:nvSpPr>
        <p:spPr>
          <a:xfrm>
            <a:off x="390364" y="6108576"/>
            <a:ext cx="8363272" cy="663352"/>
          </a:xfrm>
        </p:spPr>
        <p:txBody>
          <a:bodyPr>
            <a:normAutofit fontScale="62500" lnSpcReduction="20000"/>
          </a:bodyPr>
          <a:lstStyle/>
          <a:p>
            <a:pPr marL="0" indent="0">
              <a:buNone/>
            </a:pPr>
            <a:r>
              <a:rPr lang="en-IN" b="1" dirty="0">
                <a:solidFill>
                  <a:srgbClr val="C00000"/>
                </a:solidFill>
                <a:hlinkClick r:id="rId2">
                  <a:extLst>
                    <a:ext uri="{A12FA001-AC4F-418D-AE19-62706E023703}">
                      <ahyp:hlinkClr xmlns:ahyp="http://schemas.microsoft.com/office/drawing/2018/hyperlinkcolor" xmlns="" val="tx"/>
                    </a:ext>
                  </a:extLst>
                </a:hlinkClick>
              </a:rPr>
              <a:t>For Centre Details Visit : https://iibf.esdsconnect.com/CSCNonreg/member/?Mtype=Tk0=&amp;ExId=OTkx</a:t>
            </a:r>
            <a:r>
              <a:rPr lang="en-IN" b="1" dirty="0">
                <a:solidFill>
                  <a:srgbClr val="C00000"/>
                </a:solidFill>
              </a:rPr>
              <a:t> </a:t>
            </a:r>
          </a:p>
        </p:txBody>
      </p:sp>
      <p:graphicFrame>
        <p:nvGraphicFramePr>
          <p:cNvPr id="11" name="Table 10"/>
          <p:cNvGraphicFramePr>
            <a:graphicFrameLocks noGrp="1"/>
          </p:cNvGraphicFramePr>
          <p:nvPr/>
        </p:nvGraphicFramePr>
        <p:xfrm>
          <a:off x="857224" y="1142984"/>
          <a:ext cx="6572296" cy="4933689"/>
        </p:xfrm>
        <a:graphic>
          <a:graphicData uri="http://schemas.openxmlformats.org/drawingml/2006/table">
            <a:tbl>
              <a:tblPr firstRow="1" bandRow="1">
                <a:tableStyleId>{5C22544A-7EE6-4342-B048-85BDC9FD1C3A}</a:tableStyleId>
              </a:tblPr>
              <a:tblGrid>
                <a:gridCol w="1643074"/>
                <a:gridCol w="1643074"/>
                <a:gridCol w="1643074"/>
                <a:gridCol w="1643074"/>
              </a:tblGrid>
              <a:tr h="290217">
                <a:tc>
                  <a:txBody>
                    <a:bodyPr/>
                    <a:lstStyle/>
                    <a:p>
                      <a:pPr>
                        <a:lnSpc>
                          <a:spcPct val="115000"/>
                        </a:lnSpc>
                        <a:spcAft>
                          <a:spcPts val="0"/>
                        </a:spcAft>
                      </a:pPr>
                      <a:r>
                        <a:rPr lang="en-IN" sz="1100" dirty="0" smtClean="0">
                          <a:latin typeface="Calibri"/>
                          <a:ea typeface="Calibri"/>
                          <a:cs typeface="Times New Roman"/>
                        </a:rPr>
                        <a:t>State</a:t>
                      </a:r>
                      <a:endParaRPr lang="en-US" sz="1100" dirty="0">
                        <a:latin typeface="Calibri"/>
                        <a:ea typeface="Calibri"/>
                        <a:cs typeface="Times New Roman"/>
                      </a:endParaRPr>
                    </a:p>
                  </a:txBody>
                  <a:tcPr marL="68580" marR="68580" marT="0" marB="0"/>
                </a:tc>
                <a:tc>
                  <a:txBody>
                    <a:bodyPr/>
                    <a:lstStyle/>
                    <a:p>
                      <a:pPr>
                        <a:lnSpc>
                          <a:spcPct val="115000"/>
                        </a:lnSpc>
                        <a:spcAft>
                          <a:spcPts val="0"/>
                        </a:spcAft>
                      </a:pPr>
                      <a:r>
                        <a:rPr lang="en-IN" sz="1100" dirty="0" smtClean="0">
                          <a:latin typeface="Calibri"/>
                          <a:ea typeface="Calibri"/>
                          <a:cs typeface="Times New Roman"/>
                        </a:rPr>
                        <a:t>No. Of</a:t>
                      </a:r>
                      <a:r>
                        <a:rPr lang="en-IN" sz="1100" baseline="0" dirty="0" smtClean="0">
                          <a:latin typeface="Calibri"/>
                          <a:ea typeface="Calibri"/>
                          <a:cs typeface="Times New Roman"/>
                        </a:rPr>
                        <a:t>  exam centres </a:t>
                      </a:r>
                      <a:endParaRPr lang="en-US" sz="1100" dirty="0">
                        <a:latin typeface="Calibri"/>
                        <a:ea typeface="Calibri"/>
                        <a:cs typeface="Times New Roman"/>
                      </a:endParaRPr>
                    </a:p>
                  </a:txBody>
                  <a:tcPr marL="68580" marR="68580" marT="0" marB="0"/>
                </a:tc>
                <a:tc>
                  <a:txBody>
                    <a:bodyPr/>
                    <a:lstStyle/>
                    <a:p>
                      <a:pPr>
                        <a:lnSpc>
                          <a:spcPct val="115000"/>
                        </a:lnSpc>
                        <a:spcAft>
                          <a:spcPts val="0"/>
                        </a:spcAft>
                      </a:pPr>
                      <a:r>
                        <a:rPr lang="en-IN" sz="1100" dirty="0" smtClean="0">
                          <a:latin typeface="Calibri"/>
                          <a:ea typeface="Calibri"/>
                          <a:cs typeface="Times New Roman"/>
                        </a:rPr>
                        <a:t>State</a:t>
                      </a:r>
                      <a:endParaRPr lang="en-US" sz="1100" dirty="0">
                        <a:latin typeface="Calibri"/>
                        <a:ea typeface="Calibri"/>
                        <a:cs typeface="Times New Roman"/>
                      </a:endParaRPr>
                    </a:p>
                  </a:txBody>
                  <a:tcPr marL="68580" marR="68580" marT="0" marB="0"/>
                </a:tc>
                <a:tc>
                  <a:txBody>
                    <a:bodyPr/>
                    <a:lstStyle/>
                    <a:p>
                      <a:pPr>
                        <a:lnSpc>
                          <a:spcPct val="115000"/>
                        </a:lnSpc>
                        <a:spcAft>
                          <a:spcPts val="0"/>
                        </a:spcAft>
                      </a:pPr>
                      <a:r>
                        <a:rPr lang="en-IN" sz="1100" dirty="0" smtClean="0">
                          <a:latin typeface="Calibri"/>
                          <a:ea typeface="Calibri"/>
                          <a:cs typeface="Times New Roman"/>
                        </a:rPr>
                        <a:t>No. Exam centres </a:t>
                      </a:r>
                      <a:endParaRPr lang="en-US" sz="1100" dirty="0">
                        <a:latin typeface="Calibri"/>
                        <a:ea typeface="Calibri"/>
                        <a:cs typeface="Times New Roman"/>
                      </a:endParaRPr>
                    </a:p>
                  </a:txBody>
                  <a:tcPr marL="68580" marR="68580" marT="0" marB="0"/>
                </a:tc>
              </a:tr>
              <a:tr h="290217">
                <a:tc>
                  <a:txBody>
                    <a:bodyPr/>
                    <a:lstStyle/>
                    <a:p>
                      <a:pPr>
                        <a:lnSpc>
                          <a:spcPct val="115000"/>
                        </a:lnSpc>
                        <a:spcAft>
                          <a:spcPts val="0"/>
                        </a:spcAft>
                      </a:pPr>
                      <a:r>
                        <a:rPr lang="en-US" sz="1100" dirty="0">
                          <a:latin typeface="Calibri"/>
                          <a:ea typeface="Calibri"/>
                          <a:cs typeface="Times New Roman"/>
                        </a:rPr>
                        <a:t>Andhra Pradesh</a:t>
                      </a:r>
                    </a:p>
                  </a:txBody>
                  <a:tcPr marL="68580" marR="68580" marT="0" marB="0"/>
                </a:tc>
                <a:tc>
                  <a:txBody>
                    <a:bodyPr/>
                    <a:lstStyle/>
                    <a:p>
                      <a:pPr>
                        <a:lnSpc>
                          <a:spcPct val="115000"/>
                        </a:lnSpc>
                        <a:spcAft>
                          <a:spcPts val="0"/>
                        </a:spcAft>
                      </a:pPr>
                      <a:r>
                        <a:rPr lang="en-US" sz="1100">
                          <a:latin typeface="Calibri"/>
                          <a:ea typeface="Calibri"/>
                          <a:cs typeface="Times New Roman"/>
                        </a:rPr>
                        <a:t>282</a:t>
                      </a:r>
                    </a:p>
                  </a:txBody>
                  <a:tcPr marL="68580" marR="68580" marT="0" marB="0"/>
                </a:tc>
                <a:tc>
                  <a:txBody>
                    <a:bodyPr/>
                    <a:lstStyle/>
                    <a:p>
                      <a:pPr>
                        <a:lnSpc>
                          <a:spcPct val="115000"/>
                        </a:lnSpc>
                        <a:spcAft>
                          <a:spcPts val="0"/>
                        </a:spcAft>
                      </a:pPr>
                      <a:r>
                        <a:rPr lang="en-US" sz="1100" dirty="0">
                          <a:latin typeface="Calibri"/>
                          <a:ea typeface="Calibri"/>
                          <a:cs typeface="Times New Roman"/>
                        </a:rPr>
                        <a:t>Madhya Pradesh</a:t>
                      </a:r>
                    </a:p>
                  </a:txBody>
                  <a:tcPr marL="68580" marR="68580" marT="0" marB="0"/>
                </a:tc>
                <a:tc>
                  <a:txBody>
                    <a:bodyPr/>
                    <a:lstStyle/>
                    <a:p>
                      <a:pPr>
                        <a:lnSpc>
                          <a:spcPct val="115000"/>
                        </a:lnSpc>
                        <a:spcAft>
                          <a:spcPts val="0"/>
                        </a:spcAft>
                      </a:pPr>
                      <a:r>
                        <a:rPr lang="en-US" sz="1100">
                          <a:latin typeface="Calibri"/>
                          <a:ea typeface="Calibri"/>
                          <a:cs typeface="Times New Roman"/>
                        </a:rPr>
                        <a:t>290</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Arunachal Pradesh</a:t>
                      </a:r>
                    </a:p>
                  </a:txBody>
                  <a:tcPr marL="68580" marR="68580" marT="0" marB="0"/>
                </a:tc>
                <a:tc>
                  <a:txBody>
                    <a:bodyPr/>
                    <a:lstStyle/>
                    <a:p>
                      <a:pPr>
                        <a:lnSpc>
                          <a:spcPct val="115000"/>
                        </a:lnSpc>
                        <a:spcAft>
                          <a:spcPts val="0"/>
                        </a:spcAft>
                      </a:pPr>
                      <a:r>
                        <a:rPr lang="en-US" sz="1100">
                          <a:latin typeface="Calibri"/>
                          <a:ea typeface="Calibri"/>
                          <a:cs typeface="Times New Roman"/>
                        </a:rPr>
                        <a:t>9</a:t>
                      </a:r>
                    </a:p>
                  </a:txBody>
                  <a:tcPr marL="68580" marR="68580" marT="0" marB="0"/>
                </a:tc>
                <a:tc>
                  <a:txBody>
                    <a:bodyPr/>
                    <a:lstStyle/>
                    <a:p>
                      <a:pPr>
                        <a:lnSpc>
                          <a:spcPct val="115000"/>
                        </a:lnSpc>
                        <a:spcAft>
                          <a:spcPts val="0"/>
                        </a:spcAft>
                      </a:pPr>
                      <a:r>
                        <a:rPr lang="en-US" sz="1100" dirty="0">
                          <a:latin typeface="Calibri"/>
                          <a:ea typeface="Calibri"/>
                          <a:cs typeface="Times New Roman"/>
                        </a:rPr>
                        <a:t>Manipur</a:t>
                      </a:r>
                    </a:p>
                  </a:txBody>
                  <a:tcPr marL="68580" marR="68580" marT="0" marB="0"/>
                </a:tc>
                <a:tc>
                  <a:txBody>
                    <a:bodyPr/>
                    <a:lstStyle/>
                    <a:p>
                      <a:pPr>
                        <a:lnSpc>
                          <a:spcPct val="115000"/>
                        </a:lnSpc>
                        <a:spcAft>
                          <a:spcPts val="0"/>
                        </a:spcAft>
                      </a:pPr>
                      <a:r>
                        <a:rPr lang="en-US" sz="1100" dirty="0">
                          <a:latin typeface="Calibri"/>
                          <a:ea typeface="Calibri"/>
                          <a:cs typeface="Times New Roman"/>
                        </a:rPr>
                        <a:t>11</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Assam</a:t>
                      </a:r>
                    </a:p>
                  </a:txBody>
                  <a:tcPr marL="68580" marR="68580" marT="0" marB="0"/>
                </a:tc>
                <a:tc>
                  <a:txBody>
                    <a:bodyPr/>
                    <a:lstStyle/>
                    <a:p>
                      <a:pPr>
                        <a:lnSpc>
                          <a:spcPct val="115000"/>
                        </a:lnSpc>
                        <a:spcAft>
                          <a:spcPts val="0"/>
                        </a:spcAft>
                      </a:pPr>
                      <a:r>
                        <a:rPr lang="en-US" sz="1100">
                          <a:latin typeface="Calibri"/>
                          <a:ea typeface="Calibri"/>
                          <a:cs typeface="Times New Roman"/>
                        </a:rPr>
                        <a:t>10</a:t>
                      </a:r>
                    </a:p>
                  </a:txBody>
                  <a:tcPr marL="68580" marR="68580" marT="0" marB="0"/>
                </a:tc>
                <a:tc>
                  <a:txBody>
                    <a:bodyPr/>
                    <a:lstStyle/>
                    <a:p>
                      <a:pPr>
                        <a:lnSpc>
                          <a:spcPct val="115000"/>
                        </a:lnSpc>
                        <a:spcAft>
                          <a:spcPts val="0"/>
                        </a:spcAft>
                      </a:pPr>
                      <a:r>
                        <a:rPr lang="en-US" sz="1100" dirty="0">
                          <a:latin typeface="Calibri"/>
                          <a:ea typeface="Calibri"/>
                          <a:cs typeface="Times New Roman"/>
                        </a:rPr>
                        <a:t>Meghalaya</a:t>
                      </a:r>
                    </a:p>
                  </a:txBody>
                  <a:tcPr marL="68580" marR="68580" marT="0" marB="0"/>
                </a:tc>
                <a:tc>
                  <a:txBody>
                    <a:bodyPr/>
                    <a:lstStyle/>
                    <a:p>
                      <a:pPr>
                        <a:lnSpc>
                          <a:spcPct val="115000"/>
                        </a:lnSpc>
                        <a:spcAft>
                          <a:spcPts val="0"/>
                        </a:spcAft>
                      </a:pPr>
                      <a:r>
                        <a:rPr lang="en-US" sz="1100">
                          <a:latin typeface="Calibri"/>
                          <a:ea typeface="Calibri"/>
                          <a:cs typeface="Times New Roman"/>
                        </a:rPr>
                        <a:t>7</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Bihar</a:t>
                      </a:r>
                    </a:p>
                  </a:txBody>
                  <a:tcPr marL="68580" marR="68580" marT="0" marB="0"/>
                </a:tc>
                <a:tc>
                  <a:txBody>
                    <a:bodyPr/>
                    <a:lstStyle/>
                    <a:p>
                      <a:pPr>
                        <a:lnSpc>
                          <a:spcPct val="115000"/>
                        </a:lnSpc>
                        <a:spcAft>
                          <a:spcPts val="0"/>
                        </a:spcAft>
                      </a:pPr>
                      <a:r>
                        <a:rPr lang="en-US" sz="1100">
                          <a:latin typeface="Calibri"/>
                          <a:ea typeface="Calibri"/>
                          <a:cs typeface="Times New Roman"/>
                        </a:rPr>
                        <a:t>528</a:t>
                      </a:r>
                    </a:p>
                  </a:txBody>
                  <a:tcPr marL="68580" marR="68580" marT="0" marB="0"/>
                </a:tc>
                <a:tc>
                  <a:txBody>
                    <a:bodyPr/>
                    <a:lstStyle/>
                    <a:p>
                      <a:pPr>
                        <a:lnSpc>
                          <a:spcPct val="115000"/>
                        </a:lnSpc>
                        <a:spcAft>
                          <a:spcPts val="0"/>
                        </a:spcAft>
                      </a:pPr>
                      <a:r>
                        <a:rPr lang="en-US" sz="1100" dirty="0">
                          <a:latin typeface="Calibri"/>
                          <a:ea typeface="Calibri"/>
                          <a:cs typeface="Times New Roman"/>
                        </a:rPr>
                        <a:t>Mizoram</a:t>
                      </a:r>
                    </a:p>
                  </a:txBody>
                  <a:tcPr marL="68580" marR="68580" marT="0" marB="0"/>
                </a:tc>
                <a:tc>
                  <a:txBody>
                    <a:bodyPr/>
                    <a:lstStyle/>
                    <a:p>
                      <a:pPr>
                        <a:lnSpc>
                          <a:spcPct val="115000"/>
                        </a:lnSpc>
                        <a:spcAft>
                          <a:spcPts val="0"/>
                        </a:spcAft>
                      </a:pPr>
                      <a:r>
                        <a:rPr lang="en-US" sz="1100">
                          <a:latin typeface="Calibri"/>
                          <a:ea typeface="Calibri"/>
                          <a:cs typeface="Times New Roman"/>
                        </a:rPr>
                        <a:t>37</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Chhattisgarh</a:t>
                      </a:r>
                    </a:p>
                  </a:txBody>
                  <a:tcPr marL="68580" marR="68580" marT="0" marB="0"/>
                </a:tc>
                <a:tc>
                  <a:txBody>
                    <a:bodyPr/>
                    <a:lstStyle/>
                    <a:p>
                      <a:pPr>
                        <a:lnSpc>
                          <a:spcPct val="115000"/>
                        </a:lnSpc>
                        <a:spcAft>
                          <a:spcPts val="0"/>
                        </a:spcAft>
                      </a:pPr>
                      <a:r>
                        <a:rPr lang="en-US" sz="1100">
                          <a:latin typeface="Calibri"/>
                          <a:ea typeface="Calibri"/>
                          <a:cs typeface="Times New Roman"/>
                        </a:rPr>
                        <a:t>210</a:t>
                      </a:r>
                    </a:p>
                  </a:txBody>
                  <a:tcPr marL="68580" marR="68580" marT="0" marB="0"/>
                </a:tc>
                <a:tc>
                  <a:txBody>
                    <a:bodyPr/>
                    <a:lstStyle/>
                    <a:p>
                      <a:pPr>
                        <a:lnSpc>
                          <a:spcPct val="115000"/>
                        </a:lnSpc>
                        <a:spcAft>
                          <a:spcPts val="0"/>
                        </a:spcAft>
                      </a:pPr>
                      <a:r>
                        <a:rPr lang="en-US" sz="1100">
                          <a:latin typeface="Calibri"/>
                          <a:ea typeface="Calibri"/>
                          <a:cs typeface="Times New Roman"/>
                        </a:rPr>
                        <a:t>Nagaland</a:t>
                      </a:r>
                    </a:p>
                  </a:txBody>
                  <a:tcPr marL="68580" marR="68580" marT="0" marB="0"/>
                </a:tc>
                <a:tc>
                  <a:txBody>
                    <a:bodyPr/>
                    <a:lstStyle/>
                    <a:p>
                      <a:pPr>
                        <a:lnSpc>
                          <a:spcPct val="115000"/>
                        </a:lnSpc>
                        <a:spcAft>
                          <a:spcPts val="0"/>
                        </a:spcAft>
                      </a:pPr>
                      <a:r>
                        <a:rPr lang="en-US" sz="1100">
                          <a:latin typeface="Calibri"/>
                          <a:ea typeface="Calibri"/>
                          <a:cs typeface="Times New Roman"/>
                        </a:rPr>
                        <a:t>13</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Daman &amp; Diu</a:t>
                      </a:r>
                    </a:p>
                  </a:txBody>
                  <a:tcPr marL="68580" marR="68580" marT="0" marB="0"/>
                </a:tc>
                <a:tc>
                  <a:txBody>
                    <a:bodyPr/>
                    <a:lstStyle/>
                    <a:p>
                      <a:pPr>
                        <a:lnSpc>
                          <a:spcPct val="115000"/>
                        </a:lnSpc>
                        <a:spcAft>
                          <a:spcPts val="0"/>
                        </a:spcAft>
                      </a:pPr>
                      <a:r>
                        <a:rPr lang="en-US" sz="1100">
                          <a:latin typeface="Calibri"/>
                          <a:ea typeface="Calibri"/>
                          <a:cs typeface="Times New Roman"/>
                        </a:rPr>
                        <a:t>1</a:t>
                      </a:r>
                    </a:p>
                  </a:txBody>
                  <a:tcPr marL="68580" marR="68580" marT="0" marB="0"/>
                </a:tc>
                <a:tc>
                  <a:txBody>
                    <a:bodyPr/>
                    <a:lstStyle/>
                    <a:p>
                      <a:pPr>
                        <a:lnSpc>
                          <a:spcPct val="115000"/>
                        </a:lnSpc>
                        <a:spcAft>
                          <a:spcPts val="0"/>
                        </a:spcAft>
                      </a:pPr>
                      <a:r>
                        <a:rPr lang="en-US" sz="1100" dirty="0">
                          <a:latin typeface="Calibri"/>
                          <a:ea typeface="Calibri"/>
                          <a:cs typeface="Times New Roman"/>
                        </a:rPr>
                        <a:t>Orissa</a:t>
                      </a:r>
                    </a:p>
                  </a:txBody>
                  <a:tcPr marL="68580" marR="68580" marT="0" marB="0"/>
                </a:tc>
                <a:tc>
                  <a:txBody>
                    <a:bodyPr/>
                    <a:lstStyle/>
                    <a:p>
                      <a:pPr>
                        <a:lnSpc>
                          <a:spcPct val="115000"/>
                        </a:lnSpc>
                        <a:spcAft>
                          <a:spcPts val="0"/>
                        </a:spcAft>
                      </a:pPr>
                      <a:r>
                        <a:rPr lang="en-US" sz="1100">
                          <a:latin typeface="Calibri"/>
                          <a:ea typeface="Calibri"/>
                          <a:cs typeface="Times New Roman"/>
                        </a:rPr>
                        <a:t>644</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Delhi</a:t>
                      </a:r>
                    </a:p>
                  </a:txBody>
                  <a:tcPr marL="68580" marR="68580" marT="0" marB="0"/>
                </a:tc>
                <a:tc>
                  <a:txBody>
                    <a:bodyPr/>
                    <a:lstStyle/>
                    <a:p>
                      <a:pPr>
                        <a:lnSpc>
                          <a:spcPct val="115000"/>
                        </a:lnSpc>
                        <a:spcAft>
                          <a:spcPts val="0"/>
                        </a:spcAft>
                      </a:pPr>
                      <a:r>
                        <a:rPr lang="en-US" sz="1100">
                          <a:latin typeface="Calibri"/>
                          <a:ea typeface="Calibri"/>
                          <a:cs typeface="Times New Roman"/>
                        </a:rPr>
                        <a:t>1</a:t>
                      </a:r>
                    </a:p>
                  </a:txBody>
                  <a:tcPr marL="68580" marR="68580" marT="0" marB="0"/>
                </a:tc>
                <a:tc>
                  <a:txBody>
                    <a:bodyPr/>
                    <a:lstStyle/>
                    <a:p>
                      <a:pPr>
                        <a:lnSpc>
                          <a:spcPct val="115000"/>
                        </a:lnSpc>
                        <a:spcAft>
                          <a:spcPts val="0"/>
                        </a:spcAft>
                      </a:pPr>
                      <a:r>
                        <a:rPr lang="en-US" sz="1100" dirty="0" smtClean="0">
                          <a:latin typeface="Calibri"/>
                          <a:ea typeface="Calibri"/>
                          <a:cs typeface="Times New Roman"/>
                        </a:rPr>
                        <a:t>Pondicherry</a:t>
                      </a:r>
                      <a:endParaRPr lang="en-US" sz="1100" dirty="0">
                        <a:latin typeface="Calibri"/>
                        <a:ea typeface="Calibri"/>
                        <a:cs typeface="Times New Roman"/>
                      </a:endParaRPr>
                    </a:p>
                  </a:txBody>
                  <a:tcPr marL="68580" marR="68580" marT="0" marB="0"/>
                </a:tc>
                <a:tc>
                  <a:txBody>
                    <a:bodyPr/>
                    <a:lstStyle/>
                    <a:p>
                      <a:pPr>
                        <a:lnSpc>
                          <a:spcPct val="115000"/>
                        </a:lnSpc>
                        <a:spcAft>
                          <a:spcPts val="0"/>
                        </a:spcAft>
                      </a:pPr>
                      <a:r>
                        <a:rPr lang="en-US" sz="1100">
                          <a:latin typeface="Calibri"/>
                          <a:ea typeface="Calibri"/>
                          <a:cs typeface="Times New Roman"/>
                        </a:rPr>
                        <a:t>3</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Goa</a:t>
                      </a:r>
                    </a:p>
                  </a:txBody>
                  <a:tcPr marL="68580" marR="68580" marT="0" marB="0"/>
                </a:tc>
                <a:tc>
                  <a:txBody>
                    <a:bodyPr/>
                    <a:lstStyle/>
                    <a:p>
                      <a:pPr>
                        <a:lnSpc>
                          <a:spcPct val="115000"/>
                        </a:lnSpc>
                        <a:spcAft>
                          <a:spcPts val="0"/>
                        </a:spcAft>
                      </a:pPr>
                      <a:r>
                        <a:rPr lang="en-US" sz="1100">
                          <a:latin typeface="Calibri"/>
                          <a:ea typeface="Calibri"/>
                          <a:cs typeface="Times New Roman"/>
                        </a:rPr>
                        <a:t>3</a:t>
                      </a:r>
                    </a:p>
                  </a:txBody>
                  <a:tcPr marL="68580" marR="68580" marT="0" marB="0"/>
                </a:tc>
                <a:tc>
                  <a:txBody>
                    <a:bodyPr/>
                    <a:lstStyle/>
                    <a:p>
                      <a:pPr>
                        <a:lnSpc>
                          <a:spcPct val="115000"/>
                        </a:lnSpc>
                        <a:spcAft>
                          <a:spcPts val="0"/>
                        </a:spcAft>
                      </a:pPr>
                      <a:r>
                        <a:rPr lang="en-US" sz="1100" dirty="0">
                          <a:latin typeface="Calibri"/>
                          <a:ea typeface="Calibri"/>
                          <a:cs typeface="Times New Roman"/>
                        </a:rPr>
                        <a:t>Punjab</a:t>
                      </a:r>
                    </a:p>
                  </a:txBody>
                  <a:tcPr marL="68580" marR="68580" marT="0" marB="0"/>
                </a:tc>
                <a:tc>
                  <a:txBody>
                    <a:bodyPr/>
                    <a:lstStyle/>
                    <a:p>
                      <a:pPr>
                        <a:lnSpc>
                          <a:spcPct val="115000"/>
                        </a:lnSpc>
                        <a:spcAft>
                          <a:spcPts val="0"/>
                        </a:spcAft>
                      </a:pPr>
                      <a:r>
                        <a:rPr lang="en-US" sz="1100" dirty="0">
                          <a:latin typeface="Calibri"/>
                          <a:ea typeface="Calibri"/>
                          <a:cs typeface="Times New Roman"/>
                        </a:rPr>
                        <a:t>73</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Gujarat</a:t>
                      </a:r>
                    </a:p>
                  </a:txBody>
                  <a:tcPr marL="68580" marR="68580" marT="0" marB="0"/>
                </a:tc>
                <a:tc>
                  <a:txBody>
                    <a:bodyPr/>
                    <a:lstStyle/>
                    <a:p>
                      <a:pPr>
                        <a:lnSpc>
                          <a:spcPct val="115000"/>
                        </a:lnSpc>
                        <a:spcAft>
                          <a:spcPts val="0"/>
                        </a:spcAft>
                      </a:pPr>
                      <a:r>
                        <a:rPr lang="en-US" sz="1100">
                          <a:latin typeface="Calibri"/>
                          <a:ea typeface="Calibri"/>
                          <a:cs typeface="Times New Roman"/>
                        </a:rPr>
                        <a:t>299</a:t>
                      </a:r>
                    </a:p>
                  </a:txBody>
                  <a:tcPr marL="68580" marR="68580" marT="0" marB="0"/>
                </a:tc>
                <a:tc>
                  <a:txBody>
                    <a:bodyPr/>
                    <a:lstStyle/>
                    <a:p>
                      <a:pPr>
                        <a:lnSpc>
                          <a:spcPct val="115000"/>
                        </a:lnSpc>
                        <a:spcAft>
                          <a:spcPts val="0"/>
                        </a:spcAft>
                      </a:pPr>
                      <a:r>
                        <a:rPr lang="en-US" sz="1100">
                          <a:latin typeface="Calibri"/>
                          <a:ea typeface="Calibri"/>
                          <a:cs typeface="Times New Roman"/>
                        </a:rPr>
                        <a:t>Rajasthan</a:t>
                      </a:r>
                    </a:p>
                  </a:txBody>
                  <a:tcPr marL="68580" marR="68580" marT="0" marB="0"/>
                </a:tc>
                <a:tc>
                  <a:txBody>
                    <a:bodyPr/>
                    <a:lstStyle/>
                    <a:p>
                      <a:pPr>
                        <a:lnSpc>
                          <a:spcPct val="115000"/>
                        </a:lnSpc>
                        <a:spcAft>
                          <a:spcPts val="0"/>
                        </a:spcAft>
                      </a:pPr>
                      <a:r>
                        <a:rPr lang="en-US" sz="1100" dirty="0">
                          <a:latin typeface="Calibri"/>
                          <a:ea typeface="Calibri"/>
                          <a:cs typeface="Times New Roman"/>
                        </a:rPr>
                        <a:t>265</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Haryana</a:t>
                      </a:r>
                    </a:p>
                  </a:txBody>
                  <a:tcPr marL="68580" marR="68580" marT="0" marB="0"/>
                </a:tc>
                <a:tc>
                  <a:txBody>
                    <a:bodyPr/>
                    <a:lstStyle/>
                    <a:p>
                      <a:pPr>
                        <a:lnSpc>
                          <a:spcPct val="115000"/>
                        </a:lnSpc>
                        <a:spcAft>
                          <a:spcPts val="0"/>
                        </a:spcAft>
                      </a:pPr>
                      <a:r>
                        <a:rPr lang="en-US" sz="1100">
                          <a:latin typeface="Calibri"/>
                          <a:ea typeface="Calibri"/>
                          <a:cs typeface="Times New Roman"/>
                        </a:rPr>
                        <a:t>175</a:t>
                      </a:r>
                    </a:p>
                  </a:txBody>
                  <a:tcPr marL="68580" marR="68580" marT="0" marB="0"/>
                </a:tc>
                <a:tc>
                  <a:txBody>
                    <a:bodyPr/>
                    <a:lstStyle/>
                    <a:p>
                      <a:pPr>
                        <a:lnSpc>
                          <a:spcPct val="115000"/>
                        </a:lnSpc>
                        <a:spcAft>
                          <a:spcPts val="0"/>
                        </a:spcAft>
                      </a:pPr>
                      <a:r>
                        <a:rPr lang="en-US" sz="1100">
                          <a:latin typeface="Calibri"/>
                          <a:ea typeface="Calibri"/>
                          <a:cs typeface="Times New Roman"/>
                        </a:rPr>
                        <a:t>Tamil Nadu</a:t>
                      </a:r>
                    </a:p>
                  </a:txBody>
                  <a:tcPr marL="68580" marR="68580" marT="0" marB="0"/>
                </a:tc>
                <a:tc>
                  <a:txBody>
                    <a:bodyPr/>
                    <a:lstStyle/>
                    <a:p>
                      <a:pPr>
                        <a:lnSpc>
                          <a:spcPct val="115000"/>
                        </a:lnSpc>
                        <a:spcAft>
                          <a:spcPts val="0"/>
                        </a:spcAft>
                      </a:pPr>
                      <a:r>
                        <a:rPr lang="en-US" sz="1100" dirty="0">
                          <a:latin typeface="Calibri"/>
                          <a:ea typeface="Calibri"/>
                          <a:cs typeface="Times New Roman"/>
                        </a:rPr>
                        <a:t>160</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Himachal Pradesh</a:t>
                      </a:r>
                    </a:p>
                  </a:txBody>
                  <a:tcPr marL="68580" marR="68580" marT="0" marB="0"/>
                </a:tc>
                <a:tc>
                  <a:txBody>
                    <a:bodyPr/>
                    <a:lstStyle/>
                    <a:p>
                      <a:pPr>
                        <a:lnSpc>
                          <a:spcPct val="115000"/>
                        </a:lnSpc>
                        <a:spcAft>
                          <a:spcPts val="0"/>
                        </a:spcAft>
                      </a:pPr>
                      <a:r>
                        <a:rPr lang="en-US" sz="1100">
                          <a:latin typeface="Calibri"/>
                          <a:ea typeface="Calibri"/>
                          <a:cs typeface="Times New Roman"/>
                        </a:rPr>
                        <a:t>107</a:t>
                      </a:r>
                    </a:p>
                  </a:txBody>
                  <a:tcPr marL="68580" marR="68580" marT="0" marB="0"/>
                </a:tc>
                <a:tc>
                  <a:txBody>
                    <a:bodyPr/>
                    <a:lstStyle/>
                    <a:p>
                      <a:pPr>
                        <a:lnSpc>
                          <a:spcPct val="115000"/>
                        </a:lnSpc>
                        <a:spcAft>
                          <a:spcPts val="0"/>
                        </a:spcAft>
                      </a:pPr>
                      <a:r>
                        <a:rPr lang="en-US" sz="1100">
                          <a:latin typeface="Calibri"/>
                          <a:ea typeface="Calibri"/>
                          <a:cs typeface="Times New Roman"/>
                        </a:rPr>
                        <a:t>Telangana</a:t>
                      </a:r>
                    </a:p>
                  </a:txBody>
                  <a:tcPr marL="68580" marR="68580" marT="0" marB="0"/>
                </a:tc>
                <a:tc>
                  <a:txBody>
                    <a:bodyPr/>
                    <a:lstStyle/>
                    <a:p>
                      <a:pPr>
                        <a:lnSpc>
                          <a:spcPct val="115000"/>
                        </a:lnSpc>
                        <a:spcAft>
                          <a:spcPts val="0"/>
                        </a:spcAft>
                      </a:pPr>
                      <a:r>
                        <a:rPr lang="en-US" sz="1100" dirty="0">
                          <a:latin typeface="Calibri"/>
                          <a:ea typeface="Calibri"/>
                          <a:cs typeface="Times New Roman"/>
                        </a:rPr>
                        <a:t>231</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Jammu &amp; Kashmir</a:t>
                      </a:r>
                    </a:p>
                  </a:txBody>
                  <a:tcPr marL="68580" marR="68580" marT="0" marB="0"/>
                </a:tc>
                <a:tc>
                  <a:txBody>
                    <a:bodyPr/>
                    <a:lstStyle/>
                    <a:p>
                      <a:pPr>
                        <a:lnSpc>
                          <a:spcPct val="115000"/>
                        </a:lnSpc>
                        <a:spcAft>
                          <a:spcPts val="0"/>
                        </a:spcAft>
                      </a:pPr>
                      <a:r>
                        <a:rPr lang="en-US" sz="1100">
                          <a:latin typeface="Calibri"/>
                          <a:ea typeface="Calibri"/>
                          <a:cs typeface="Times New Roman"/>
                        </a:rPr>
                        <a:t>82</a:t>
                      </a:r>
                    </a:p>
                  </a:txBody>
                  <a:tcPr marL="68580" marR="68580" marT="0" marB="0"/>
                </a:tc>
                <a:tc>
                  <a:txBody>
                    <a:bodyPr/>
                    <a:lstStyle/>
                    <a:p>
                      <a:pPr>
                        <a:lnSpc>
                          <a:spcPct val="115000"/>
                        </a:lnSpc>
                        <a:spcAft>
                          <a:spcPts val="0"/>
                        </a:spcAft>
                      </a:pPr>
                      <a:r>
                        <a:rPr lang="en-US" sz="1100">
                          <a:latin typeface="Calibri"/>
                          <a:ea typeface="Calibri"/>
                          <a:cs typeface="Times New Roman"/>
                        </a:rPr>
                        <a:t>Tripura</a:t>
                      </a:r>
                    </a:p>
                  </a:txBody>
                  <a:tcPr marL="68580" marR="68580" marT="0" marB="0"/>
                </a:tc>
                <a:tc>
                  <a:txBody>
                    <a:bodyPr/>
                    <a:lstStyle/>
                    <a:p>
                      <a:pPr>
                        <a:lnSpc>
                          <a:spcPct val="115000"/>
                        </a:lnSpc>
                        <a:spcAft>
                          <a:spcPts val="0"/>
                        </a:spcAft>
                      </a:pPr>
                      <a:r>
                        <a:rPr lang="en-US" sz="1100" dirty="0">
                          <a:latin typeface="Calibri"/>
                          <a:ea typeface="Calibri"/>
                          <a:cs typeface="Times New Roman"/>
                        </a:rPr>
                        <a:t>34</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Jharkhand</a:t>
                      </a:r>
                    </a:p>
                  </a:txBody>
                  <a:tcPr marL="68580" marR="68580" marT="0" marB="0"/>
                </a:tc>
                <a:tc>
                  <a:txBody>
                    <a:bodyPr/>
                    <a:lstStyle/>
                    <a:p>
                      <a:pPr>
                        <a:lnSpc>
                          <a:spcPct val="115000"/>
                        </a:lnSpc>
                        <a:spcAft>
                          <a:spcPts val="0"/>
                        </a:spcAft>
                      </a:pPr>
                      <a:r>
                        <a:rPr lang="en-US" sz="1100">
                          <a:latin typeface="Calibri"/>
                          <a:ea typeface="Calibri"/>
                          <a:cs typeface="Times New Roman"/>
                        </a:rPr>
                        <a:t>246</a:t>
                      </a:r>
                    </a:p>
                  </a:txBody>
                  <a:tcPr marL="68580" marR="68580" marT="0" marB="0"/>
                </a:tc>
                <a:tc>
                  <a:txBody>
                    <a:bodyPr/>
                    <a:lstStyle/>
                    <a:p>
                      <a:pPr>
                        <a:lnSpc>
                          <a:spcPct val="115000"/>
                        </a:lnSpc>
                        <a:spcAft>
                          <a:spcPts val="0"/>
                        </a:spcAft>
                      </a:pPr>
                      <a:r>
                        <a:rPr lang="en-US" sz="1100">
                          <a:latin typeface="Calibri"/>
                          <a:ea typeface="Calibri"/>
                          <a:cs typeface="Times New Roman"/>
                        </a:rPr>
                        <a:t>Uttar Pradesh</a:t>
                      </a:r>
                    </a:p>
                  </a:txBody>
                  <a:tcPr marL="68580" marR="68580" marT="0" marB="0"/>
                </a:tc>
                <a:tc>
                  <a:txBody>
                    <a:bodyPr/>
                    <a:lstStyle/>
                    <a:p>
                      <a:pPr>
                        <a:lnSpc>
                          <a:spcPct val="115000"/>
                        </a:lnSpc>
                        <a:spcAft>
                          <a:spcPts val="0"/>
                        </a:spcAft>
                      </a:pPr>
                      <a:r>
                        <a:rPr lang="en-US" sz="1100" dirty="0">
                          <a:latin typeface="Calibri"/>
                          <a:ea typeface="Calibri"/>
                          <a:cs typeface="Times New Roman"/>
                        </a:rPr>
                        <a:t>424</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Karnataka</a:t>
                      </a:r>
                    </a:p>
                  </a:txBody>
                  <a:tcPr marL="68580" marR="68580" marT="0" marB="0"/>
                </a:tc>
                <a:tc>
                  <a:txBody>
                    <a:bodyPr/>
                    <a:lstStyle/>
                    <a:p>
                      <a:pPr>
                        <a:lnSpc>
                          <a:spcPct val="115000"/>
                        </a:lnSpc>
                        <a:spcAft>
                          <a:spcPts val="0"/>
                        </a:spcAft>
                      </a:pPr>
                      <a:r>
                        <a:rPr lang="en-US" sz="1100">
                          <a:latin typeface="Calibri"/>
                          <a:ea typeface="Calibri"/>
                          <a:cs typeface="Times New Roman"/>
                        </a:rPr>
                        <a:t>151</a:t>
                      </a:r>
                    </a:p>
                  </a:txBody>
                  <a:tcPr marL="68580" marR="68580" marT="0" marB="0"/>
                </a:tc>
                <a:tc>
                  <a:txBody>
                    <a:bodyPr/>
                    <a:lstStyle/>
                    <a:p>
                      <a:pPr>
                        <a:lnSpc>
                          <a:spcPct val="115000"/>
                        </a:lnSpc>
                        <a:spcAft>
                          <a:spcPts val="0"/>
                        </a:spcAft>
                      </a:pPr>
                      <a:r>
                        <a:rPr lang="en-US" sz="1100">
                          <a:latin typeface="Calibri"/>
                          <a:ea typeface="Calibri"/>
                          <a:cs typeface="Times New Roman"/>
                        </a:rPr>
                        <a:t>Uttarakhand</a:t>
                      </a:r>
                    </a:p>
                  </a:txBody>
                  <a:tcPr marL="68580" marR="68580" marT="0" marB="0"/>
                </a:tc>
                <a:tc>
                  <a:txBody>
                    <a:bodyPr/>
                    <a:lstStyle/>
                    <a:p>
                      <a:pPr>
                        <a:lnSpc>
                          <a:spcPct val="115000"/>
                        </a:lnSpc>
                        <a:spcAft>
                          <a:spcPts val="0"/>
                        </a:spcAft>
                      </a:pPr>
                      <a:r>
                        <a:rPr lang="en-US" sz="1100" dirty="0">
                          <a:latin typeface="Calibri"/>
                          <a:ea typeface="Calibri"/>
                          <a:cs typeface="Times New Roman"/>
                        </a:rPr>
                        <a:t>28</a:t>
                      </a:r>
                    </a:p>
                  </a:txBody>
                  <a:tcPr marL="68580" marR="68580" marT="0" marB="0"/>
                </a:tc>
              </a:tr>
              <a:tr h="290217">
                <a:tc>
                  <a:txBody>
                    <a:bodyPr/>
                    <a:lstStyle/>
                    <a:p>
                      <a:pPr>
                        <a:lnSpc>
                          <a:spcPct val="115000"/>
                        </a:lnSpc>
                        <a:spcAft>
                          <a:spcPts val="0"/>
                        </a:spcAft>
                      </a:pPr>
                      <a:r>
                        <a:rPr lang="en-US" sz="1100">
                          <a:latin typeface="Calibri"/>
                          <a:ea typeface="Calibri"/>
                          <a:cs typeface="Times New Roman"/>
                        </a:rPr>
                        <a:t>Kerala</a:t>
                      </a:r>
                    </a:p>
                  </a:txBody>
                  <a:tcPr marL="68580" marR="68580" marT="0" marB="0"/>
                </a:tc>
                <a:tc>
                  <a:txBody>
                    <a:bodyPr/>
                    <a:lstStyle/>
                    <a:p>
                      <a:pPr>
                        <a:lnSpc>
                          <a:spcPct val="115000"/>
                        </a:lnSpc>
                        <a:spcAft>
                          <a:spcPts val="0"/>
                        </a:spcAft>
                      </a:pPr>
                      <a:r>
                        <a:rPr lang="en-US" sz="1100" dirty="0">
                          <a:latin typeface="Calibri"/>
                          <a:ea typeface="Calibri"/>
                          <a:cs typeface="Times New Roman"/>
                        </a:rPr>
                        <a:t>65</a:t>
                      </a:r>
                    </a:p>
                  </a:txBody>
                  <a:tcPr marL="68580" marR="68580" marT="0" marB="0"/>
                </a:tc>
                <a:tc>
                  <a:txBody>
                    <a:bodyPr/>
                    <a:lstStyle/>
                    <a:p>
                      <a:pPr>
                        <a:lnSpc>
                          <a:spcPct val="115000"/>
                        </a:lnSpc>
                        <a:spcAft>
                          <a:spcPts val="0"/>
                        </a:spcAft>
                      </a:pPr>
                      <a:r>
                        <a:rPr lang="en-US" sz="1100">
                          <a:latin typeface="Calibri"/>
                          <a:ea typeface="Calibri"/>
                          <a:cs typeface="Times New Roman"/>
                        </a:rPr>
                        <a:t>West Bengal</a:t>
                      </a:r>
                    </a:p>
                  </a:txBody>
                  <a:tcPr marL="68580" marR="68580" marT="0" marB="0"/>
                </a:tc>
                <a:tc>
                  <a:txBody>
                    <a:bodyPr/>
                    <a:lstStyle/>
                    <a:p>
                      <a:pPr>
                        <a:lnSpc>
                          <a:spcPct val="115000"/>
                        </a:lnSpc>
                        <a:spcAft>
                          <a:spcPts val="0"/>
                        </a:spcAft>
                      </a:pPr>
                      <a:r>
                        <a:rPr lang="en-US" sz="1100" dirty="0">
                          <a:latin typeface="Calibri"/>
                          <a:ea typeface="Calibri"/>
                          <a:cs typeface="Times New Roman"/>
                        </a:rPr>
                        <a:t>86</a:t>
                      </a:r>
                    </a:p>
                  </a:txBody>
                  <a:tcPr marL="68580" marR="68580" marT="0" marB="0"/>
                </a:tc>
              </a:tr>
              <a:tr h="290217">
                <a:tc>
                  <a:txBody>
                    <a:bodyPr/>
                    <a:lstStyle/>
                    <a:p>
                      <a:pPr>
                        <a:lnSpc>
                          <a:spcPct val="115000"/>
                        </a:lnSpc>
                        <a:spcAft>
                          <a:spcPts val="0"/>
                        </a:spcAft>
                      </a:pPr>
                      <a:r>
                        <a:rPr lang="en-US" sz="1100" dirty="0">
                          <a:latin typeface="Calibri"/>
                          <a:ea typeface="Calibri"/>
                          <a:cs typeface="Times New Roman"/>
                        </a:rPr>
                        <a:t>Maharashtra</a:t>
                      </a:r>
                    </a:p>
                  </a:txBody>
                  <a:tcPr marL="68580" marR="68580" marT="0" marB="0"/>
                </a:tc>
                <a:tc>
                  <a:txBody>
                    <a:bodyPr/>
                    <a:lstStyle/>
                    <a:p>
                      <a:pPr>
                        <a:lnSpc>
                          <a:spcPct val="115000"/>
                        </a:lnSpc>
                        <a:spcAft>
                          <a:spcPts val="0"/>
                        </a:spcAft>
                      </a:pPr>
                      <a:r>
                        <a:rPr lang="en-US" sz="1100" dirty="0">
                          <a:latin typeface="Calibri"/>
                          <a:ea typeface="Calibri"/>
                          <a:cs typeface="Times New Roman"/>
                        </a:rPr>
                        <a:t>484</a:t>
                      </a:r>
                    </a:p>
                  </a:txBody>
                  <a:tcPr marL="68580" marR="68580" marT="0" marB="0"/>
                </a:tc>
                <a:tc>
                  <a:txBody>
                    <a:bodyPr/>
                    <a:lstStyle/>
                    <a:p>
                      <a:r>
                        <a:rPr lang="en-IN" dirty="0" smtClean="0"/>
                        <a:t>Total</a:t>
                      </a:r>
                      <a:endParaRPr lang="en-US" dirty="0"/>
                    </a:p>
                  </a:txBody>
                  <a:tcPr marL="68580" marR="68580" marT="0" marB="0"/>
                </a:tc>
                <a:tc>
                  <a:txBody>
                    <a:bodyPr/>
                    <a:lstStyle/>
                    <a:p>
                      <a:r>
                        <a:rPr lang="en-IN" dirty="0" smtClean="0"/>
                        <a:t>4959</a:t>
                      </a:r>
                      <a:endParaRPr lang="en-US" dirty="0"/>
                    </a:p>
                  </a:txBody>
                  <a:tcPr marL="68580" marR="68580" marT="0" marB="0"/>
                </a:tc>
              </a:tr>
            </a:tbl>
          </a:graphicData>
        </a:graphic>
      </p:graphicFrame>
    </p:spTree>
    <p:extLst>
      <p:ext uri="{BB962C8B-B14F-4D97-AF65-F5344CB8AC3E}">
        <p14:creationId xmlns:p14="http://schemas.microsoft.com/office/powerpoint/2010/main" xmlns="" val="1693453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35360"/>
          </a:xfrm>
        </p:spPr>
        <p:txBody>
          <a:bodyPr>
            <a:normAutofit fontScale="90000"/>
          </a:bodyPr>
          <a:lstStyle/>
          <a:p>
            <a:pPr algn="ctr"/>
            <a:r>
              <a:rPr lang="en-IN" u="sng" dirty="0"/>
              <a:t>Register &amp; Exam Process</a:t>
            </a:r>
          </a:p>
        </p:txBody>
      </p:sp>
      <p:sp>
        <p:nvSpPr>
          <p:cNvPr id="3" name="Content Placeholder 2"/>
          <p:cNvSpPr>
            <a:spLocks noGrp="1"/>
          </p:cNvSpPr>
          <p:nvPr>
            <p:ph idx="1"/>
          </p:nvPr>
        </p:nvSpPr>
        <p:spPr>
          <a:xfrm>
            <a:off x="457200" y="1700808"/>
            <a:ext cx="8229600" cy="4380914"/>
          </a:xfrm>
        </p:spPr>
        <p:txBody>
          <a:bodyPr>
            <a:normAutofit fontScale="70000" lnSpcReduction="20000"/>
          </a:bodyPr>
          <a:lstStyle/>
          <a:p>
            <a:pPr marL="0" indent="0">
              <a:buNone/>
            </a:pPr>
            <a:r>
              <a:rPr lang="en-IN" dirty="0"/>
              <a:t>Step-I:		Candidate can visit one of any CSC Centre for Exam registration. Post registration ID card to be handover by CSC Centre </a:t>
            </a:r>
          </a:p>
          <a:p>
            <a:pPr marL="0" indent="0">
              <a:buNone/>
            </a:pPr>
            <a:r>
              <a:rPr lang="en-IN" dirty="0"/>
              <a:t>(CSC Locator for nearest CSC Centre: </a:t>
            </a:r>
            <a:r>
              <a:rPr lang="en-US" dirty="0">
                <a:solidFill>
                  <a:schemeClr val="tx2"/>
                </a:solidFill>
                <a:hlinkClick r:id="rId2"/>
              </a:rPr>
              <a:t>https://locator.csccloud.in/</a:t>
            </a:r>
            <a:r>
              <a:rPr lang="en-US" dirty="0"/>
              <a:t>)</a:t>
            </a:r>
          </a:p>
          <a:p>
            <a:pPr marL="0" indent="0">
              <a:buNone/>
            </a:pPr>
            <a:endParaRPr lang="en-IN" dirty="0"/>
          </a:p>
          <a:p>
            <a:pPr marL="0" indent="0">
              <a:buNone/>
            </a:pPr>
            <a:r>
              <a:rPr lang="en-IN" dirty="0"/>
              <a:t>Step-II: 	Candidate will confirm nearest examination centre to take the exam and fix the schedule as per candidate availability </a:t>
            </a:r>
          </a:p>
          <a:p>
            <a:pPr marL="0" indent="0">
              <a:buNone/>
            </a:pPr>
            <a:endParaRPr lang="en-IN" dirty="0"/>
          </a:p>
          <a:p>
            <a:pPr marL="0" indent="0">
              <a:buNone/>
            </a:pPr>
            <a:r>
              <a:rPr lang="en-IN" dirty="0"/>
              <a:t>Step-III:	Post complete registration candidate needs to visit at examination centre on schedule date and time which was confirmed during registration</a:t>
            </a:r>
          </a:p>
          <a:p>
            <a:pPr marL="0" indent="0">
              <a:buNone/>
            </a:pPr>
            <a:endParaRPr lang="en-IN" dirty="0"/>
          </a:p>
          <a:p>
            <a:pPr marL="0" indent="0">
              <a:buNone/>
            </a:pPr>
            <a:r>
              <a:rPr lang="en-IN" dirty="0"/>
              <a:t>Step-IV: On successful completion, Candidate will get provisional score card immediately and signed certificate will be sent by IIBF as per their standard schedule process</a:t>
            </a:r>
          </a:p>
          <a:p>
            <a:endParaRPr lang="en-IN" dirty="0"/>
          </a:p>
          <a:p>
            <a:pPr marL="0" indent="0">
              <a:buNone/>
            </a:pPr>
            <a:r>
              <a:rPr lang="en-IN" u="sng" dirty="0">
                <a:highlight>
                  <a:srgbClr val="FFFF00"/>
                </a:highlight>
              </a:rPr>
              <a:t>Note: In case candidate could not attend the exam as per given schedule than exam will be deemed as cancelled and candidate needs to do repayment for next schedule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492664"/>
          </a:xfrm>
        </p:spPr>
        <p:txBody>
          <a:bodyPr>
            <a:normAutofit fontScale="90000"/>
          </a:bodyPr>
          <a:lstStyle/>
          <a:p>
            <a:pPr algn="ctr"/>
            <a:r>
              <a:rPr lang="en-IN" u="sng" dirty="0"/>
              <a:t>Live Examination Process</a:t>
            </a:r>
          </a:p>
        </p:txBody>
      </p:sp>
      <p:sp>
        <p:nvSpPr>
          <p:cNvPr id="3" name="Content Placeholder 2"/>
          <p:cNvSpPr>
            <a:spLocks noGrp="1"/>
          </p:cNvSpPr>
          <p:nvPr>
            <p:ph idx="1"/>
          </p:nvPr>
        </p:nvSpPr>
        <p:spPr>
          <a:xfrm>
            <a:off x="453861" y="1764792"/>
            <a:ext cx="8229600" cy="4389120"/>
          </a:xfrm>
        </p:spPr>
        <p:txBody>
          <a:bodyPr>
            <a:normAutofit lnSpcReduction="10000"/>
          </a:bodyPr>
          <a:lstStyle/>
          <a:p>
            <a:r>
              <a:rPr lang="en-IN" dirty="0"/>
              <a:t>Visit to exam centre as per the exam venue detail in call letter , bring the print  copy of call letter to exam centre</a:t>
            </a:r>
          </a:p>
          <a:p>
            <a:r>
              <a:rPr lang="en-IN" dirty="0"/>
              <a:t>Exam invigilator will ask following information before proceed for the examination</a:t>
            </a:r>
          </a:p>
          <a:p>
            <a:pPr lvl="1"/>
            <a:r>
              <a:rPr lang="en-IN" dirty="0"/>
              <a:t>Which category applied </a:t>
            </a:r>
            <a:r>
              <a:rPr lang="en-IN"/>
              <a:t>on you</a:t>
            </a:r>
            <a:endParaRPr lang="en-IN" dirty="0"/>
          </a:p>
          <a:p>
            <a:pPr lvl="2"/>
            <a:r>
              <a:rPr lang="en-IN" dirty="0"/>
              <a:t>Existing CSC BANK MITRA</a:t>
            </a:r>
          </a:p>
          <a:p>
            <a:pPr lvl="2"/>
            <a:r>
              <a:rPr lang="en-IN" dirty="0"/>
              <a:t>INTERSTED TO BECOME BANK MITRA </a:t>
            </a:r>
          </a:p>
          <a:p>
            <a:pPr lvl="2"/>
            <a:r>
              <a:rPr lang="en-IN" dirty="0"/>
              <a:t>BC OTHER THAN CSC CHANNEL </a:t>
            </a:r>
          </a:p>
          <a:p>
            <a:pPr lvl="2"/>
            <a:r>
              <a:rPr lang="en-IN" dirty="0"/>
              <a:t>Any Individual </a:t>
            </a:r>
          </a:p>
          <a:p>
            <a:pPr lvl="3"/>
            <a:r>
              <a:rPr lang="en-IN" dirty="0"/>
              <a:t>Provide the detail Like KO_ID, PAN number, CSCID, Bank Name, Any Vendor etc</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686800" cy="420656"/>
          </a:xfrm>
        </p:spPr>
        <p:txBody>
          <a:bodyPr>
            <a:noAutofit/>
          </a:bodyPr>
          <a:lstStyle/>
          <a:p>
            <a:pPr algn="ctr"/>
            <a:r>
              <a:rPr lang="en-IN" sz="3200" b="1" dirty="0"/>
              <a:t>Do’s and Don’ts for Candidates</a:t>
            </a:r>
            <a:endParaRPr lang="en-US" sz="6600" dirty="0"/>
          </a:p>
        </p:txBody>
      </p:sp>
      <p:sp>
        <p:nvSpPr>
          <p:cNvPr id="3" name="Content Placeholder 2"/>
          <p:cNvSpPr>
            <a:spLocks noGrp="1"/>
          </p:cNvSpPr>
          <p:nvPr>
            <p:ph idx="1"/>
          </p:nvPr>
        </p:nvSpPr>
        <p:spPr>
          <a:xfrm>
            <a:off x="457200" y="1214422"/>
            <a:ext cx="8229600" cy="5429288"/>
          </a:xfrm>
        </p:spPr>
        <p:txBody>
          <a:bodyPr>
            <a:normAutofit fontScale="32500" lnSpcReduction="20000"/>
          </a:bodyPr>
          <a:lstStyle/>
          <a:p>
            <a:pPr lvl="0"/>
            <a:endParaRPr lang="en-IN" sz="4800" b="1" dirty="0"/>
          </a:p>
          <a:p>
            <a:pPr lvl="0"/>
            <a:r>
              <a:rPr lang="en-IN" sz="4800" b="1" dirty="0"/>
              <a:t>Registration :</a:t>
            </a:r>
            <a:r>
              <a:rPr lang="en-US" sz="4800" b="1" dirty="0"/>
              <a:t> </a:t>
            </a:r>
            <a:r>
              <a:rPr lang="en-IN" sz="4800" dirty="0"/>
              <a:t>Candidate should inform the details properly while registering for the IIBF exam.</a:t>
            </a:r>
            <a:br>
              <a:rPr lang="en-IN" sz="4800" dirty="0"/>
            </a:br>
            <a:endParaRPr lang="en-IN" sz="4800" dirty="0"/>
          </a:p>
          <a:p>
            <a:pPr lvl="0"/>
            <a:r>
              <a:rPr lang="en-IN" sz="4800" b="1" dirty="0"/>
              <a:t>Profile data verification :</a:t>
            </a:r>
            <a:r>
              <a:rPr lang="en-IN" sz="4800" dirty="0"/>
              <a:t>Candidate should ensure that all the details registered with IIBF should match with the original ID card. </a:t>
            </a:r>
          </a:p>
          <a:p>
            <a:pPr marL="0" lvl="0" indent="0">
              <a:buNone/>
            </a:pPr>
            <a:endParaRPr lang="en-US" sz="4800" dirty="0"/>
          </a:p>
          <a:p>
            <a:pPr lvl="0"/>
            <a:r>
              <a:rPr lang="en-IN" sz="4800" b="1" dirty="0"/>
              <a:t>Exam Timings: </a:t>
            </a:r>
            <a:r>
              <a:rPr lang="en-IN" sz="4800" dirty="0"/>
              <a:t>Candidate should follow the exam timings and he/she should report at centre 15 minutes prior to exam. Candidate appearing after the exam time scheduled will not be allowed to appear for the exam. Allowed time is 10 AM to 4 PM.</a:t>
            </a:r>
          </a:p>
          <a:p>
            <a:pPr lvl="0"/>
            <a:endParaRPr lang="en-US" sz="4800" dirty="0"/>
          </a:p>
          <a:p>
            <a:pPr lvl="0"/>
            <a:r>
              <a:rPr lang="en-IN" sz="4800" b="1" dirty="0"/>
              <a:t>ID Proof : </a:t>
            </a:r>
            <a:r>
              <a:rPr lang="en-IN" sz="4800" dirty="0"/>
              <a:t>Candidate should present / show original ID Proof (Aadhar Card / Pan Card / Driving Licence) at the time of exam </a:t>
            </a:r>
          </a:p>
          <a:p>
            <a:pPr lvl="0"/>
            <a:endParaRPr lang="en-US" sz="4800" dirty="0"/>
          </a:p>
          <a:p>
            <a:pPr lvl="0"/>
            <a:r>
              <a:rPr lang="en-IN" sz="4800" b="1" dirty="0"/>
              <a:t>Read and understand the exam rules : </a:t>
            </a:r>
            <a:r>
              <a:rPr lang="en-IN" sz="4800" dirty="0"/>
              <a:t>Candidate should read and follow the guidelines/instructions provided by supervisor / approver/proctor.</a:t>
            </a:r>
            <a:r>
              <a:rPr lang="en-IN" sz="4800" b="1" dirty="0"/>
              <a:t> </a:t>
            </a:r>
          </a:p>
          <a:p>
            <a:pPr lvl="0"/>
            <a:endParaRPr lang="en-US" sz="4800" dirty="0"/>
          </a:p>
          <a:p>
            <a:pPr lvl="0"/>
            <a:r>
              <a:rPr lang="en-IN" sz="4800" b="1" dirty="0"/>
              <a:t>Do not leave the seat:  </a:t>
            </a:r>
            <a:r>
              <a:rPr lang="en-IN" sz="4800" dirty="0"/>
              <a:t>Do not leave the seat without asking permission from proctor. Sit properly in front of camera.</a:t>
            </a:r>
            <a:r>
              <a:rPr lang="en-IN" sz="4800" b="1" dirty="0"/>
              <a:t> </a:t>
            </a:r>
          </a:p>
          <a:p>
            <a:pPr marL="0" lvl="0" indent="0">
              <a:buNone/>
            </a:pPr>
            <a:endParaRPr lang="en-US" sz="4800" dirty="0"/>
          </a:p>
          <a:p>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686800" cy="420656"/>
          </a:xfrm>
        </p:spPr>
        <p:txBody>
          <a:bodyPr>
            <a:noAutofit/>
          </a:bodyPr>
          <a:lstStyle/>
          <a:p>
            <a:pPr algn="ctr"/>
            <a:r>
              <a:rPr lang="en-IN" sz="3200" b="1" dirty="0"/>
              <a:t>Do’s and Don’ts for Candidates</a:t>
            </a:r>
            <a:endParaRPr lang="en-US" sz="6600" dirty="0"/>
          </a:p>
        </p:txBody>
      </p:sp>
      <p:sp>
        <p:nvSpPr>
          <p:cNvPr id="3" name="Content Placeholder 2"/>
          <p:cNvSpPr>
            <a:spLocks noGrp="1"/>
          </p:cNvSpPr>
          <p:nvPr>
            <p:ph idx="1"/>
          </p:nvPr>
        </p:nvSpPr>
        <p:spPr>
          <a:xfrm>
            <a:off x="457200" y="1214422"/>
            <a:ext cx="8229600" cy="5429288"/>
          </a:xfrm>
        </p:spPr>
        <p:txBody>
          <a:bodyPr>
            <a:normAutofit fontScale="40000" lnSpcReduction="20000"/>
          </a:bodyPr>
          <a:lstStyle/>
          <a:p>
            <a:pPr lvl="0"/>
            <a:r>
              <a:rPr lang="en-IN" sz="4800" b="1" dirty="0"/>
              <a:t>Behaviour Expression:</a:t>
            </a:r>
          </a:p>
          <a:p>
            <a:pPr marL="0" lvl="0" indent="0">
              <a:buNone/>
            </a:pPr>
            <a:endParaRPr lang="en-US" sz="4800" b="1" dirty="0"/>
          </a:p>
          <a:p>
            <a:pPr lvl="1"/>
            <a:r>
              <a:rPr lang="en-IN" sz="4600" dirty="0"/>
              <a:t>Do not talk to anyone during the exam.</a:t>
            </a:r>
          </a:p>
          <a:p>
            <a:pPr lvl="1"/>
            <a:r>
              <a:rPr lang="en-IN" sz="4800" dirty="0"/>
              <a:t>Additional people are not allowed in exam hall during the exam</a:t>
            </a:r>
          </a:p>
          <a:p>
            <a:pPr lvl="1"/>
            <a:r>
              <a:rPr lang="en-IN" sz="4800" dirty="0"/>
              <a:t>Candidate should present his admit card while appearing for the exam</a:t>
            </a:r>
          </a:p>
          <a:p>
            <a:pPr lvl="1"/>
            <a:r>
              <a:rPr lang="en-IN" sz="4800" dirty="0"/>
              <a:t>Must verify your identity using a photo ID that has your name and photo on the same side. </a:t>
            </a:r>
          </a:p>
          <a:p>
            <a:pPr lvl="1"/>
            <a:r>
              <a:rPr lang="en-IN" sz="4800" dirty="0"/>
              <a:t>Must not use headphones, ear buds, or any other type of listening equipment.</a:t>
            </a:r>
          </a:p>
          <a:p>
            <a:pPr lvl="1"/>
            <a:r>
              <a:rPr lang="en-IN" sz="4800" dirty="0"/>
              <a:t>Must not communicate with any other person by any means.</a:t>
            </a:r>
          </a:p>
          <a:p>
            <a:pPr lvl="1"/>
            <a:r>
              <a:rPr lang="en-IN" sz="4800" dirty="0"/>
              <a:t>Must not use a phone for any reason.</a:t>
            </a:r>
          </a:p>
          <a:p>
            <a:pPr lvl="1"/>
            <a:r>
              <a:rPr lang="en-IN" sz="4800" dirty="0"/>
              <a:t>Must not leave the room during the exam for any reason, unless posted rules for the exam specifically permit you to do so.</a:t>
            </a:r>
          </a:p>
          <a:p>
            <a:pPr lvl="1"/>
            <a:r>
              <a:rPr lang="en-IN" sz="4800" dirty="0"/>
              <a:t>Ensure that you have attempted every question. Review the accuracy of your answers.</a:t>
            </a:r>
            <a:endParaRPr lang="en-US" sz="4800" dirty="0"/>
          </a:p>
          <a:p>
            <a:endParaRPr lang="en-US" dirty="0"/>
          </a:p>
          <a:p>
            <a:endParaRPr lang="en-US" dirty="0"/>
          </a:p>
        </p:txBody>
      </p:sp>
    </p:spTree>
    <p:extLst>
      <p:ext uri="{BB962C8B-B14F-4D97-AF65-F5344CB8AC3E}">
        <p14:creationId xmlns:p14="http://schemas.microsoft.com/office/powerpoint/2010/main" xmlns="" val="3148967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1700808"/>
            <a:ext cx="7488832" cy="3456384"/>
          </a:xfrm>
        </p:spPr>
        <p:txBody>
          <a:bodyPr>
            <a:normAutofit/>
          </a:bodyPr>
          <a:lstStyle/>
          <a:p>
            <a:pPr marL="0" lvl="0" indent="0" algn="ctr">
              <a:buNone/>
            </a:pPr>
            <a:r>
              <a:rPr lang="en-GB" sz="4800" b="1" dirty="0"/>
              <a:t>Thanks</a:t>
            </a:r>
          </a:p>
          <a:p>
            <a:pPr marL="393192" lvl="1" indent="0" algn="ctr">
              <a:buNone/>
            </a:pPr>
            <a:r>
              <a:rPr lang="en-GB" sz="3000" b="1" dirty="0"/>
              <a:t>CSC e-Governance Services India Ltd.</a:t>
            </a:r>
          </a:p>
          <a:p>
            <a:pPr marL="393192" lvl="1" indent="0" algn="ctr">
              <a:buNone/>
            </a:pPr>
            <a:r>
              <a:rPr lang="en-GB" sz="3000" b="1" dirty="0"/>
              <a:t>Contact Person: Mr. Omveer </a:t>
            </a:r>
          </a:p>
          <a:p>
            <a:pPr marL="393192" lvl="1" indent="0" algn="ctr">
              <a:buNone/>
            </a:pPr>
            <a:r>
              <a:rPr lang="en-GB" sz="3000" b="1" dirty="0"/>
              <a:t>Mobile: +91 8447491161</a:t>
            </a:r>
          </a:p>
          <a:p>
            <a:pPr marL="393192" lvl="1" indent="0" algn="ctr">
              <a:buNone/>
            </a:pPr>
            <a:r>
              <a:rPr lang="en-GB" sz="3000" b="1" dirty="0"/>
              <a:t>E-mail: </a:t>
            </a:r>
            <a:r>
              <a:rPr lang="en-GB" sz="3000" b="1" dirty="0">
                <a:hlinkClick r:id="rId2"/>
              </a:rPr>
              <a:t>omveer@csc.gov.in</a:t>
            </a:r>
            <a:r>
              <a:rPr lang="en-GB" sz="3000" b="1" dirty="0"/>
              <a:t> </a:t>
            </a:r>
            <a:endParaRPr lang="en-US" sz="3000" dirty="0"/>
          </a:p>
          <a:p>
            <a:endParaRPr lang="en-US" sz="3000" dirty="0"/>
          </a:p>
          <a:p>
            <a:endParaRPr lang="en-US" dirty="0"/>
          </a:p>
        </p:txBody>
      </p:sp>
    </p:spTree>
    <p:extLst>
      <p:ext uri="{BB962C8B-B14F-4D97-AF65-F5344CB8AC3E}">
        <p14:creationId xmlns:p14="http://schemas.microsoft.com/office/powerpoint/2010/main" xmlns="" val="10817384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1305</TotalTime>
  <Words>463</Words>
  <Application>Microsoft Office PowerPoint</Application>
  <PresentationFormat>On-screen Show (4:3)</PresentationFormat>
  <Paragraphs>140</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Flow</vt:lpstr>
      <vt:lpstr> Banking Correspondent /Facilitator Exam  Registration &amp; Certification Process</vt:lpstr>
      <vt:lpstr>MoU Between IIBF and CSC e-Governance Service India Limited</vt:lpstr>
      <vt:lpstr>BC/F exam through CSC/Fee Structure</vt:lpstr>
      <vt:lpstr>State wise Examination Centre Summary </vt:lpstr>
      <vt:lpstr>Register &amp; Exam Process</vt:lpstr>
      <vt:lpstr>Live Examination Process</vt:lpstr>
      <vt:lpstr>Do’s and Don’ts for Candidates</vt:lpstr>
      <vt:lpstr>Do’s and Don’ts for Candidates</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User Manual   Banking Correspondent/Facilitator exam  Registration-Examination-Certification</dc:title>
  <dc:creator>cscspv204</dc:creator>
  <cp:lastModifiedBy>CSCSPV204</cp:lastModifiedBy>
  <cp:revision>18</cp:revision>
  <dcterms:created xsi:type="dcterms:W3CDTF">2019-05-31T07:41:46Z</dcterms:created>
  <dcterms:modified xsi:type="dcterms:W3CDTF">2019-10-29T06:21:19Z</dcterms:modified>
</cp:coreProperties>
</file>